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1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D3A1-579E-493E-89E2-C6BB6D2CECD2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3DB4-8188-43C3-B05C-2ABC6806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FDC4-0199-4971-A45E-4669874CADD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768E-2033-4ECE-9C35-6F21EBBF6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3100" dirty="0"/>
              <a:t>Optiska neinvazīva hibrīdmetode agrīnai sepses diagnostikai un terapijas </a:t>
            </a:r>
            <a:r>
              <a:rPr lang="lv-LV" sz="3100" dirty="0" smtClean="0"/>
              <a:t>vadībai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100" dirty="0" smtClean="0"/>
              <a:t>ERAF Nr.1.1.1.1/16/A/065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lv-LV" dirty="0"/>
          </a:p>
          <a:p>
            <a:pPr algn="l"/>
            <a:r>
              <a:rPr lang="lv-LV" dirty="0" smtClean="0"/>
              <a:t>22.02.2018.</a:t>
            </a:r>
          </a:p>
          <a:p>
            <a:pPr algn="l"/>
            <a:r>
              <a:rPr lang="lv-LV" dirty="0" smtClean="0"/>
              <a:t>LU ASI, Rīga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46873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aktualitātes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400" dirty="0" smtClean="0"/>
              <a:t>Projekta vidusposma zinātniskās kvalitātes izvērtējums</a:t>
            </a:r>
          </a:p>
          <a:p>
            <a:pPr algn="just"/>
            <a:r>
              <a:rPr lang="lv-LV" sz="2400" dirty="0"/>
              <a:t>Sepses pacientu optiskie izmeklējumi terapeitisko manevru laikā RAKUS</a:t>
            </a:r>
            <a:endParaRPr lang="en-US" sz="2400" dirty="0"/>
          </a:p>
          <a:p>
            <a:pPr algn="just"/>
            <a:r>
              <a:rPr lang="lv-LV" sz="2400" dirty="0"/>
              <a:t>Agrīnās fāzes prototipa komplektēšana un validācija</a:t>
            </a:r>
          </a:p>
          <a:p>
            <a:pPr algn="just"/>
            <a:r>
              <a:rPr lang="lv-LV" sz="2400" dirty="0" smtClean="0"/>
              <a:t>Pieteikums dalībai konferencēs SPIE Photonics Europe 2018 un 38th ICISEM</a:t>
            </a:r>
          </a:p>
        </p:txBody>
      </p:sp>
    </p:spTree>
    <p:extLst>
      <p:ext uri="{BB962C8B-B14F-4D97-AF65-F5344CB8AC3E}">
        <p14:creationId xmlns:p14="http://schemas.microsoft.com/office/powerpoint/2010/main" val="439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darbības (aktivitātes)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19510"/>
              </p:ext>
            </p:extLst>
          </p:nvPr>
        </p:nvGraphicFramePr>
        <p:xfrm>
          <a:off x="395536" y="1268760"/>
          <a:ext cx="8280927" cy="3600400"/>
        </p:xfrm>
        <a:graphic>
          <a:graphicData uri="http://schemas.openxmlformats.org/drawingml/2006/table">
            <a:tbl>
              <a:tblPr/>
              <a:tblGrid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  <a:gridCol w="306701"/>
              </a:tblGrid>
              <a:tr h="36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Projekta ilgums 27 mēneši: 03.2017.-02.2019.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Prototips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=TRL4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Prototipa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pilnveidojumi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Programmatūras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izstrāde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Algoritmu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izstrāde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Tehnoloģisko rez. izplatīšana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Validācija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Lab. TRL5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Demonstrācija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Lab. TRL6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Fiziol. publicitāte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Klīniskie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mērījumi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Medicīniskās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publikācijas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vadlīnijas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325015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Projekta vidusposma izvērtējums: 2017. gada oktobra beigas.</a:t>
            </a:r>
          </a:p>
          <a:p>
            <a:endParaRPr lang="lv-LV" dirty="0" smtClean="0"/>
          </a:p>
          <a:p>
            <a:r>
              <a:rPr lang="lv-LV" dirty="0" smtClean="0"/>
              <a:t>T.z. = tehnoloģiskā zinātība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Projekta vidusposma zinātniskās kvalitātes izvērtējums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smtClean="0"/>
              <a:t>Zinātniska atskaite: 20 lapas, angļu valoda + 21 pielikums, tostarp katras aktivitātes šībrīža progresa atskaite, kopējais apjoms &gt; 70 lapas;</a:t>
            </a:r>
          </a:p>
          <a:p>
            <a:r>
              <a:rPr lang="lv-LV" sz="2400" dirty="0" smtClean="0"/>
              <a:t>Detalizēts darbības 2.1. apraksts 43 lapas;</a:t>
            </a:r>
          </a:p>
          <a:p>
            <a:r>
              <a:rPr lang="lv-LV" sz="2400" dirty="0" smtClean="0"/>
              <a:t>Struktūra: Project progress description, Scientific quality, Project implementation.</a:t>
            </a:r>
          </a:p>
          <a:p>
            <a:r>
              <a:rPr lang="lv-LV" sz="2400" dirty="0" smtClean="0"/>
              <a:t>Vērtējums: progress atbilst/neatbilst projekta gaitai, eksperta pamatojums + komentāri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1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16631"/>
            <a:ext cx="5544616" cy="24404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Sepses</a:t>
            </a:r>
            <a:r>
              <a:rPr lang="en-US" dirty="0"/>
              <a:t> </a:t>
            </a:r>
            <a:r>
              <a:rPr lang="en-US" dirty="0" err="1"/>
              <a:t>pacientu</a:t>
            </a:r>
            <a:r>
              <a:rPr lang="en-US" dirty="0"/>
              <a:t> </a:t>
            </a:r>
            <a:r>
              <a:rPr lang="en-US" dirty="0" err="1"/>
              <a:t>optiskie</a:t>
            </a:r>
            <a:r>
              <a:rPr lang="en-US" dirty="0"/>
              <a:t> </a:t>
            </a:r>
            <a:r>
              <a:rPr lang="en-US" dirty="0" err="1"/>
              <a:t>izmeklējumi</a:t>
            </a:r>
            <a:r>
              <a:rPr lang="en-US" dirty="0"/>
              <a:t> </a:t>
            </a:r>
            <a:r>
              <a:rPr lang="en-US" dirty="0" err="1"/>
              <a:t>terapeitisko</a:t>
            </a:r>
            <a:r>
              <a:rPr lang="en-US" dirty="0"/>
              <a:t> </a:t>
            </a:r>
            <a:r>
              <a:rPr lang="en-US" dirty="0" err="1"/>
              <a:t>manevru</a:t>
            </a:r>
            <a:r>
              <a:rPr lang="en-US" dirty="0"/>
              <a:t> </a:t>
            </a:r>
            <a:r>
              <a:rPr lang="en-US" dirty="0" err="1"/>
              <a:t>laikā</a:t>
            </a:r>
            <a:r>
              <a:rPr lang="en-US" dirty="0"/>
              <a:t> RAKUS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052" y="2557128"/>
            <a:ext cx="5882444" cy="3896208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 smtClean="0"/>
              <a:t>Pirmo reizi veikti terapeitiskie manevri sepses pacientam ar mērķi izmainīt reāllaikā MAP (60 -&gt; 90 -&gt; 60 mmHg)</a:t>
            </a:r>
            <a:r>
              <a:rPr lang="lv-LV" sz="2400" dirty="0"/>
              <a:t> </a:t>
            </a:r>
            <a:r>
              <a:rPr lang="lv-LV" sz="2400" dirty="0" smtClean="0"/>
              <a:t>strauji palielinot Nor-Adrenalīna intravenozo devu.</a:t>
            </a:r>
          </a:p>
          <a:p>
            <a:pPr marL="0" indent="0">
              <a:buNone/>
            </a:pPr>
            <a:r>
              <a:rPr lang="lv-LV" sz="2400" dirty="0" smtClean="0"/>
              <a:t>Veikta HSI + TG attēlu uzņemšana ik pa 30 </a:t>
            </a:r>
            <a:r>
              <a:rPr lang="lv-LV" sz="2400" dirty="0" err="1" smtClean="0"/>
              <a:t>mmHg</a:t>
            </a:r>
            <a:r>
              <a:rPr lang="lv-LV" sz="2400" dirty="0" smtClean="0"/>
              <a:t>.</a:t>
            </a:r>
          </a:p>
          <a:p>
            <a:pPr marL="0" indent="0">
              <a:buNone/>
            </a:pPr>
            <a:r>
              <a:rPr lang="lv-LV" sz="2400" dirty="0" smtClean="0"/>
              <a:t>Analīze tiks veikta pēc algoritma pilnveidošanas.</a:t>
            </a:r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" y="268424"/>
            <a:ext cx="3063343" cy="22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" y="2348880"/>
            <a:ext cx="3063343" cy="22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" y="4571202"/>
            <a:ext cx="3060792" cy="228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4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Agrīnās</a:t>
            </a:r>
            <a:r>
              <a:rPr lang="en-US" dirty="0"/>
              <a:t> </a:t>
            </a:r>
            <a:r>
              <a:rPr lang="en-US" dirty="0" err="1"/>
              <a:t>fāzes</a:t>
            </a:r>
            <a:r>
              <a:rPr lang="en-US" dirty="0"/>
              <a:t> </a:t>
            </a:r>
            <a:r>
              <a:rPr lang="en-US" dirty="0" err="1"/>
              <a:t>prototipa</a:t>
            </a:r>
            <a:r>
              <a:rPr lang="en-US" dirty="0"/>
              <a:t> </a:t>
            </a:r>
            <a:r>
              <a:rPr lang="en-US" dirty="0" err="1"/>
              <a:t>komplektēšana</a:t>
            </a:r>
            <a:r>
              <a:rPr lang="en-US" dirty="0"/>
              <a:t> un </a:t>
            </a:r>
            <a:r>
              <a:rPr lang="en-US" dirty="0" err="1"/>
              <a:t>validācija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D:\viss\ERAF SEPSE 2016\Vidusposms\devaisu bildes\Pagaidu_korpuss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0" t="11941" r="27265" b="13847"/>
          <a:stretch/>
        </p:blipFill>
        <p:spPr bwMode="auto">
          <a:xfrm>
            <a:off x="107504" y="2852936"/>
            <a:ext cx="1709023" cy="22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0" y="2616198"/>
            <a:ext cx="2346749" cy="290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merijums"/>
          <p:cNvPicPr/>
          <p:nvPr/>
        </p:nvPicPr>
        <p:blipFill>
          <a:blip r:embed="rId4">
            <a:lum bright="1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74" y="2616199"/>
            <a:ext cx="4592206" cy="290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56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Publicitāte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dirty="0" smtClean="0"/>
              <a:t>Saņemti apstiprinājumi dalībai konferencēs:</a:t>
            </a:r>
          </a:p>
          <a:p>
            <a:pPr algn="just"/>
            <a:r>
              <a:rPr lang="lv-LV" sz="2400" dirty="0"/>
              <a:t>Mutisks ziņojums: </a:t>
            </a:r>
            <a:r>
              <a:rPr lang="en-US" sz="2400" dirty="0"/>
              <a:t>Hyperspectral evaluation of skin blood oxygen saturation at baseline and during arterial occlusion</a:t>
            </a:r>
            <a:r>
              <a:rPr lang="lv-LV" sz="2400" dirty="0"/>
              <a:t>, </a:t>
            </a:r>
            <a:r>
              <a:rPr lang="en-US" sz="2400" b="1" dirty="0"/>
              <a:t>SPIE Photonics Europe</a:t>
            </a:r>
            <a:r>
              <a:rPr lang="lv-LV" sz="2400" dirty="0"/>
              <a:t>, </a:t>
            </a:r>
            <a:r>
              <a:rPr lang="en-US" sz="2400" dirty="0"/>
              <a:t>Strasbourg, France</a:t>
            </a:r>
            <a:r>
              <a:rPr lang="lv-LV" sz="2400" dirty="0"/>
              <a:t>, 25.04.2018., </a:t>
            </a:r>
            <a:r>
              <a:rPr lang="lv-LV" sz="2400" b="1" dirty="0"/>
              <a:t>Z.Marcinkevičs</a:t>
            </a:r>
          </a:p>
          <a:p>
            <a:pPr algn="just"/>
            <a:r>
              <a:rPr lang="lv-LV" sz="2400" dirty="0"/>
              <a:t>Posteris: </a:t>
            </a:r>
            <a:r>
              <a:rPr lang="en-US" sz="2400" dirty="0"/>
              <a:t>Snapshot hyperspectral system for noninvasive skin blood oxygen saturation</a:t>
            </a:r>
            <a:br>
              <a:rPr lang="en-US" sz="2400" dirty="0"/>
            </a:br>
            <a:r>
              <a:rPr lang="en-US" sz="2400" dirty="0"/>
              <a:t>monitoring</a:t>
            </a:r>
            <a:r>
              <a:rPr lang="lv-LV" sz="2400" dirty="0"/>
              <a:t>, </a:t>
            </a:r>
            <a:r>
              <a:rPr lang="en-US" sz="2400" b="1" dirty="0"/>
              <a:t>SPIE Photonics Europe</a:t>
            </a:r>
            <a:r>
              <a:rPr lang="lv-LV" sz="2400" dirty="0"/>
              <a:t>, </a:t>
            </a:r>
            <a:r>
              <a:rPr lang="en-US" sz="2400" dirty="0"/>
              <a:t>Strasbourg, France</a:t>
            </a:r>
            <a:r>
              <a:rPr lang="lv-LV" sz="2400" dirty="0"/>
              <a:t>, 25.04.2018., </a:t>
            </a:r>
            <a:r>
              <a:rPr lang="lv-LV" sz="2400" b="1" dirty="0"/>
              <a:t>U.Rubīns</a:t>
            </a:r>
          </a:p>
          <a:p>
            <a:pPr algn="just"/>
            <a:r>
              <a:rPr lang="lv-LV" sz="2400" dirty="0"/>
              <a:t>Posteris: </a:t>
            </a:r>
            <a:r>
              <a:rPr lang="en-US" sz="2400" dirty="0"/>
              <a:t>Skin oxygenation, biomarkers of endothelial injury and their association with severity of illness in patients with septic shock</a:t>
            </a:r>
            <a:r>
              <a:rPr lang="lv-LV" sz="2400" dirty="0"/>
              <a:t>, </a:t>
            </a:r>
            <a:r>
              <a:rPr lang="lv-LV" sz="2400" b="1" dirty="0"/>
              <a:t>38th ISICEM</a:t>
            </a:r>
            <a:r>
              <a:rPr lang="lv-LV" sz="2400" dirty="0"/>
              <a:t>, Brussels, Belgium, 22.03.2018., </a:t>
            </a:r>
            <a:r>
              <a:rPr lang="lv-LV" sz="2400" b="1" dirty="0"/>
              <a:t>S. Kazūne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37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298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Optiska neinvazīva hibrīdmetode agrīnai sepses diagnostikai un terapijas vadībai ERAF Nr.1.1.1.1/16/A/065</vt:lpstr>
      <vt:lpstr>Projekta aktualitātes</vt:lpstr>
      <vt:lpstr>Projekta darbības (aktivitātes)</vt:lpstr>
      <vt:lpstr>Projekta vidusposma zinātniskās kvalitātes izvērtējums</vt:lpstr>
      <vt:lpstr>Sepses pacientu optiskie izmeklējumi terapeitisko manevru laikā RAKUS </vt:lpstr>
      <vt:lpstr>Agrīnās fāzes prototipa komplektēšana un validācija </vt:lpstr>
      <vt:lpstr>Publicitāte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Optiska neinvazīva hibrīdmetode agrīnai sepses diagnostikai un terapijas vadībai ERAF Nr.1.1.1.1/16/A/065</dc:title>
  <dc:creator>Kristine</dc:creator>
  <cp:lastModifiedBy>Andrzej</cp:lastModifiedBy>
  <cp:revision>46</cp:revision>
  <dcterms:created xsi:type="dcterms:W3CDTF">2017-06-06T16:29:36Z</dcterms:created>
  <dcterms:modified xsi:type="dcterms:W3CDTF">2018-03-05T10:33:08Z</dcterms:modified>
</cp:coreProperties>
</file>