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1" r:id="rId3"/>
    <p:sldId id="294" r:id="rId4"/>
    <p:sldId id="257" r:id="rId5"/>
    <p:sldId id="273" r:id="rId6"/>
    <p:sldId id="272" r:id="rId7"/>
    <p:sldId id="274" r:id="rId8"/>
    <p:sldId id="275" r:id="rId9"/>
    <p:sldId id="276" r:id="rId10"/>
    <p:sldId id="278" r:id="rId11"/>
    <p:sldId id="286" r:id="rId12"/>
    <p:sldId id="258" r:id="rId13"/>
    <p:sldId id="280" r:id="rId14"/>
    <p:sldId id="281" r:id="rId15"/>
    <p:sldId id="282" r:id="rId16"/>
    <p:sldId id="293" r:id="rId17"/>
    <p:sldId id="291" r:id="rId18"/>
    <p:sldId id="287" r:id="rId19"/>
    <p:sldId id="296" r:id="rId20"/>
    <p:sldId id="295" r:id="rId21"/>
    <p:sldId id="297" r:id="rId22"/>
    <p:sldId id="28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5089"/>
    <a:srgbClr val="2E2EDF"/>
    <a:srgbClr val="1F2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98" y="-2"/>
      </p:cViewPr>
      <p:guideLst>
        <p:guide orient="horz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5" d="100"/>
          <a:sy n="145" d="100"/>
        </p:scale>
        <p:origin x="62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82B2A-05B9-DA43-B020-0E17B430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80F47-F956-A04A-B651-0BD4539C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6820-C90F-314A-B635-C792A02598A9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E4E16-EE10-FD4C-BD38-5D3EA4A78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2654-B272-734A-8F53-4FAFEF857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2991-C7D9-7247-8934-6D802DB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1T22:24:42.85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1T22:24:42.85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1T22:24:42.85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1T22:24:42.856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D683-F048-40F2-8F8B-BB5C49C79AC2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BB03-6D45-4B7D-B28F-151C74B8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C710-B841-284D-A600-58291455ABCB}"/>
              </a:ext>
            </a:extLst>
          </p:cNvPr>
          <p:cNvSpPr/>
          <p:nvPr userDrawn="1"/>
        </p:nvSpPr>
        <p:spPr>
          <a:xfrm>
            <a:off x="0" y="5755342"/>
            <a:ext cx="12192000" cy="127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9B900A-6B68-0342-8952-BF3D282C41F1}"/>
              </a:ext>
            </a:extLst>
          </p:cNvPr>
          <p:cNvSpPr/>
          <p:nvPr userDrawn="1"/>
        </p:nvSpPr>
        <p:spPr>
          <a:xfrm>
            <a:off x="0" y="2316162"/>
            <a:ext cx="12192000" cy="4712167"/>
          </a:xfrm>
          <a:prstGeom prst="rect">
            <a:avLst/>
          </a:prstGeom>
          <a:solidFill>
            <a:srgbClr val="1B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AE78F8-1E9B-BC4F-BD1C-5BD1F8C4D6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36"/>
          <a:stretch/>
        </p:blipFill>
        <p:spPr>
          <a:xfrm>
            <a:off x="1315452" y="100778"/>
            <a:ext cx="5218978" cy="22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74319" y="1269961"/>
            <a:ext cx="5745481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269961"/>
            <a:ext cx="5814752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9011" y="199506"/>
            <a:ext cx="11438313" cy="9725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9012" y="1426629"/>
            <a:ext cx="55985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399012" y="2310938"/>
            <a:ext cx="5598564" cy="3878725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426629"/>
            <a:ext cx="5665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310938"/>
            <a:ext cx="5665124" cy="38787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315882" y="517138"/>
            <a:ext cx="11712633" cy="79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15882" y="1709531"/>
            <a:ext cx="11712633" cy="19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4F950-DFF2-F042-952F-DAC967054040}"/>
              </a:ext>
            </a:extLst>
          </p:cNvPr>
          <p:cNvSpPr/>
          <p:nvPr userDrawn="1"/>
        </p:nvSpPr>
        <p:spPr>
          <a:xfrm>
            <a:off x="1" y="6341165"/>
            <a:ext cx="8948507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235B9-3821-BA42-BA6A-FE61809AEEA0}"/>
              </a:ext>
            </a:extLst>
          </p:cNvPr>
          <p:cNvSpPr/>
          <p:nvPr userDrawn="1"/>
        </p:nvSpPr>
        <p:spPr>
          <a:xfrm>
            <a:off x="11329703" y="6341164"/>
            <a:ext cx="862297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8A729B-45CF-BC47-8E3F-E0596288AE8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243" y="5905426"/>
            <a:ext cx="2209725" cy="107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customXml" Target="../ink/ink4.xml"/><Relationship Id="rId7" Type="http://schemas.openxmlformats.org/officeDocument/2006/relationships/image" Target="../media/image6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22522" y="2591735"/>
            <a:ext cx="12012485" cy="2569296"/>
          </a:xfrm>
        </p:spPr>
        <p:txBody>
          <a:bodyPr>
            <a:normAutofit/>
          </a:bodyPr>
          <a:lstStyle/>
          <a:p>
            <a:pPr algn="l"/>
            <a:r>
              <a:rPr lang="lv-LV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ČGM mikrorezonatora uzpumpēšanas par frekvenču ķemmi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972819" y="5818588"/>
            <a:ext cx="8154792" cy="1201271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Kristians Draguns</a:t>
            </a:r>
            <a:r>
              <a:rPr lang="lv-L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lv-LV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12.02.2021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eraf logo">
            <a:extLst>
              <a:ext uri="{FF2B5EF4-FFF2-40B4-BE49-F238E27FC236}">
                <a16:creationId xmlns:a16="http://schemas.microsoft.com/office/drawing/2014/main" id="{C16F2978-90D8-4F4B-8486-A33B5D49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82" y="767319"/>
            <a:ext cx="4687473" cy="96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9D99B6-0F2C-4476-90F9-DDE1912D4C87}"/>
              </a:ext>
            </a:extLst>
          </p:cNvPr>
          <p:cNvSpPr txBox="1"/>
          <p:nvPr/>
        </p:nvSpPr>
        <p:spPr>
          <a:xfrm>
            <a:off x="7085197" y="1866180"/>
            <a:ext cx="413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ERAF Projekts Nr. 1.1.1.1/18/A/155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60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COMSOL Multiphysics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Dispersijas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aprēķiniem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CDC3BC-DC96-4160-AF98-BC7405A78979}"/>
                  </a:ext>
                </a:extLst>
              </p:cNvPr>
              <p:cNvSpPr txBox="1"/>
              <p:nvPr/>
            </p:nvSpPr>
            <p:spPr>
              <a:xfrm>
                <a:off x="4704766" y="5140693"/>
                <a:ext cx="297320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𝑭𝑺𝑹</m:t>
                        </m:r>
                        <m: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1" i="1">
                        <a:solidFill>
                          <a:srgbClr val="1B508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>
                    <a:solidFill>
                      <a:srgbClr val="1B5089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[Hz]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CDC3BC-DC96-4160-AF98-BC7405A7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4766" y="5140693"/>
                <a:ext cx="2973202" cy="6313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3F126B-90E9-4433-ABBE-75DF721BB822}"/>
                  </a:ext>
                </a:extLst>
              </p:cNvPr>
              <p:cNvSpPr txBox="1"/>
              <p:nvPr/>
            </p:nvSpPr>
            <p:spPr>
              <a:xfrm>
                <a:off x="9103748" y="5091224"/>
                <a:ext cx="2542181" cy="730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1B508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l-GR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>
                    <a:solidFill>
                      <a:srgbClr val="1B5089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[Hz]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3F126B-90E9-4433-ABBE-75DF721BB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3748" y="5091224"/>
                <a:ext cx="2542181" cy="7303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C418D32-F7ED-47D4-A0C3-18F8461DA0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952" y="1816789"/>
            <a:ext cx="3715758" cy="2921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AEBF5A-A74C-4669-B655-A3FE67377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773" y="1784957"/>
            <a:ext cx="3715758" cy="2953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3CF524-959C-486B-94FA-B0CE05288EC8}"/>
                  </a:ext>
                </a:extLst>
              </p:cNvPr>
              <p:cNvSpPr txBox="1"/>
              <p:nvPr/>
            </p:nvSpPr>
            <p:spPr>
              <a:xfrm>
                <a:off x="1329525" y="5148057"/>
                <a:ext cx="152778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ω</m:t>
                      </m:r>
                      <m:r>
                        <a:rPr lang="en-US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US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rgbClr val="1B5089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3CF524-959C-486B-94FA-B0CE05288E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25" y="5148057"/>
                <a:ext cx="1527789" cy="400110"/>
              </a:xfrm>
              <a:prstGeom prst="rect">
                <a:avLst/>
              </a:prstGeom>
              <a:blipFill>
                <a:blip r:embed="rId6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CF9E5DD-B698-4C53-AEBE-986FF5668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8011" y="1784957"/>
            <a:ext cx="3531820" cy="286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42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Dispersijas aprēķini dažādiem rezonatoriem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4CBDE20-5D69-49CB-8FE3-E2F21EDBA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172" y="3661493"/>
            <a:ext cx="2461260" cy="19564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21B2AC-B49B-405D-B5D8-87DC8F08B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0" y="3693906"/>
            <a:ext cx="2379001" cy="18916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75FB01-C043-4CAF-8CF0-9EFF4F857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172" y="1446595"/>
            <a:ext cx="2579066" cy="1934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3D71B8-6307-49B5-A07F-43AD2A0E97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011" y="3693905"/>
            <a:ext cx="2411019" cy="18916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35AAFC-590A-48DA-A0A1-F2AA2ACE0A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4837" y="3661491"/>
            <a:ext cx="2441092" cy="19240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69CBA3-89D0-43B7-A579-E9B7FA3204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70490" y="1697047"/>
            <a:ext cx="2460803" cy="16287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AD07DB-8FD3-460A-BCC7-4D29DB150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06" y="1700265"/>
            <a:ext cx="2534935" cy="168108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3E42BF-47E0-490C-A522-B8C3C6690F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3830" y="1601387"/>
            <a:ext cx="2436244" cy="182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84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Četru viļņu samaisīšanās (ČVS)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CEA9EA-87E0-4AC0-B08B-11371D37C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687" y="3317807"/>
            <a:ext cx="5395844" cy="1359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0B7D72-FAA4-46A2-AE1C-1EB683605BDD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/>
              <a:t>[S. </a:t>
            </a:r>
            <a:r>
              <a:rPr lang="en-US" sz="1100" dirty="0" err="1"/>
              <a:t>Fujii</a:t>
            </a:r>
            <a:r>
              <a:rPr lang="en-US" sz="1100" dirty="0"/>
              <a:t>, T. Tanabe,</a:t>
            </a:r>
            <a:r>
              <a:rPr lang="lv-LV" sz="1100" dirty="0"/>
              <a:t> </a:t>
            </a:r>
            <a:r>
              <a:rPr lang="en-US" sz="1100" dirty="0"/>
              <a:t>(2020) Dispersion engineering and measurement of whispering gallery mode </a:t>
            </a:r>
            <a:r>
              <a:rPr lang="en-US" sz="1100" dirty="0" err="1"/>
              <a:t>microresonator</a:t>
            </a:r>
            <a:r>
              <a:rPr lang="en-US" sz="1100" dirty="0"/>
              <a:t> for Kerr frequency comb generation, </a:t>
            </a:r>
            <a:r>
              <a:rPr lang="en-US" sz="1100" dirty="0" err="1"/>
              <a:t>Nanophotonics</a:t>
            </a:r>
            <a:r>
              <a:rPr lang="en-US" sz="1100" dirty="0"/>
              <a:t> 9, 1087–1104</a:t>
            </a:r>
            <a:r>
              <a:rPr lang="lv-LV" sz="1100" dirty="0"/>
              <a:t>]</a:t>
            </a:r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5D79D3-0E0C-46B0-AAA6-95D3F6E4D6A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1" y="1653515"/>
            <a:ext cx="4773956" cy="3490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1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540934"/>
            <a:ext cx="11618971" cy="4433146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Lugiato-Lefevēra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vienādojums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Brīvā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progammatūra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pyLL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58932-CF91-402B-BC7A-86E97CD0F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549" y="2522782"/>
            <a:ext cx="8191603" cy="6523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6649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778798-ECAF-4F0F-B166-266B17F8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802" y="315206"/>
            <a:ext cx="2155764" cy="47925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1BB8D7A-3224-4B69-9DD8-B2E27E350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89" y="1975458"/>
            <a:ext cx="3855302" cy="269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3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EC9CC-497B-411C-8A1B-DA74273C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332" y="1907338"/>
            <a:ext cx="7465686" cy="3207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0CED27-83D3-4D01-91FC-AB40D738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3018" y="2231018"/>
            <a:ext cx="3149051" cy="23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72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14:cNvPr>
              <p14:cNvContentPartPr/>
              <p14:nvPr/>
            </p14:nvContentPartPr>
            <p14:xfrm>
              <a:off x="9379261" y="4565973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43261" y="4529973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957EEAF-FAE2-458F-9018-56AA7ADC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762" y="2321413"/>
            <a:ext cx="6075433" cy="29826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567FC-2383-4209-B3D0-51F38B0AE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40938"/>
            <a:ext cx="3177590" cy="14755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7EE326-BAE0-4C1F-982A-3A1AB30557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3775" y="2069467"/>
            <a:ext cx="2847692" cy="3331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91F4CA-3D3A-4087-B8CF-45957F5AE7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7621" y="110843"/>
            <a:ext cx="2258610" cy="16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04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62402-02EE-4A55-BB03-85066604D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62" y="2222741"/>
            <a:ext cx="7045931" cy="3081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FFFB0-ECD1-48CF-844E-07A232831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860" y="331269"/>
            <a:ext cx="3556801" cy="1624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827972-EF65-499D-80B6-367A63FE33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7621" y="110843"/>
            <a:ext cx="2258610" cy="1694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2BA4BF4-2DAC-4296-9007-10E066CED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775" y="2069467"/>
            <a:ext cx="2847692" cy="3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74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16EDE0-ACE9-4F1B-B2D1-B05C9A8C8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62" y="2123151"/>
            <a:ext cx="7121133" cy="31809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346DB1-4FDC-4E66-9013-C9AB04AA1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509" y="503960"/>
            <a:ext cx="3517300" cy="16191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D1F4C5-8D60-49AB-8F4F-E803A6367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542" y="-28013"/>
            <a:ext cx="2516458" cy="18877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A5D35B-6CF3-49CA-8E81-20ABD2552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3775" y="2069467"/>
            <a:ext cx="2847692" cy="33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42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752046-290E-4102-B710-B3EFFDEE9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4047" y="2673783"/>
            <a:ext cx="2981882" cy="269541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14:cNvPr>
              <p14:cNvContentPartPr/>
              <p14:nvPr/>
            </p14:nvContentPartPr>
            <p14:xfrm>
              <a:off x="11384951" y="5026191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48951" y="4990191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60DEE6-E450-4C14-B61F-ABECA6D3B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757" y="339219"/>
            <a:ext cx="2547428" cy="19110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68D35C-8B83-4075-9D2A-FF0EBA76AF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168" y="2292752"/>
            <a:ext cx="6942768" cy="30148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D0633B-13F4-498E-8270-F6C096D81E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816485"/>
            <a:ext cx="2760399" cy="126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43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Saturs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540934"/>
            <a:ext cx="11618971" cy="4433146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Aktualitāte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Č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ukstošās galerijas modas (Č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GM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Dispersijas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analīze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Frekvenču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ķemmes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modelēšana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Lugiato-Lefevēra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vienādojums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0588" lvl="1" indent="-433388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Font typeface="Wingdings" pitchFamily="2" charset="2"/>
              <a:buChar char="ü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Brīvā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koda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progammatūra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pyLLE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Secinājumi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9263FD-8548-4BDD-B935-1AECFD43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247" y="2490645"/>
            <a:ext cx="3096152" cy="28166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14:cNvPr>
              <p14:cNvContentPartPr/>
              <p14:nvPr/>
            </p14:nvContentPartPr>
            <p14:xfrm>
              <a:off x="11188608" y="492521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2608" y="4889214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60DEE6-E450-4C14-B61F-ABECA6D3B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757" y="339219"/>
            <a:ext cx="2547428" cy="1911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EF86DB-886E-4EB4-AE57-3BDA0DFC4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32" y="2200528"/>
            <a:ext cx="6906088" cy="2964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B4F8D-46D4-4A0E-A7A9-12B6ECDEC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452" y="523218"/>
            <a:ext cx="2730219" cy="125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56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19263FD-8548-4BDD-B935-1AECFD437B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247" y="2490645"/>
            <a:ext cx="3096152" cy="281660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Modelēšana pyLLE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7AA31B-4BA5-4DE3-B7EE-71E926ADBC19}"/>
              </a:ext>
            </a:extLst>
          </p:cNvPr>
          <p:cNvSpPr txBox="1"/>
          <p:nvPr/>
        </p:nvSpPr>
        <p:spPr>
          <a:xfrm>
            <a:off x="779762" y="5610629"/>
            <a:ext cx="81174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00" indent="-304800"/>
            <a:r>
              <a:rPr lang="lv-LV" sz="1100" dirty="0">
                <a:effectLst/>
              </a:rPr>
              <a:t>[</a:t>
            </a:r>
            <a:r>
              <a:rPr lang="en-US" sz="1100" dirty="0" err="1">
                <a:effectLst/>
              </a:rPr>
              <a:t>Moille</a:t>
            </a:r>
            <a:r>
              <a:rPr lang="en-US" sz="1100" dirty="0">
                <a:effectLst/>
              </a:rPr>
              <a:t>, G., Li, Q., Lu, X., &amp; Srinivasan, K. (2019). </a:t>
            </a:r>
            <a:r>
              <a:rPr lang="en-US" sz="1100" dirty="0" err="1">
                <a:effectLst/>
              </a:rPr>
              <a:t>Pylle</a:t>
            </a:r>
            <a:r>
              <a:rPr lang="en-US" sz="1100" dirty="0">
                <a:effectLst/>
              </a:rPr>
              <a:t>: A fast and user friendly </a:t>
            </a:r>
            <a:r>
              <a:rPr lang="en-US" sz="1100" dirty="0" err="1">
                <a:effectLst/>
              </a:rPr>
              <a:t>lugiato-lefever</a:t>
            </a:r>
            <a:r>
              <a:rPr lang="en-US" sz="1100" dirty="0">
                <a:effectLst/>
              </a:rPr>
              <a:t> equation solver. </a:t>
            </a:r>
            <a:r>
              <a:rPr lang="en-US" sz="1100" i="1" dirty="0">
                <a:effectLst/>
              </a:rPr>
              <a:t>Journal of Research of the National Institute of Standards and Technology</a:t>
            </a:r>
            <a:r>
              <a:rPr lang="en-US" sz="1100" dirty="0">
                <a:effectLst/>
              </a:rPr>
              <a:t>, </a:t>
            </a:r>
            <a:r>
              <a:rPr lang="en-US" sz="1100" i="1" dirty="0">
                <a:effectLst/>
              </a:rPr>
              <a:t>124</a:t>
            </a:r>
            <a:r>
              <a:rPr lang="en-US" sz="1100" dirty="0">
                <a:effectLst/>
              </a:rPr>
              <a:t>(124012). https://doi.org/10.6028/jres.124.012</a:t>
            </a:r>
            <a:r>
              <a:rPr lang="lv-LV" sz="1100" dirty="0">
                <a:effectLst/>
              </a:rPr>
              <a:t>]</a:t>
            </a:r>
            <a:endParaRPr lang="en-US" sz="1100" dirty="0">
              <a:effectLst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14:cNvPr>
              <p14:cNvContentPartPr/>
              <p14:nvPr/>
            </p14:nvContentPartPr>
            <p14:xfrm>
              <a:off x="11188608" y="4925214"/>
              <a:ext cx="360" cy="3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892E3FF0-ACBD-45D7-9F9D-7033DE1F8C3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52608" y="4889214"/>
                <a:ext cx="72000" cy="72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A60DEE6-E450-4C14-B61F-ABECA6D3B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6757" y="339219"/>
            <a:ext cx="2547428" cy="19110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EF86DB-886E-4EB4-AE57-3BDA0DFC4C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032" y="2200528"/>
            <a:ext cx="6906088" cy="29644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AB4F8D-46D4-4A0E-A7A9-12B6ECDEC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452" y="523218"/>
            <a:ext cx="2730219" cy="12591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E4C123-BE6A-49DA-BBCD-E3C27C164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647783"/>
            <a:ext cx="3526130" cy="19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771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Secinājumi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540934"/>
            <a:ext cx="11618971" cy="4433146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Ir veikta dispersijas analīze dažāda veida rezonatoriem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simulāciju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palīdzību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iespējams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noteikt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pie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kādiem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rezonatora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parametriem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veidosies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frekvenču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ķemme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Veiktas frekvenču ķemmes simulācijas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Pie toroīda ar mazo r=132 μm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atrasts</a:t>
            </a: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 viena solitona režīms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kas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veido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labu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frekvenču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ķemmi</a:t>
            </a: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None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07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6E7B-050D-0A4C-8CE8-2A62913F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2" y="914399"/>
            <a:ext cx="5253317" cy="2805954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b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E1D927-5B7B-BE46-ACE5-CA830F4ED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5681"/>
          <a:stretch>
            <a:fillRect/>
          </a:stretch>
        </p:blipFill>
        <p:spPr>
          <a:xfrm>
            <a:off x="6059488" y="457200"/>
            <a:ext cx="5567362" cy="5403850"/>
          </a:xfrm>
        </p:spPr>
      </p:pic>
    </p:spTree>
    <p:extLst>
      <p:ext uri="{BB962C8B-B14F-4D97-AF65-F5344CB8AC3E}">
        <p14:creationId xmlns:p14="http://schemas.microsoft.com/office/powerpoint/2010/main" val="69787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0595A-203F-AE45-A9C0-EEDA18B8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320D2C57-23A8-A448-9E58-E9E2AA3B11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Aktualitāte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2B665608-5D39-F24D-BA49-11B32431DC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540934"/>
            <a:ext cx="11618971" cy="4433146"/>
          </a:xfrm>
        </p:spPr>
        <p:txBody>
          <a:bodyPr lIns="72000" rIns="144000">
            <a:noAutofit/>
          </a:bodyPr>
          <a:lstStyle/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Stipra gaismas un vielas mijiedarbība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Pielietojumi telekomunikācijās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r>
              <a:rPr lang="lv-LV" sz="2400" dirty="0">
                <a:latin typeface="Arial" panose="020B0604020202020204" pitchFamily="34" charset="0"/>
                <a:cs typeface="Arial" panose="020B0604020202020204" pitchFamily="34" charset="0"/>
              </a:rPr>
              <a:t>Pielietojumi optiskajos atompulksteņos, astronomijā, augstas izšķirtspējas spektroskopijā</a:t>
            </a: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None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55600">
              <a:spcBef>
                <a:spcPts val="600"/>
              </a:spcBef>
              <a:spcAft>
                <a:spcPts val="600"/>
              </a:spcAft>
              <a:buClr>
                <a:srgbClr val="1B5089"/>
              </a:buClr>
              <a:buSzPct val="120000"/>
              <a:buFont typeface="Wingdings" pitchFamily="2" charset="2"/>
              <a:buChar char="§"/>
            </a:pPr>
            <a:endParaRPr lang="lv-LV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69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Čukstošās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galerijas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(ČGM)</a:t>
            </a: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B720F-6267-4263-B57D-1FB36ECD221F}"/>
                  </a:ext>
                </a:extLst>
              </p:cNvPr>
              <p:cNvSpPr txBox="1"/>
              <p:nvPr/>
            </p:nvSpPr>
            <p:spPr>
              <a:xfrm>
                <a:off x="1184846" y="1862033"/>
                <a:ext cx="25164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l-GR" sz="32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2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𝑹𝒏</m:t>
                      </m:r>
                      <m:r>
                        <a:rPr lang="en-US" sz="3200" b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l-GR" sz="3200" b="1" i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𝛌</m:t>
                      </m:r>
                    </m:oMath>
                  </m:oMathPara>
                </a14:m>
                <a:endParaRPr lang="en-US" sz="3200" b="1" dirty="0">
                  <a:solidFill>
                    <a:srgbClr val="1B508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22B720F-6267-4263-B57D-1FB36ECD2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846" y="1862033"/>
                <a:ext cx="2516458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98FD6-5F33-48B6-A3A9-6E52664ADB7E}"/>
                  </a:ext>
                </a:extLst>
              </p:cNvPr>
              <p:cNvSpPr txBox="1"/>
              <p:nvPr/>
            </p:nvSpPr>
            <p:spPr>
              <a:xfrm>
                <a:off x="8324847" y="1964068"/>
                <a:ext cx="1440068" cy="623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𝒎𝒄</m:t>
                          </m:r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l-GR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𝑹𝒏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solidFill>
                    <a:srgbClr val="1B5089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EC98FD6-5F33-48B6-A3A9-6E52664AD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847" y="1964068"/>
                <a:ext cx="1440068" cy="6238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A844D2-15B7-40B6-BB28-B0FE77C64B88}"/>
                  </a:ext>
                </a:extLst>
              </p:cNvPr>
              <p:cNvSpPr txBox="1"/>
              <p:nvPr/>
            </p:nvSpPr>
            <p:spPr>
              <a:xfrm>
                <a:off x="7631687" y="4453448"/>
                <a:ext cx="3421509" cy="623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sz="20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ν</m:t>
                      </m:r>
                      <m:r>
                        <a:rPr lang="en-US" sz="20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ν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l-GR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𝑹𝒏</m:t>
                          </m:r>
                        </m:den>
                      </m:f>
                      <m:r>
                        <a:rPr lang="en-US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𝑭𝑺𝑹</m:t>
                      </m:r>
                    </m:oMath>
                  </m:oMathPara>
                </a14:m>
                <a:endParaRPr lang="en-US" sz="2000" b="1" i="1" dirty="0">
                  <a:solidFill>
                    <a:srgbClr val="1B5089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5A844D2-15B7-40B6-BB28-B0FE77C64B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687" y="4453448"/>
                <a:ext cx="3421509" cy="623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96DDFE97-FB67-40F0-805F-40B98936647F}"/>
              </a:ext>
            </a:extLst>
          </p:cNvPr>
          <p:cNvSpPr/>
          <p:nvPr/>
        </p:nvSpPr>
        <p:spPr>
          <a:xfrm>
            <a:off x="1284648" y="3255185"/>
            <a:ext cx="2316854" cy="2259353"/>
          </a:xfrm>
          <a:prstGeom prst="flowChartConnector">
            <a:avLst/>
          </a:prstGeom>
          <a:noFill/>
          <a:ln>
            <a:solidFill>
              <a:srgbClr val="1B5089"/>
            </a:solidFill>
          </a:ln>
          <a:effectLst>
            <a:glow rad="139700">
              <a:srgbClr val="1B5089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10E938-57EF-4532-AD71-55C73E20EFFD}"/>
              </a:ext>
            </a:extLst>
          </p:cNvPr>
          <p:cNvCxnSpPr>
            <a:cxnSpLocks/>
            <a:endCxn id="13" idx="6"/>
          </p:cNvCxnSpPr>
          <p:nvPr/>
        </p:nvCxnSpPr>
        <p:spPr>
          <a:xfrm>
            <a:off x="2423441" y="4359190"/>
            <a:ext cx="1178061" cy="25672"/>
          </a:xfrm>
          <a:prstGeom prst="straightConnector1">
            <a:avLst/>
          </a:prstGeom>
          <a:ln w="28575">
            <a:solidFill>
              <a:srgbClr val="1B50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C65181-D61E-4FF8-B434-6300D7815FAC}"/>
                  </a:ext>
                </a:extLst>
              </p:cNvPr>
              <p:cNvSpPr txBox="1"/>
              <p:nvPr/>
            </p:nvSpPr>
            <p:spPr>
              <a:xfrm>
                <a:off x="2771250" y="3868673"/>
                <a:ext cx="42073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C65181-D61E-4FF8-B434-6300D7815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250" y="3868673"/>
                <a:ext cx="42073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F27DF-239A-4DCF-A528-B261E1431BE6}"/>
                  </a:ext>
                </a:extLst>
              </p:cNvPr>
              <p:cNvSpPr txBox="1"/>
              <p:nvPr/>
            </p:nvSpPr>
            <p:spPr>
              <a:xfrm>
                <a:off x="8134234" y="2915925"/>
                <a:ext cx="1911292" cy="6785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ν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  <m:r>
                            <a:rPr lang="en-US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r>
                            <a:rPr lang="en-US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</m:t>
                          </m:r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l-GR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𝝅</m:t>
                          </m:r>
                          <m:r>
                            <a:rPr lang="en-US" sz="20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𝑹𝒏</m:t>
                          </m:r>
                        </m:den>
                      </m:f>
                    </m:oMath>
                  </m:oMathPara>
                </a14:m>
                <a:endParaRPr lang="en-US" sz="2000" b="1" i="1" dirty="0">
                  <a:solidFill>
                    <a:srgbClr val="1B5089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B2F27DF-239A-4DCF-A528-B261E1431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4234" y="2915925"/>
                <a:ext cx="1911292" cy="6785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75D07312-5938-4EBC-9F80-E6C80CB0A3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2947" y="2526404"/>
            <a:ext cx="2904336" cy="26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87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Brīvais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spektrālais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apgabals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(FSR)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B52D01-2855-41C5-BAB4-83BDCC527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0403"/>
            <a:ext cx="12192000" cy="30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30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Materiālā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dispersija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0D07118-D1D8-4E23-BB09-69B785547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8498" y="1540933"/>
            <a:ext cx="6431499" cy="42876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A22B6E-E91D-4F75-8D1B-3D79EB668C3C}"/>
              </a:ext>
            </a:extLst>
          </p:cNvPr>
          <p:cNvSpPr txBox="1"/>
          <p:nvPr/>
        </p:nvSpPr>
        <p:spPr>
          <a:xfrm>
            <a:off x="1110743" y="5915677"/>
            <a:ext cx="7993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[https://refractiveindex.info/?shelf=glass&amp;book=fused_silica&amp;page=Malitson]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F2D76-E0A0-414C-89AF-9DE19BC7E166}"/>
                  </a:ext>
                </a:extLst>
              </p:cNvPr>
              <p:cNvSpPr txBox="1"/>
              <p:nvPr/>
            </p:nvSpPr>
            <p:spPr>
              <a:xfrm>
                <a:off x="247456" y="2165390"/>
                <a:ext cx="2865992" cy="604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l-GR" sz="32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3200" b="1" i="1" smtClean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bar>
                        <m:barPr>
                          <m:ctrlPr>
                            <a:rPr lang="el-GR" sz="32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32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e>
                      </m:bar>
                      <m:r>
                        <a:rPr lang="en-US" sz="3200" b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l-GR" sz="3200" b="1" i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𝛌</m:t>
                      </m:r>
                    </m:oMath>
                  </m:oMathPara>
                </a14:m>
                <a:endParaRPr lang="en-US" sz="3200" b="1" dirty="0">
                  <a:solidFill>
                    <a:srgbClr val="1B508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AF2D76-E0A0-414C-89AF-9DE19BC7E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6" y="2165390"/>
                <a:ext cx="2865992" cy="6047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24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Ģeometriskā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dispersija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7A35E8-1EFF-4D91-A402-9EF7EBDA420A}"/>
                  </a:ext>
                </a:extLst>
              </p:cNvPr>
              <p:cNvSpPr txBox="1"/>
              <p:nvPr/>
            </p:nvSpPr>
            <p:spPr>
              <a:xfrm>
                <a:off x="1758380" y="2188400"/>
                <a:ext cx="2865992" cy="6047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l-GR" sz="32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bar>
                        <m:barPr>
                          <m:ctrlPr>
                            <a:rPr lang="el-GR" sz="3200" b="1" i="1" smtClean="0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barPr>
                        <m:e>
                          <m:r>
                            <a:rPr lang="en-US" sz="3200" b="1" i="1">
                              <a:solidFill>
                                <a:srgbClr val="1B5089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</m:bar>
                      <m:r>
                        <a:rPr lang="en-US" sz="3200" b="1" i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3200" b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l-GR" sz="3200" b="1" i="0">
                          <a:solidFill>
                            <a:srgbClr val="1B5089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𝛌</m:t>
                      </m:r>
                    </m:oMath>
                  </m:oMathPara>
                </a14:m>
                <a:endParaRPr lang="en-US" sz="3200" b="1" dirty="0">
                  <a:solidFill>
                    <a:srgbClr val="1B5089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7A35E8-1EFF-4D91-A402-9EF7EBDA4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380" y="2188400"/>
                <a:ext cx="2865992" cy="6047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7FCF2F2-F3AB-4C9C-A14E-1E815FD2DD34}"/>
              </a:ext>
            </a:extLst>
          </p:cNvPr>
          <p:cNvCxnSpPr/>
          <p:nvPr/>
        </p:nvCxnSpPr>
        <p:spPr>
          <a:xfrm>
            <a:off x="6383971" y="2653443"/>
            <a:ext cx="330979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7281B4-54C3-47EE-B028-081924265C3B}"/>
              </a:ext>
            </a:extLst>
          </p:cNvPr>
          <p:cNvCxnSpPr>
            <a:cxnSpLocks/>
          </p:cNvCxnSpPr>
          <p:nvPr/>
        </p:nvCxnSpPr>
        <p:spPr>
          <a:xfrm>
            <a:off x="6383971" y="2490759"/>
            <a:ext cx="1" cy="10209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43EF4B8-9F92-4E9C-BA42-1F058085AEBB}"/>
              </a:ext>
            </a:extLst>
          </p:cNvPr>
          <p:cNvCxnSpPr>
            <a:cxnSpLocks/>
          </p:cNvCxnSpPr>
          <p:nvPr/>
        </p:nvCxnSpPr>
        <p:spPr>
          <a:xfrm>
            <a:off x="6736454" y="2490759"/>
            <a:ext cx="0" cy="271309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D9FC082-2397-4631-B208-0E5F9484F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144" y="493664"/>
            <a:ext cx="3555976" cy="50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1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COMSOL Multiphysics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Dispersijas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aprēķiniem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00792-682B-4653-B2BE-8B8814B83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158" y="1365671"/>
            <a:ext cx="4319390" cy="3240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111761-8E28-4240-B401-A5E49075D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9" y="4304528"/>
            <a:ext cx="3299926" cy="10148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607DC9-3067-48D8-8D80-A21134023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452" y="2091931"/>
            <a:ext cx="2027096" cy="9411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1E85509-2D66-497A-8E0B-BE8F1EF94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343" y="1610016"/>
            <a:ext cx="2871411" cy="33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61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COMSOL Multiphysics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Dispersijas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aprēķiniem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17B9ED-F010-4EA8-A17F-FD3BFFC6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41" y="2159098"/>
            <a:ext cx="3772227" cy="192421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CDC3BC-DC96-4160-AF98-BC7405A78979}"/>
                  </a:ext>
                </a:extLst>
              </p:cNvPr>
              <p:cNvSpPr txBox="1"/>
              <p:nvPr/>
            </p:nvSpPr>
            <p:spPr>
              <a:xfrm>
                <a:off x="1228416" y="4385784"/>
                <a:ext cx="2973202" cy="631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𝑭𝑺𝑹</m:t>
                        </m:r>
                        <m: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en-US" sz="2000" b="1" i="1">
                        <a:solidFill>
                          <a:srgbClr val="1B508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dirty="0">
                    <a:solidFill>
                      <a:srgbClr val="1B5089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[Hz]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2CDC3BC-DC96-4160-AF98-BC7405A78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416" y="4385784"/>
                <a:ext cx="2973202" cy="631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3F126B-90E9-4433-ABBE-75DF721BB822}"/>
                  </a:ext>
                </a:extLst>
              </p:cNvPr>
              <p:cNvSpPr txBox="1"/>
              <p:nvPr/>
            </p:nvSpPr>
            <p:spPr>
              <a:xfrm>
                <a:off x="1946887" y="5319644"/>
                <a:ext cx="2542181" cy="730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000" b="1" i="1">
                        <a:solidFill>
                          <a:srgbClr val="1B508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2000" b="1" i="1">
                            <a:solidFill>
                              <a:srgbClr val="1B508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𝜕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l-GR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ω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rgbClr val="1B5089"/>
                                    </a:solidFill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𝜕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rgbClr val="1B5089"/>
                                        </a:solidFill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1B5089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b="1" i="1" dirty="0">
                    <a:solidFill>
                      <a:srgbClr val="1B5089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[Hz</a:t>
                </a:r>
                <a:r>
                  <a:rPr lang="en-US" sz="2000" b="1" dirty="0">
                    <a:solidFill>
                      <a:srgbClr val="1B5089"/>
                    </a:solidFill>
                    <a:latin typeface="Cambria Math" panose="02040503050406030204" pitchFamily="18" charset="0"/>
                    <a:cs typeface="Arial" panose="020B0604020202020204" pitchFamily="34" charset="0"/>
                  </a:rPr>
                  <a:t>]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B3F126B-90E9-4433-ABBE-75DF721BB8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887" y="5319644"/>
                <a:ext cx="2542181" cy="730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EEAEC44A-0290-486D-998B-188E6D86E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3489" y="1515598"/>
            <a:ext cx="3238781" cy="38293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237C69-BB7C-4701-A3B4-A9D78441A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9720" y="2143144"/>
            <a:ext cx="3028474" cy="227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83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832</Words>
  <Application>Microsoft Office PowerPoint</Application>
  <PresentationFormat>Widescreen</PresentationFormat>
  <Paragraphs>108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dizains</vt:lpstr>
      <vt:lpstr>ČGM mikrorezonatora uzpumpēšanas par frekvenču ķemmi modelēšana</vt:lpstr>
      <vt:lpstr>Saturs</vt:lpstr>
      <vt:lpstr>Aktualitāte</vt:lpstr>
      <vt:lpstr>Čukstošās galerijas modas (ČGM)</vt:lpstr>
      <vt:lpstr>Brīvais spektrālais apgabals (FSR)</vt:lpstr>
      <vt:lpstr>Materiālā dispersija</vt:lpstr>
      <vt:lpstr>Ģeometriskā dispersija</vt:lpstr>
      <vt:lpstr>COMSOL Multiphysics Dispersijas aprēķiniem</vt:lpstr>
      <vt:lpstr>COMSOL Multiphysics Dispersijas aprēķiniem</vt:lpstr>
      <vt:lpstr>COMSOL Multiphysics Dispersijas aprēķiniem</vt:lpstr>
      <vt:lpstr>Dispersijas aprēķini dažādiem rezonatoriem</vt:lpstr>
      <vt:lpstr>Četru viļņu samaisīšanās (ČVS)</vt:lpstr>
      <vt:lpstr>Modelēšana</vt:lpstr>
      <vt:lpstr>Modelēšana pyLLE</vt:lpstr>
      <vt:lpstr>Modelēšana pyLLE</vt:lpstr>
      <vt:lpstr>Modelēšana pyLLE</vt:lpstr>
      <vt:lpstr>Modelēšana pyLLE</vt:lpstr>
      <vt:lpstr>Modelēšana pyLLE</vt:lpstr>
      <vt:lpstr>Modelēšana pyLLE</vt:lpstr>
      <vt:lpstr>Modelēšana pyLLE</vt:lpstr>
      <vt:lpstr>Modelēšana pyLLE</vt:lpstr>
      <vt:lpstr>Secinājumi</vt:lpstr>
      <vt:lpstr>Paldies par uzmanību!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subject/>
  <dc:creator>KID</dc:creator>
  <cp:keywords/>
  <dc:description/>
  <cp:lastModifiedBy>Kristians Draguns</cp:lastModifiedBy>
  <cp:revision>72</cp:revision>
  <dcterms:created xsi:type="dcterms:W3CDTF">2020-06-09T12:17:55Z</dcterms:created>
  <dcterms:modified xsi:type="dcterms:W3CDTF">2021-02-12T14:05:06Z</dcterms:modified>
  <cp:category/>
</cp:coreProperties>
</file>