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1.jpg" ContentType="image/jpeg"/>
  <Override PartName="/ppt/media/image27.jpg" ContentType="image/jpeg"/>
  <Override PartName="/ppt/media/image28.jpg" ContentType="image/jpeg"/>
  <Override PartName="/ppt/media/image29.jpg" ContentType="image/jpeg"/>
  <Override PartName="/ppt/media/image30.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84" r:id="rId3"/>
    <p:sldId id="281" r:id="rId4"/>
    <p:sldId id="282" r:id="rId5"/>
    <p:sldId id="273" r:id="rId6"/>
    <p:sldId id="290" r:id="rId7"/>
    <p:sldId id="291" r:id="rId8"/>
    <p:sldId id="283" r:id="rId9"/>
    <p:sldId id="268" r:id="rId10"/>
    <p:sldId id="292" r:id="rId11"/>
    <p:sldId id="293" r:id="rId12"/>
    <p:sldId id="299" r:id="rId13"/>
    <p:sldId id="294" r:id="rId14"/>
    <p:sldId id="262" r:id="rId15"/>
    <p:sldId id="261" r:id="rId16"/>
    <p:sldId id="260" r:id="rId17"/>
    <p:sldId id="264" r:id="rId18"/>
    <p:sldId id="298" r:id="rId19"/>
    <p:sldId id="295" r:id="rId20"/>
    <p:sldId id="297" r:id="rId21"/>
    <p:sldId id="296" r:id="rId22"/>
    <p:sldId id="289" r:id="rId23"/>
  </p:sldIdLst>
  <p:sldSz cx="12192000" cy="6858000"/>
  <p:notesSz cx="6797675" cy="9928225"/>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7EB"/>
    <a:srgbClr val="9477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6" d="100"/>
          <a:sy n="116" d="100"/>
        </p:scale>
        <p:origin x="285" y="66"/>
      </p:cViewPr>
      <p:guideLst/>
    </p:cSldViewPr>
  </p:slideViewPr>
  <p:notesTextViewPr>
    <p:cViewPr>
      <p:scale>
        <a:sx n="1" d="1"/>
        <a:sy n="1" d="1"/>
      </p:scale>
      <p:origin x="0" y="0"/>
    </p:cViewPr>
  </p:notesTextViewPr>
  <p:sorterViewPr>
    <p:cViewPr>
      <p:scale>
        <a:sx n="100" d="100"/>
        <a:sy n="100" d="100"/>
      </p:scale>
      <p:origin x="0" y="-403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44BF117A-9572-453B-AEA9-F60A729ED4EC}" type="datetimeFigureOut">
              <a:rPr lang="lv-LV" smtClean="0"/>
              <a:t>21.11.2023</a:t>
            </a:fld>
            <a:endParaRPr lang="lv-LV"/>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7294161-5714-4E2F-8ED7-AA8BC1917928}" type="slidenum">
              <a:rPr lang="lv-LV" smtClean="0"/>
              <a:t>‹#›</a:t>
            </a:fld>
            <a:endParaRPr lang="lv-LV"/>
          </a:p>
        </p:txBody>
      </p:sp>
    </p:spTree>
    <p:extLst>
      <p:ext uri="{BB962C8B-B14F-4D97-AF65-F5344CB8AC3E}">
        <p14:creationId xmlns:p14="http://schemas.microsoft.com/office/powerpoint/2010/main" val="2529176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612E-FC9D-4896-B972-8B42E5A28D39}"/>
              </a:ext>
            </a:extLst>
          </p:cNvPr>
          <p:cNvSpPr>
            <a:spLocks noGrp="1"/>
          </p:cNvSpPr>
          <p:nvPr>
            <p:ph type="ctrTitle"/>
          </p:nvPr>
        </p:nvSpPr>
        <p:spPr>
          <a:xfrm>
            <a:off x="1524000" y="1122363"/>
            <a:ext cx="9144000" cy="1288328"/>
          </a:xfrm>
        </p:spPr>
        <p:txBody>
          <a:bodyPr anchor="b">
            <a:normAutofit/>
          </a:bodyPr>
          <a:lstStyle>
            <a:lvl1pPr algn="l">
              <a:defRPr sz="4000"/>
            </a:lvl1pPr>
          </a:lstStyle>
          <a:p>
            <a:r>
              <a:rPr lang="en-US" dirty="0"/>
              <a:t>Click to edit Master title style</a:t>
            </a:r>
            <a:endParaRPr lang="lv-LV" dirty="0"/>
          </a:p>
        </p:txBody>
      </p:sp>
      <p:sp>
        <p:nvSpPr>
          <p:cNvPr id="3" name="Subtitle 2">
            <a:extLst>
              <a:ext uri="{FF2B5EF4-FFF2-40B4-BE49-F238E27FC236}">
                <a16:creationId xmlns:a16="http://schemas.microsoft.com/office/drawing/2014/main" id="{987FADBE-1BD6-411A-9DEE-258CD5D1F9E5}"/>
              </a:ext>
            </a:extLst>
          </p:cNvPr>
          <p:cNvSpPr>
            <a:spLocks noGrp="1"/>
          </p:cNvSpPr>
          <p:nvPr>
            <p:ph type="subTitle" idx="1"/>
          </p:nvPr>
        </p:nvSpPr>
        <p:spPr>
          <a:xfrm>
            <a:off x="1524000" y="2610196"/>
            <a:ext cx="9144000" cy="116378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v-LV" dirty="0"/>
          </a:p>
        </p:txBody>
      </p:sp>
      <p:sp>
        <p:nvSpPr>
          <p:cNvPr id="4" name="Date Placeholder 3">
            <a:extLst>
              <a:ext uri="{FF2B5EF4-FFF2-40B4-BE49-F238E27FC236}">
                <a16:creationId xmlns:a16="http://schemas.microsoft.com/office/drawing/2014/main" id="{A0997260-835C-4AC2-94C0-841FF6E15A25}"/>
              </a:ext>
            </a:extLst>
          </p:cNvPr>
          <p:cNvSpPr>
            <a:spLocks noGrp="1"/>
          </p:cNvSpPr>
          <p:nvPr>
            <p:ph type="dt" sz="half" idx="10"/>
          </p:nvPr>
        </p:nvSpPr>
        <p:spPr>
          <a:xfrm>
            <a:off x="1524000" y="6226476"/>
            <a:ext cx="2057400" cy="365125"/>
          </a:xfrm>
          <a:prstGeom prst="rect">
            <a:avLst/>
          </a:prstGeom>
        </p:spPr>
        <p:txBody>
          <a:bodyPr/>
          <a:lstStyle>
            <a:lvl1pPr algn="l">
              <a:defRPr>
                <a:latin typeface="Arial Nova" panose="020B0504020202020204" pitchFamily="34" charset="0"/>
              </a:defRPr>
            </a:lvl1pPr>
          </a:lstStyle>
          <a:p>
            <a:fld id="{92B14A21-5C28-4F71-8C52-BD3485005414}" type="datetimeFigureOut">
              <a:rPr lang="lv-LV" smtClean="0"/>
              <a:pPr/>
              <a:t>21.11.2023</a:t>
            </a:fld>
            <a:endParaRPr lang="lv-LV" dirty="0"/>
          </a:p>
        </p:txBody>
      </p:sp>
      <p:pic>
        <p:nvPicPr>
          <p:cNvPr id="8" name="Picture 7">
            <a:extLst>
              <a:ext uri="{FF2B5EF4-FFF2-40B4-BE49-F238E27FC236}">
                <a16:creationId xmlns:a16="http://schemas.microsoft.com/office/drawing/2014/main" id="{0FF5AAE9-D8E9-4549-8E5E-2641226894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2074" y="3538305"/>
            <a:ext cx="3589716" cy="3589716"/>
          </a:xfrm>
          <a:prstGeom prst="rect">
            <a:avLst/>
          </a:prstGeom>
        </p:spPr>
      </p:pic>
      <p:pic>
        <p:nvPicPr>
          <p:cNvPr id="10" name="Picture 9">
            <a:extLst>
              <a:ext uri="{FF2B5EF4-FFF2-40B4-BE49-F238E27FC236}">
                <a16:creationId xmlns:a16="http://schemas.microsoft.com/office/drawing/2014/main" id="{0CFD5226-1CA9-442A-B038-E4070DC82E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754" y="238574"/>
            <a:ext cx="1658752" cy="497624"/>
          </a:xfrm>
          <a:prstGeom prst="rect">
            <a:avLst/>
          </a:prstGeom>
        </p:spPr>
      </p:pic>
    </p:spTree>
    <p:extLst>
      <p:ext uri="{BB962C8B-B14F-4D97-AF65-F5344CB8AC3E}">
        <p14:creationId xmlns:p14="http://schemas.microsoft.com/office/powerpoint/2010/main" val="273668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23C6A-733F-4788-8F5C-634B43586D45}"/>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CD6CCF72-E401-4EAF-97EE-0C1AF68EDF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A5D2DFCE-BB3E-407D-ABB7-E8FEC75803B7}"/>
              </a:ext>
            </a:extLst>
          </p:cNvPr>
          <p:cNvSpPr>
            <a:spLocks noGrp="1"/>
          </p:cNvSpPr>
          <p:nvPr>
            <p:ph type="dt" sz="half" idx="10"/>
          </p:nvPr>
        </p:nvSpPr>
        <p:spPr>
          <a:xfrm>
            <a:off x="838200" y="6356350"/>
            <a:ext cx="2743200" cy="365125"/>
          </a:xfrm>
          <a:prstGeom prst="rect">
            <a:avLst/>
          </a:prstGeom>
        </p:spPr>
        <p:txBody>
          <a:bodyPr/>
          <a:lstStyle/>
          <a:p>
            <a:fld id="{92B14A21-5C28-4F71-8C52-BD3485005414}" type="datetimeFigureOut">
              <a:rPr lang="lv-LV" smtClean="0"/>
              <a:t>21.11.2023</a:t>
            </a:fld>
            <a:endParaRPr lang="lv-LV"/>
          </a:p>
        </p:txBody>
      </p:sp>
      <p:sp>
        <p:nvSpPr>
          <p:cNvPr id="5" name="Footer Placeholder 4">
            <a:extLst>
              <a:ext uri="{FF2B5EF4-FFF2-40B4-BE49-F238E27FC236}">
                <a16:creationId xmlns:a16="http://schemas.microsoft.com/office/drawing/2014/main" id="{800EE3C0-2D8E-4065-B863-10F9E31DB60F}"/>
              </a:ext>
            </a:extLst>
          </p:cNvPr>
          <p:cNvSpPr>
            <a:spLocks noGrp="1"/>
          </p:cNvSpPr>
          <p:nvPr>
            <p:ph type="ftr" sz="quarter" idx="11"/>
          </p:nvPr>
        </p:nvSpPr>
        <p:spPr>
          <a:xfrm>
            <a:off x="4038600" y="6356350"/>
            <a:ext cx="4114800" cy="365125"/>
          </a:xfrm>
          <a:prstGeom prst="rect">
            <a:avLst/>
          </a:prstGeom>
        </p:spPr>
        <p:txBody>
          <a:bodyPr/>
          <a:lstStyle/>
          <a:p>
            <a:endParaRPr lang="lv-LV"/>
          </a:p>
        </p:txBody>
      </p:sp>
      <p:sp>
        <p:nvSpPr>
          <p:cNvPr id="6" name="Slide Number Placeholder 5">
            <a:extLst>
              <a:ext uri="{FF2B5EF4-FFF2-40B4-BE49-F238E27FC236}">
                <a16:creationId xmlns:a16="http://schemas.microsoft.com/office/drawing/2014/main" id="{0A48157D-A177-4A35-895B-C99E1E776A80}"/>
              </a:ext>
            </a:extLst>
          </p:cNvPr>
          <p:cNvSpPr>
            <a:spLocks noGrp="1"/>
          </p:cNvSpPr>
          <p:nvPr>
            <p:ph type="sldNum" sz="quarter" idx="12"/>
          </p:nvPr>
        </p:nvSpPr>
        <p:spPr>
          <a:xfrm>
            <a:off x="8610600" y="6356350"/>
            <a:ext cx="2743200" cy="365125"/>
          </a:xfrm>
          <a:prstGeom prst="rect">
            <a:avLst/>
          </a:prstGeom>
        </p:spPr>
        <p:txBody>
          <a:bodyPr/>
          <a:lstStyle/>
          <a:p>
            <a:fld id="{A0F2FE3D-E78B-4BA0-86C5-26827EC211E7}" type="slidenum">
              <a:rPr lang="lv-LV" smtClean="0"/>
              <a:t>‹#›</a:t>
            </a:fld>
            <a:endParaRPr lang="lv-LV"/>
          </a:p>
        </p:txBody>
      </p:sp>
    </p:spTree>
    <p:extLst>
      <p:ext uri="{BB962C8B-B14F-4D97-AF65-F5344CB8AC3E}">
        <p14:creationId xmlns:p14="http://schemas.microsoft.com/office/powerpoint/2010/main" val="2001715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962B62-40FE-4301-9B12-232FFF978A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B7CD78D5-454E-417A-8533-57EA4A9C045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2F6F891-FABD-4FE7-A115-3309157BC0D2}"/>
              </a:ext>
            </a:extLst>
          </p:cNvPr>
          <p:cNvSpPr>
            <a:spLocks noGrp="1"/>
          </p:cNvSpPr>
          <p:nvPr>
            <p:ph type="dt" sz="half" idx="10"/>
          </p:nvPr>
        </p:nvSpPr>
        <p:spPr>
          <a:xfrm>
            <a:off x="838200" y="6356350"/>
            <a:ext cx="2743200" cy="365125"/>
          </a:xfrm>
          <a:prstGeom prst="rect">
            <a:avLst/>
          </a:prstGeom>
        </p:spPr>
        <p:txBody>
          <a:bodyPr/>
          <a:lstStyle/>
          <a:p>
            <a:fld id="{92B14A21-5C28-4F71-8C52-BD3485005414}" type="datetimeFigureOut">
              <a:rPr lang="lv-LV" smtClean="0"/>
              <a:t>21.11.2023</a:t>
            </a:fld>
            <a:endParaRPr lang="lv-LV"/>
          </a:p>
        </p:txBody>
      </p:sp>
      <p:sp>
        <p:nvSpPr>
          <p:cNvPr id="5" name="Footer Placeholder 4">
            <a:extLst>
              <a:ext uri="{FF2B5EF4-FFF2-40B4-BE49-F238E27FC236}">
                <a16:creationId xmlns:a16="http://schemas.microsoft.com/office/drawing/2014/main" id="{200D417F-F8C3-463D-B38D-4A69DD758E9F}"/>
              </a:ext>
            </a:extLst>
          </p:cNvPr>
          <p:cNvSpPr>
            <a:spLocks noGrp="1"/>
          </p:cNvSpPr>
          <p:nvPr>
            <p:ph type="ftr" sz="quarter" idx="11"/>
          </p:nvPr>
        </p:nvSpPr>
        <p:spPr>
          <a:xfrm>
            <a:off x="4038600" y="6356350"/>
            <a:ext cx="4114800" cy="365125"/>
          </a:xfrm>
          <a:prstGeom prst="rect">
            <a:avLst/>
          </a:prstGeom>
        </p:spPr>
        <p:txBody>
          <a:bodyPr/>
          <a:lstStyle/>
          <a:p>
            <a:endParaRPr lang="lv-LV"/>
          </a:p>
        </p:txBody>
      </p:sp>
      <p:sp>
        <p:nvSpPr>
          <p:cNvPr id="6" name="Slide Number Placeholder 5">
            <a:extLst>
              <a:ext uri="{FF2B5EF4-FFF2-40B4-BE49-F238E27FC236}">
                <a16:creationId xmlns:a16="http://schemas.microsoft.com/office/drawing/2014/main" id="{4014BC57-7BFD-4ABB-B1DB-EF8FC24D3101}"/>
              </a:ext>
            </a:extLst>
          </p:cNvPr>
          <p:cNvSpPr>
            <a:spLocks noGrp="1"/>
          </p:cNvSpPr>
          <p:nvPr>
            <p:ph type="sldNum" sz="quarter" idx="12"/>
          </p:nvPr>
        </p:nvSpPr>
        <p:spPr>
          <a:xfrm>
            <a:off x="8610600" y="6356350"/>
            <a:ext cx="2743200" cy="365125"/>
          </a:xfrm>
          <a:prstGeom prst="rect">
            <a:avLst/>
          </a:prstGeom>
        </p:spPr>
        <p:txBody>
          <a:bodyPr/>
          <a:lstStyle/>
          <a:p>
            <a:fld id="{A0F2FE3D-E78B-4BA0-86C5-26827EC211E7}" type="slidenum">
              <a:rPr lang="lv-LV" smtClean="0"/>
              <a:t>‹#›</a:t>
            </a:fld>
            <a:endParaRPr lang="lv-LV"/>
          </a:p>
        </p:txBody>
      </p:sp>
    </p:spTree>
    <p:extLst>
      <p:ext uri="{BB962C8B-B14F-4D97-AF65-F5344CB8AC3E}">
        <p14:creationId xmlns:p14="http://schemas.microsoft.com/office/powerpoint/2010/main" val="627544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2E923C-519B-4387-9349-974AEA2C94A3}"/>
              </a:ext>
            </a:extLst>
          </p:cNvPr>
          <p:cNvSpPr/>
          <p:nvPr userDrawn="1"/>
        </p:nvSpPr>
        <p:spPr>
          <a:xfrm>
            <a:off x="0" y="0"/>
            <a:ext cx="12192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2" name="Title 1">
            <a:extLst>
              <a:ext uri="{FF2B5EF4-FFF2-40B4-BE49-F238E27FC236}">
                <a16:creationId xmlns:a16="http://schemas.microsoft.com/office/drawing/2014/main" id="{1588D580-91EF-4B41-9273-62DAF69E7C15}"/>
              </a:ext>
            </a:extLst>
          </p:cNvPr>
          <p:cNvSpPr>
            <a:spLocks noGrp="1"/>
          </p:cNvSpPr>
          <p:nvPr>
            <p:ph type="title" hasCustomPrompt="1"/>
          </p:nvPr>
        </p:nvSpPr>
        <p:spPr>
          <a:xfrm>
            <a:off x="1471352" y="4197927"/>
            <a:ext cx="9882447" cy="1654231"/>
          </a:xfrm>
        </p:spPr>
        <p:txBody>
          <a:bodyPr/>
          <a:lstStyle>
            <a:lvl1pPr>
              <a:defRPr>
                <a:solidFill>
                  <a:schemeClr val="bg1"/>
                </a:solidFill>
                <a:latin typeface="Arial Nova" panose="020B0504020202020204" pitchFamily="34" charset="0"/>
              </a:defRPr>
            </a:lvl1pPr>
          </a:lstStyle>
          <a:p>
            <a:br>
              <a:rPr lang="en-US" dirty="0"/>
            </a:br>
            <a:br>
              <a:rPr lang="en-US" dirty="0"/>
            </a:br>
            <a:endParaRPr lang="lv-LV" dirty="0"/>
          </a:p>
        </p:txBody>
      </p:sp>
      <p:sp>
        <p:nvSpPr>
          <p:cNvPr id="4" name="TextBox 3">
            <a:extLst>
              <a:ext uri="{FF2B5EF4-FFF2-40B4-BE49-F238E27FC236}">
                <a16:creationId xmlns:a16="http://schemas.microsoft.com/office/drawing/2014/main" id="{37926B8B-1204-495A-B32B-97BB7278A15A}"/>
              </a:ext>
            </a:extLst>
          </p:cNvPr>
          <p:cNvSpPr txBox="1"/>
          <p:nvPr userDrawn="1"/>
        </p:nvSpPr>
        <p:spPr>
          <a:xfrm>
            <a:off x="1471352" y="6168044"/>
            <a:ext cx="3200401"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stradini.lv</a:t>
            </a:r>
            <a:endParaRPr lang="lv-LV"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BFBAE4-80E6-46CB-9498-D012EAE4B374}"/>
              </a:ext>
            </a:extLst>
          </p:cNvPr>
          <p:cNvSpPr txBox="1"/>
          <p:nvPr userDrawn="1"/>
        </p:nvSpPr>
        <p:spPr>
          <a:xfrm>
            <a:off x="1471352" y="1668005"/>
            <a:ext cx="9882447" cy="1107996"/>
          </a:xfrm>
          <a:prstGeom prst="rect">
            <a:avLst/>
          </a:prstGeom>
          <a:noFill/>
        </p:spPr>
        <p:txBody>
          <a:bodyPr wrap="square" rtlCol="0">
            <a:spAutoFit/>
          </a:bodyPr>
          <a:lstStyle/>
          <a:p>
            <a:r>
              <a:rPr lang="en-GB" sz="6600" b="1" dirty="0" err="1">
                <a:solidFill>
                  <a:schemeClr val="bg1"/>
                </a:solidFill>
              </a:rPr>
              <a:t>Paldies</a:t>
            </a:r>
            <a:r>
              <a:rPr lang="en-GB" sz="6600" b="1" dirty="0">
                <a:solidFill>
                  <a:schemeClr val="bg1"/>
                </a:solidFill>
              </a:rPr>
              <a:t> par </a:t>
            </a:r>
            <a:r>
              <a:rPr lang="en-GB" sz="6600" b="1" dirty="0" err="1">
                <a:solidFill>
                  <a:schemeClr val="bg1"/>
                </a:solidFill>
              </a:rPr>
              <a:t>uzmanību</a:t>
            </a:r>
            <a:r>
              <a:rPr lang="en-GB" sz="6600" b="1" dirty="0">
                <a:solidFill>
                  <a:schemeClr val="bg1"/>
                </a:solidFill>
              </a:rPr>
              <a:t>!</a:t>
            </a:r>
            <a:endParaRPr lang="lv-LV" sz="6600" b="1" dirty="0">
              <a:solidFill>
                <a:schemeClr val="bg1"/>
              </a:solidFill>
            </a:endParaRPr>
          </a:p>
        </p:txBody>
      </p:sp>
      <p:pic>
        <p:nvPicPr>
          <p:cNvPr id="8" name="Picture 7">
            <a:extLst>
              <a:ext uri="{FF2B5EF4-FFF2-40B4-BE49-F238E27FC236}">
                <a16:creationId xmlns:a16="http://schemas.microsoft.com/office/drawing/2014/main" id="{B8798AF0-6FC4-4D95-B671-6EF3646179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31" y="-80977"/>
            <a:ext cx="1884839" cy="1884839"/>
          </a:xfrm>
          <a:prstGeom prst="rect">
            <a:avLst/>
          </a:prstGeom>
        </p:spPr>
      </p:pic>
    </p:spTree>
    <p:extLst>
      <p:ext uri="{BB962C8B-B14F-4D97-AF65-F5344CB8AC3E}">
        <p14:creationId xmlns:p14="http://schemas.microsoft.com/office/powerpoint/2010/main" val="745387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E2EA-5240-4C98-A5B7-C8DB457EC108}"/>
              </a:ext>
            </a:extLst>
          </p:cNvPr>
          <p:cNvSpPr>
            <a:spLocks noGrp="1"/>
          </p:cNvSpPr>
          <p:nvPr>
            <p:ph type="title"/>
          </p:nvPr>
        </p:nvSpPr>
        <p:spPr/>
        <p:txBody>
          <a:bodyPr/>
          <a:lstStyle/>
          <a:p>
            <a:r>
              <a:rPr lang="en-US" dirty="0"/>
              <a:t>Click to edit Master title style</a:t>
            </a:r>
            <a:endParaRPr lang="lv-LV" dirty="0"/>
          </a:p>
        </p:txBody>
      </p:sp>
      <p:sp>
        <p:nvSpPr>
          <p:cNvPr id="3" name="Content Placeholder 2">
            <a:extLst>
              <a:ext uri="{FF2B5EF4-FFF2-40B4-BE49-F238E27FC236}">
                <a16:creationId xmlns:a16="http://schemas.microsoft.com/office/drawing/2014/main" id="{DB577152-79D6-4EF5-89AD-C9D2874362B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Date Placeholder 3">
            <a:extLst>
              <a:ext uri="{FF2B5EF4-FFF2-40B4-BE49-F238E27FC236}">
                <a16:creationId xmlns:a16="http://schemas.microsoft.com/office/drawing/2014/main" id="{6284A322-685E-4516-BB72-31482BB1F90F}"/>
              </a:ext>
            </a:extLst>
          </p:cNvPr>
          <p:cNvSpPr>
            <a:spLocks noGrp="1"/>
          </p:cNvSpPr>
          <p:nvPr>
            <p:ph type="dt" sz="half" idx="10"/>
          </p:nvPr>
        </p:nvSpPr>
        <p:spPr>
          <a:xfrm>
            <a:off x="838200" y="6356350"/>
            <a:ext cx="2743200" cy="365125"/>
          </a:xfrm>
          <a:prstGeom prst="rect">
            <a:avLst/>
          </a:prstGeom>
        </p:spPr>
        <p:txBody>
          <a:bodyPr/>
          <a:lstStyle/>
          <a:p>
            <a:fld id="{92B14A21-5C28-4F71-8C52-BD3485005414}" type="datetimeFigureOut">
              <a:rPr lang="lv-LV" smtClean="0"/>
              <a:t>21.11.2023</a:t>
            </a:fld>
            <a:endParaRPr lang="lv-LV"/>
          </a:p>
        </p:txBody>
      </p:sp>
      <p:sp>
        <p:nvSpPr>
          <p:cNvPr id="5" name="Footer Placeholder 4">
            <a:extLst>
              <a:ext uri="{FF2B5EF4-FFF2-40B4-BE49-F238E27FC236}">
                <a16:creationId xmlns:a16="http://schemas.microsoft.com/office/drawing/2014/main" id="{AE78658C-C03A-446C-86FA-D170702F13CE}"/>
              </a:ext>
            </a:extLst>
          </p:cNvPr>
          <p:cNvSpPr>
            <a:spLocks noGrp="1"/>
          </p:cNvSpPr>
          <p:nvPr>
            <p:ph type="ftr" sz="quarter" idx="11"/>
          </p:nvPr>
        </p:nvSpPr>
        <p:spPr>
          <a:xfrm>
            <a:off x="4038600" y="6356350"/>
            <a:ext cx="4114800" cy="365125"/>
          </a:xfrm>
          <a:prstGeom prst="rect">
            <a:avLst/>
          </a:prstGeom>
        </p:spPr>
        <p:txBody>
          <a:bodyPr/>
          <a:lstStyle/>
          <a:p>
            <a:endParaRPr lang="lv-LV" dirty="0"/>
          </a:p>
        </p:txBody>
      </p:sp>
      <p:sp>
        <p:nvSpPr>
          <p:cNvPr id="6" name="Slide Number Placeholder 5">
            <a:extLst>
              <a:ext uri="{FF2B5EF4-FFF2-40B4-BE49-F238E27FC236}">
                <a16:creationId xmlns:a16="http://schemas.microsoft.com/office/drawing/2014/main" id="{7F19CD6C-3BE6-44F2-910C-27531A91DAC3}"/>
              </a:ext>
            </a:extLst>
          </p:cNvPr>
          <p:cNvSpPr>
            <a:spLocks noGrp="1"/>
          </p:cNvSpPr>
          <p:nvPr>
            <p:ph type="sldNum" sz="quarter" idx="12"/>
          </p:nvPr>
        </p:nvSpPr>
        <p:spPr>
          <a:xfrm>
            <a:off x="8610600" y="6356350"/>
            <a:ext cx="2743200" cy="365125"/>
          </a:xfrm>
          <a:prstGeom prst="rect">
            <a:avLst/>
          </a:prstGeom>
        </p:spPr>
        <p:txBody>
          <a:bodyPr/>
          <a:lstStyle/>
          <a:p>
            <a:fld id="{A0F2FE3D-E78B-4BA0-86C5-26827EC211E7}" type="slidenum">
              <a:rPr lang="lv-LV" smtClean="0"/>
              <a:t>‹#›</a:t>
            </a:fld>
            <a:endParaRPr lang="lv-LV"/>
          </a:p>
        </p:txBody>
      </p:sp>
    </p:spTree>
    <p:extLst>
      <p:ext uri="{BB962C8B-B14F-4D97-AF65-F5344CB8AC3E}">
        <p14:creationId xmlns:p14="http://schemas.microsoft.com/office/powerpoint/2010/main" val="788433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69215-D475-497F-A16E-1DCDCF0535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0CC5980D-F2BB-4684-A567-F717935517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B9CC59E-CF78-493F-A1CA-71A7CD05CE96}"/>
              </a:ext>
            </a:extLst>
          </p:cNvPr>
          <p:cNvSpPr>
            <a:spLocks noGrp="1"/>
          </p:cNvSpPr>
          <p:nvPr>
            <p:ph type="dt" sz="half" idx="10"/>
          </p:nvPr>
        </p:nvSpPr>
        <p:spPr>
          <a:xfrm>
            <a:off x="838200" y="6356350"/>
            <a:ext cx="2743200" cy="365125"/>
          </a:xfrm>
          <a:prstGeom prst="rect">
            <a:avLst/>
          </a:prstGeom>
        </p:spPr>
        <p:txBody>
          <a:bodyPr/>
          <a:lstStyle/>
          <a:p>
            <a:fld id="{92B14A21-5C28-4F71-8C52-BD3485005414}" type="datetimeFigureOut">
              <a:rPr lang="lv-LV" smtClean="0"/>
              <a:t>21.11.2023</a:t>
            </a:fld>
            <a:endParaRPr lang="lv-LV"/>
          </a:p>
        </p:txBody>
      </p:sp>
      <p:sp>
        <p:nvSpPr>
          <p:cNvPr id="5" name="Footer Placeholder 4">
            <a:extLst>
              <a:ext uri="{FF2B5EF4-FFF2-40B4-BE49-F238E27FC236}">
                <a16:creationId xmlns:a16="http://schemas.microsoft.com/office/drawing/2014/main" id="{0AB5168A-792C-4429-98E7-57A26019DFA6}"/>
              </a:ext>
            </a:extLst>
          </p:cNvPr>
          <p:cNvSpPr>
            <a:spLocks noGrp="1"/>
          </p:cNvSpPr>
          <p:nvPr>
            <p:ph type="ftr" sz="quarter" idx="11"/>
          </p:nvPr>
        </p:nvSpPr>
        <p:spPr>
          <a:xfrm>
            <a:off x="4038600" y="6356350"/>
            <a:ext cx="4114800" cy="365125"/>
          </a:xfrm>
          <a:prstGeom prst="rect">
            <a:avLst/>
          </a:prstGeom>
        </p:spPr>
        <p:txBody>
          <a:bodyPr/>
          <a:lstStyle/>
          <a:p>
            <a:endParaRPr lang="lv-LV"/>
          </a:p>
        </p:txBody>
      </p:sp>
      <p:sp>
        <p:nvSpPr>
          <p:cNvPr id="6" name="Slide Number Placeholder 5">
            <a:extLst>
              <a:ext uri="{FF2B5EF4-FFF2-40B4-BE49-F238E27FC236}">
                <a16:creationId xmlns:a16="http://schemas.microsoft.com/office/drawing/2014/main" id="{E95FE5DC-0E9B-40D2-94A6-2A44DFD724C8}"/>
              </a:ext>
            </a:extLst>
          </p:cNvPr>
          <p:cNvSpPr>
            <a:spLocks noGrp="1"/>
          </p:cNvSpPr>
          <p:nvPr>
            <p:ph type="sldNum" sz="quarter" idx="12"/>
          </p:nvPr>
        </p:nvSpPr>
        <p:spPr>
          <a:xfrm>
            <a:off x="8610600" y="6356350"/>
            <a:ext cx="2743200" cy="365125"/>
          </a:xfrm>
          <a:prstGeom prst="rect">
            <a:avLst/>
          </a:prstGeom>
        </p:spPr>
        <p:txBody>
          <a:bodyPr/>
          <a:lstStyle/>
          <a:p>
            <a:fld id="{A0F2FE3D-E78B-4BA0-86C5-26827EC211E7}" type="slidenum">
              <a:rPr lang="lv-LV" smtClean="0"/>
              <a:t>‹#›</a:t>
            </a:fld>
            <a:endParaRPr lang="lv-LV"/>
          </a:p>
        </p:txBody>
      </p:sp>
      <p:pic>
        <p:nvPicPr>
          <p:cNvPr id="8" name="Picture 7">
            <a:extLst>
              <a:ext uri="{FF2B5EF4-FFF2-40B4-BE49-F238E27FC236}">
                <a16:creationId xmlns:a16="http://schemas.microsoft.com/office/drawing/2014/main" id="{AC93BE04-CD04-4C5A-AC2A-6F820A0422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472208"/>
            <a:ext cx="1637581" cy="491273"/>
          </a:xfrm>
          <a:prstGeom prst="rect">
            <a:avLst/>
          </a:prstGeom>
        </p:spPr>
      </p:pic>
    </p:spTree>
    <p:extLst>
      <p:ext uri="{BB962C8B-B14F-4D97-AF65-F5344CB8AC3E}">
        <p14:creationId xmlns:p14="http://schemas.microsoft.com/office/powerpoint/2010/main" val="2805404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98D0-7652-4087-BC73-F1A7486419F4}"/>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61B4E102-ADC8-404F-B25B-FF0347DA89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50A02D51-9DF0-4910-B450-069C4B0434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2B507DE7-D95C-4868-B884-3A2AD39F72DB}"/>
              </a:ext>
            </a:extLst>
          </p:cNvPr>
          <p:cNvSpPr>
            <a:spLocks noGrp="1"/>
          </p:cNvSpPr>
          <p:nvPr>
            <p:ph type="dt" sz="half" idx="10"/>
          </p:nvPr>
        </p:nvSpPr>
        <p:spPr>
          <a:xfrm>
            <a:off x="838200" y="6356350"/>
            <a:ext cx="2743200" cy="365125"/>
          </a:xfrm>
          <a:prstGeom prst="rect">
            <a:avLst/>
          </a:prstGeom>
        </p:spPr>
        <p:txBody>
          <a:bodyPr/>
          <a:lstStyle/>
          <a:p>
            <a:fld id="{92B14A21-5C28-4F71-8C52-BD3485005414}" type="datetimeFigureOut">
              <a:rPr lang="lv-LV" smtClean="0"/>
              <a:t>21.11.2023</a:t>
            </a:fld>
            <a:endParaRPr lang="lv-LV"/>
          </a:p>
        </p:txBody>
      </p:sp>
      <p:sp>
        <p:nvSpPr>
          <p:cNvPr id="6" name="Footer Placeholder 5">
            <a:extLst>
              <a:ext uri="{FF2B5EF4-FFF2-40B4-BE49-F238E27FC236}">
                <a16:creationId xmlns:a16="http://schemas.microsoft.com/office/drawing/2014/main" id="{014CDBC5-515F-4261-BAF7-655841E44A4F}"/>
              </a:ext>
            </a:extLst>
          </p:cNvPr>
          <p:cNvSpPr>
            <a:spLocks noGrp="1"/>
          </p:cNvSpPr>
          <p:nvPr>
            <p:ph type="ftr" sz="quarter" idx="11"/>
          </p:nvPr>
        </p:nvSpPr>
        <p:spPr>
          <a:xfrm>
            <a:off x="4038600" y="6356350"/>
            <a:ext cx="4114800" cy="365125"/>
          </a:xfrm>
          <a:prstGeom prst="rect">
            <a:avLst/>
          </a:prstGeom>
        </p:spPr>
        <p:txBody>
          <a:bodyPr/>
          <a:lstStyle/>
          <a:p>
            <a:endParaRPr lang="lv-LV"/>
          </a:p>
        </p:txBody>
      </p:sp>
      <p:sp>
        <p:nvSpPr>
          <p:cNvPr id="7" name="Slide Number Placeholder 6">
            <a:extLst>
              <a:ext uri="{FF2B5EF4-FFF2-40B4-BE49-F238E27FC236}">
                <a16:creationId xmlns:a16="http://schemas.microsoft.com/office/drawing/2014/main" id="{66CAAD6C-50DF-401B-980F-E58E7B9D6EB2}"/>
              </a:ext>
            </a:extLst>
          </p:cNvPr>
          <p:cNvSpPr>
            <a:spLocks noGrp="1"/>
          </p:cNvSpPr>
          <p:nvPr>
            <p:ph type="sldNum" sz="quarter" idx="12"/>
          </p:nvPr>
        </p:nvSpPr>
        <p:spPr>
          <a:xfrm>
            <a:off x="8610600" y="6356350"/>
            <a:ext cx="2743200" cy="365125"/>
          </a:xfrm>
          <a:prstGeom prst="rect">
            <a:avLst/>
          </a:prstGeom>
        </p:spPr>
        <p:txBody>
          <a:bodyPr/>
          <a:lstStyle/>
          <a:p>
            <a:fld id="{A0F2FE3D-E78B-4BA0-86C5-26827EC211E7}" type="slidenum">
              <a:rPr lang="lv-LV" smtClean="0"/>
              <a:t>‹#›</a:t>
            </a:fld>
            <a:endParaRPr lang="lv-LV"/>
          </a:p>
        </p:txBody>
      </p:sp>
    </p:spTree>
    <p:extLst>
      <p:ext uri="{BB962C8B-B14F-4D97-AF65-F5344CB8AC3E}">
        <p14:creationId xmlns:p14="http://schemas.microsoft.com/office/powerpoint/2010/main" val="2698650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CD58-D651-4DE6-BB2E-58D528AE6007}"/>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9C3AE430-5A80-422B-9DE3-3C7C6D8CAB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54366E-2B98-4CB8-8B39-96883CF7AD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71274430-3FA2-4830-BB11-C6C03D31BD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FA8327-CF92-4927-82EC-DE5754CE3D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F2A9ECEA-8D3A-4011-932B-FA6077820353}"/>
              </a:ext>
            </a:extLst>
          </p:cNvPr>
          <p:cNvSpPr>
            <a:spLocks noGrp="1"/>
          </p:cNvSpPr>
          <p:nvPr>
            <p:ph type="dt" sz="half" idx="10"/>
          </p:nvPr>
        </p:nvSpPr>
        <p:spPr>
          <a:xfrm>
            <a:off x="838200" y="6356350"/>
            <a:ext cx="2743200" cy="365125"/>
          </a:xfrm>
          <a:prstGeom prst="rect">
            <a:avLst/>
          </a:prstGeom>
        </p:spPr>
        <p:txBody>
          <a:bodyPr/>
          <a:lstStyle/>
          <a:p>
            <a:fld id="{92B14A21-5C28-4F71-8C52-BD3485005414}" type="datetimeFigureOut">
              <a:rPr lang="lv-LV" smtClean="0"/>
              <a:t>21.11.2023</a:t>
            </a:fld>
            <a:endParaRPr lang="lv-LV"/>
          </a:p>
        </p:txBody>
      </p:sp>
      <p:sp>
        <p:nvSpPr>
          <p:cNvPr id="8" name="Footer Placeholder 7">
            <a:extLst>
              <a:ext uri="{FF2B5EF4-FFF2-40B4-BE49-F238E27FC236}">
                <a16:creationId xmlns:a16="http://schemas.microsoft.com/office/drawing/2014/main" id="{5B887E6F-8B7D-4AD2-B764-4A7165FBBD41}"/>
              </a:ext>
            </a:extLst>
          </p:cNvPr>
          <p:cNvSpPr>
            <a:spLocks noGrp="1"/>
          </p:cNvSpPr>
          <p:nvPr>
            <p:ph type="ftr" sz="quarter" idx="11"/>
          </p:nvPr>
        </p:nvSpPr>
        <p:spPr>
          <a:xfrm>
            <a:off x="4038600" y="6356350"/>
            <a:ext cx="4114800" cy="365125"/>
          </a:xfrm>
          <a:prstGeom prst="rect">
            <a:avLst/>
          </a:prstGeom>
        </p:spPr>
        <p:txBody>
          <a:bodyPr/>
          <a:lstStyle/>
          <a:p>
            <a:endParaRPr lang="lv-LV"/>
          </a:p>
        </p:txBody>
      </p:sp>
      <p:sp>
        <p:nvSpPr>
          <p:cNvPr id="9" name="Slide Number Placeholder 8">
            <a:extLst>
              <a:ext uri="{FF2B5EF4-FFF2-40B4-BE49-F238E27FC236}">
                <a16:creationId xmlns:a16="http://schemas.microsoft.com/office/drawing/2014/main" id="{16CF095F-E79B-47FA-B98A-7D643950D038}"/>
              </a:ext>
            </a:extLst>
          </p:cNvPr>
          <p:cNvSpPr>
            <a:spLocks noGrp="1"/>
          </p:cNvSpPr>
          <p:nvPr>
            <p:ph type="sldNum" sz="quarter" idx="12"/>
          </p:nvPr>
        </p:nvSpPr>
        <p:spPr>
          <a:xfrm>
            <a:off x="8610600" y="6356350"/>
            <a:ext cx="2743200" cy="365125"/>
          </a:xfrm>
          <a:prstGeom prst="rect">
            <a:avLst/>
          </a:prstGeom>
        </p:spPr>
        <p:txBody>
          <a:bodyPr/>
          <a:lstStyle/>
          <a:p>
            <a:fld id="{A0F2FE3D-E78B-4BA0-86C5-26827EC211E7}" type="slidenum">
              <a:rPr lang="lv-LV" smtClean="0"/>
              <a:t>‹#›</a:t>
            </a:fld>
            <a:endParaRPr lang="lv-LV"/>
          </a:p>
        </p:txBody>
      </p:sp>
    </p:spTree>
    <p:extLst>
      <p:ext uri="{BB962C8B-B14F-4D97-AF65-F5344CB8AC3E}">
        <p14:creationId xmlns:p14="http://schemas.microsoft.com/office/powerpoint/2010/main" val="368328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0742D-59E7-419D-8FD9-4F3DCB4D7969}"/>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867D120B-7E20-4BAC-B9AA-4019D75219AC}"/>
              </a:ext>
            </a:extLst>
          </p:cNvPr>
          <p:cNvSpPr>
            <a:spLocks noGrp="1"/>
          </p:cNvSpPr>
          <p:nvPr>
            <p:ph type="dt" sz="half" idx="10"/>
          </p:nvPr>
        </p:nvSpPr>
        <p:spPr>
          <a:xfrm>
            <a:off x="838200" y="6356350"/>
            <a:ext cx="2743200" cy="365125"/>
          </a:xfrm>
          <a:prstGeom prst="rect">
            <a:avLst/>
          </a:prstGeom>
        </p:spPr>
        <p:txBody>
          <a:bodyPr/>
          <a:lstStyle/>
          <a:p>
            <a:fld id="{92B14A21-5C28-4F71-8C52-BD3485005414}" type="datetimeFigureOut">
              <a:rPr lang="lv-LV" smtClean="0"/>
              <a:t>21.11.2023</a:t>
            </a:fld>
            <a:endParaRPr lang="lv-LV"/>
          </a:p>
        </p:txBody>
      </p:sp>
      <p:sp>
        <p:nvSpPr>
          <p:cNvPr id="4" name="Footer Placeholder 3">
            <a:extLst>
              <a:ext uri="{FF2B5EF4-FFF2-40B4-BE49-F238E27FC236}">
                <a16:creationId xmlns:a16="http://schemas.microsoft.com/office/drawing/2014/main" id="{B372974F-D9AB-4C5B-937C-C148B21DE8D5}"/>
              </a:ext>
            </a:extLst>
          </p:cNvPr>
          <p:cNvSpPr>
            <a:spLocks noGrp="1"/>
          </p:cNvSpPr>
          <p:nvPr>
            <p:ph type="ftr" sz="quarter" idx="11"/>
          </p:nvPr>
        </p:nvSpPr>
        <p:spPr>
          <a:xfrm>
            <a:off x="4038600" y="6356350"/>
            <a:ext cx="4114800" cy="365125"/>
          </a:xfrm>
          <a:prstGeom prst="rect">
            <a:avLst/>
          </a:prstGeom>
        </p:spPr>
        <p:txBody>
          <a:bodyPr/>
          <a:lstStyle/>
          <a:p>
            <a:endParaRPr lang="lv-LV" dirty="0"/>
          </a:p>
        </p:txBody>
      </p:sp>
      <p:sp>
        <p:nvSpPr>
          <p:cNvPr id="5" name="Slide Number Placeholder 4">
            <a:extLst>
              <a:ext uri="{FF2B5EF4-FFF2-40B4-BE49-F238E27FC236}">
                <a16:creationId xmlns:a16="http://schemas.microsoft.com/office/drawing/2014/main" id="{44B3099E-DC09-485A-9FBB-B7E55F67FF03}"/>
              </a:ext>
            </a:extLst>
          </p:cNvPr>
          <p:cNvSpPr>
            <a:spLocks noGrp="1"/>
          </p:cNvSpPr>
          <p:nvPr>
            <p:ph type="sldNum" sz="quarter" idx="12"/>
          </p:nvPr>
        </p:nvSpPr>
        <p:spPr>
          <a:xfrm>
            <a:off x="8610600" y="6356350"/>
            <a:ext cx="2743200" cy="365125"/>
          </a:xfrm>
          <a:prstGeom prst="rect">
            <a:avLst/>
          </a:prstGeom>
        </p:spPr>
        <p:txBody>
          <a:bodyPr/>
          <a:lstStyle/>
          <a:p>
            <a:fld id="{A0F2FE3D-E78B-4BA0-86C5-26827EC211E7}" type="slidenum">
              <a:rPr lang="lv-LV" smtClean="0"/>
              <a:t>‹#›</a:t>
            </a:fld>
            <a:endParaRPr lang="lv-LV"/>
          </a:p>
        </p:txBody>
      </p:sp>
    </p:spTree>
    <p:extLst>
      <p:ext uri="{BB962C8B-B14F-4D97-AF65-F5344CB8AC3E}">
        <p14:creationId xmlns:p14="http://schemas.microsoft.com/office/powerpoint/2010/main" val="153428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B20B1B-F58B-4265-8952-70817582C7D3}"/>
              </a:ext>
            </a:extLst>
          </p:cNvPr>
          <p:cNvSpPr>
            <a:spLocks noGrp="1"/>
          </p:cNvSpPr>
          <p:nvPr>
            <p:ph type="dt" sz="half" idx="10"/>
          </p:nvPr>
        </p:nvSpPr>
        <p:spPr>
          <a:xfrm>
            <a:off x="838200" y="6356350"/>
            <a:ext cx="2743200" cy="365125"/>
          </a:xfrm>
          <a:prstGeom prst="rect">
            <a:avLst/>
          </a:prstGeom>
        </p:spPr>
        <p:txBody>
          <a:bodyPr/>
          <a:lstStyle/>
          <a:p>
            <a:fld id="{92B14A21-5C28-4F71-8C52-BD3485005414}" type="datetimeFigureOut">
              <a:rPr lang="lv-LV" smtClean="0"/>
              <a:t>21.11.2023</a:t>
            </a:fld>
            <a:endParaRPr lang="lv-LV"/>
          </a:p>
        </p:txBody>
      </p:sp>
      <p:sp>
        <p:nvSpPr>
          <p:cNvPr id="3" name="Footer Placeholder 2">
            <a:extLst>
              <a:ext uri="{FF2B5EF4-FFF2-40B4-BE49-F238E27FC236}">
                <a16:creationId xmlns:a16="http://schemas.microsoft.com/office/drawing/2014/main" id="{C52FAA92-4080-4841-BD85-3E17FF26338E}"/>
              </a:ext>
            </a:extLst>
          </p:cNvPr>
          <p:cNvSpPr>
            <a:spLocks noGrp="1"/>
          </p:cNvSpPr>
          <p:nvPr>
            <p:ph type="ftr" sz="quarter" idx="11"/>
          </p:nvPr>
        </p:nvSpPr>
        <p:spPr>
          <a:xfrm>
            <a:off x="4038600" y="6356350"/>
            <a:ext cx="4114800" cy="365125"/>
          </a:xfrm>
          <a:prstGeom prst="rect">
            <a:avLst/>
          </a:prstGeom>
        </p:spPr>
        <p:txBody>
          <a:bodyPr/>
          <a:lstStyle/>
          <a:p>
            <a:endParaRPr lang="lv-LV"/>
          </a:p>
        </p:txBody>
      </p:sp>
      <p:sp>
        <p:nvSpPr>
          <p:cNvPr id="4" name="Slide Number Placeholder 3">
            <a:extLst>
              <a:ext uri="{FF2B5EF4-FFF2-40B4-BE49-F238E27FC236}">
                <a16:creationId xmlns:a16="http://schemas.microsoft.com/office/drawing/2014/main" id="{3EC4652A-4A3C-437C-9521-6217FC79889B}"/>
              </a:ext>
            </a:extLst>
          </p:cNvPr>
          <p:cNvSpPr>
            <a:spLocks noGrp="1"/>
          </p:cNvSpPr>
          <p:nvPr>
            <p:ph type="sldNum" sz="quarter" idx="12"/>
          </p:nvPr>
        </p:nvSpPr>
        <p:spPr>
          <a:xfrm>
            <a:off x="8610600" y="6356350"/>
            <a:ext cx="2743200" cy="365125"/>
          </a:xfrm>
          <a:prstGeom prst="rect">
            <a:avLst/>
          </a:prstGeom>
        </p:spPr>
        <p:txBody>
          <a:bodyPr/>
          <a:lstStyle/>
          <a:p>
            <a:fld id="{A0F2FE3D-E78B-4BA0-86C5-26827EC211E7}" type="slidenum">
              <a:rPr lang="lv-LV" smtClean="0"/>
              <a:t>‹#›</a:t>
            </a:fld>
            <a:endParaRPr lang="lv-LV"/>
          </a:p>
        </p:txBody>
      </p:sp>
    </p:spTree>
    <p:extLst>
      <p:ext uri="{BB962C8B-B14F-4D97-AF65-F5344CB8AC3E}">
        <p14:creationId xmlns:p14="http://schemas.microsoft.com/office/powerpoint/2010/main" val="2557750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07CD-5197-4AF7-A619-F8244C610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4A27B914-D7C0-46F7-9291-00ACAEBBD3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5C7AC306-5CBE-432C-9F24-B514236F51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D84850-7BF2-4831-890F-16A80A32745C}"/>
              </a:ext>
            </a:extLst>
          </p:cNvPr>
          <p:cNvSpPr>
            <a:spLocks noGrp="1"/>
          </p:cNvSpPr>
          <p:nvPr>
            <p:ph type="dt" sz="half" idx="10"/>
          </p:nvPr>
        </p:nvSpPr>
        <p:spPr>
          <a:xfrm>
            <a:off x="838200" y="6356350"/>
            <a:ext cx="2743200" cy="365125"/>
          </a:xfrm>
          <a:prstGeom prst="rect">
            <a:avLst/>
          </a:prstGeom>
        </p:spPr>
        <p:txBody>
          <a:bodyPr/>
          <a:lstStyle/>
          <a:p>
            <a:fld id="{92B14A21-5C28-4F71-8C52-BD3485005414}" type="datetimeFigureOut">
              <a:rPr lang="lv-LV" smtClean="0"/>
              <a:t>21.11.2023</a:t>
            </a:fld>
            <a:endParaRPr lang="lv-LV"/>
          </a:p>
        </p:txBody>
      </p:sp>
      <p:sp>
        <p:nvSpPr>
          <p:cNvPr id="6" name="Footer Placeholder 5">
            <a:extLst>
              <a:ext uri="{FF2B5EF4-FFF2-40B4-BE49-F238E27FC236}">
                <a16:creationId xmlns:a16="http://schemas.microsoft.com/office/drawing/2014/main" id="{31D48941-0D83-4699-99C3-C38D379C5726}"/>
              </a:ext>
            </a:extLst>
          </p:cNvPr>
          <p:cNvSpPr>
            <a:spLocks noGrp="1"/>
          </p:cNvSpPr>
          <p:nvPr>
            <p:ph type="ftr" sz="quarter" idx="11"/>
          </p:nvPr>
        </p:nvSpPr>
        <p:spPr>
          <a:xfrm>
            <a:off x="4038600" y="6356350"/>
            <a:ext cx="4114800" cy="365125"/>
          </a:xfrm>
          <a:prstGeom prst="rect">
            <a:avLst/>
          </a:prstGeom>
        </p:spPr>
        <p:txBody>
          <a:bodyPr/>
          <a:lstStyle/>
          <a:p>
            <a:endParaRPr lang="lv-LV"/>
          </a:p>
        </p:txBody>
      </p:sp>
      <p:sp>
        <p:nvSpPr>
          <p:cNvPr id="7" name="Slide Number Placeholder 6">
            <a:extLst>
              <a:ext uri="{FF2B5EF4-FFF2-40B4-BE49-F238E27FC236}">
                <a16:creationId xmlns:a16="http://schemas.microsoft.com/office/drawing/2014/main" id="{3E361B2E-1CD5-45EF-85D4-18BFE9C3382D}"/>
              </a:ext>
            </a:extLst>
          </p:cNvPr>
          <p:cNvSpPr>
            <a:spLocks noGrp="1"/>
          </p:cNvSpPr>
          <p:nvPr>
            <p:ph type="sldNum" sz="quarter" idx="12"/>
          </p:nvPr>
        </p:nvSpPr>
        <p:spPr>
          <a:xfrm>
            <a:off x="8610600" y="6356350"/>
            <a:ext cx="2743200" cy="365125"/>
          </a:xfrm>
          <a:prstGeom prst="rect">
            <a:avLst/>
          </a:prstGeom>
        </p:spPr>
        <p:txBody>
          <a:bodyPr/>
          <a:lstStyle/>
          <a:p>
            <a:fld id="{A0F2FE3D-E78B-4BA0-86C5-26827EC211E7}" type="slidenum">
              <a:rPr lang="lv-LV" smtClean="0"/>
              <a:t>‹#›</a:t>
            </a:fld>
            <a:endParaRPr lang="lv-LV"/>
          </a:p>
        </p:txBody>
      </p:sp>
    </p:spTree>
    <p:extLst>
      <p:ext uri="{BB962C8B-B14F-4D97-AF65-F5344CB8AC3E}">
        <p14:creationId xmlns:p14="http://schemas.microsoft.com/office/powerpoint/2010/main" val="410093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5540E-E007-442F-9356-14B90860A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8177BE52-BBE1-404E-BECB-0C97D505D6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52CC3023-6B71-4E27-BF4E-35ADDBBCDC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C81F20-0868-423C-9228-E60D941ADF32}"/>
              </a:ext>
            </a:extLst>
          </p:cNvPr>
          <p:cNvSpPr>
            <a:spLocks noGrp="1"/>
          </p:cNvSpPr>
          <p:nvPr>
            <p:ph type="dt" sz="half" idx="10"/>
          </p:nvPr>
        </p:nvSpPr>
        <p:spPr>
          <a:xfrm>
            <a:off x="838200" y="6356350"/>
            <a:ext cx="2743200" cy="365125"/>
          </a:xfrm>
          <a:prstGeom prst="rect">
            <a:avLst/>
          </a:prstGeom>
        </p:spPr>
        <p:txBody>
          <a:bodyPr/>
          <a:lstStyle/>
          <a:p>
            <a:fld id="{92B14A21-5C28-4F71-8C52-BD3485005414}" type="datetimeFigureOut">
              <a:rPr lang="lv-LV" smtClean="0"/>
              <a:t>21.11.2023</a:t>
            </a:fld>
            <a:endParaRPr lang="lv-LV"/>
          </a:p>
        </p:txBody>
      </p:sp>
      <p:sp>
        <p:nvSpPr>
          <p:cNvPr id="6" name="Footer Placeholder 5">
            <a:extLst>
              <a:ext uri="{FF2B5EF4-FFF2-40B4-BE49-F238E27FC236}">
                <a16:creationId xmlns:a16="http://schemas.microsoft.com/office/drawing/2014/main" id="{3983B478-6BBE-40E4-B1E1-44C78C2F5D5D}"/>
              </a:ext>
            </a:extLst>
          </p:cNvPr>
          <p:cNvSpPr>
            <a:spLocks noGrp="1"/>
          </p:cNvSpPr>
          <p:nvPr>
            <p:ph type="ftr" sz="quarter" idx="11"/>
          </p:nvPr>
        </p:nvSpPr>
        <p:spPr>
          <a:xfrm>
            <a:off x="4038600" y="6356350"/>
            <a:ext cx="4114800" cy="365125"/>
          </a:xfrm>
          <a:prstGeom prst="rect">
            <a:avLst/>
          </a:prstGeom>
        </p:spPr>
        <p:txBody>
          <a:bodyPr/>
          <a:lstStyle/>
          <a:p>
            <a:endParaRPr lang="lv-LV"/>
          </a:p>
        </p:txBody>
      </p:sp>
      <p:sp>
        <p:nvSpPr>
          <p:cNvPr id="7" name="Slide Number Placeholder 6">
            <a:extLst>
              <a:ext uri="{FF2B5EF4-FFF2-40B4-BE49-F238E27FC236}">
                <a16:creationId xmlns:a16="http://schemas.microsoft.com/office/drawing/2014/main" id="{8ECECCEC-5A8D-430F-8F1A-ED3045096CAF}"/>
              </a:ext>
            </a:extLst>
          </p:cNvPr>
          <p:cNvSpPr>
            <a:spLocks noGrp="1"/>
          </p:cNvSpPr>
          <p:nvPr>
            <p:ph type="sldNum" sz="quarter" idx="12"/>
          </p:nvPr>
        </p:nvSpPr>
        <p:spPr>
          <a:xfrm>
            <a:off x="8610600" y="6356350"/>
            <a:ext cx="2743200" cy="365125"/>
          </a:xfrm>
          <a:prstGeom prst="rect">
            <a:avLst/>
          </a:prstGeom>
        </p:spPr>
        <p:txBody>
          <a:bodyPr/>
          <a:lstStyle/>
          <a:p>
            <a:fld id="{A0F2FE3D-E78B-4BA0-86C5-26827EC211E7}" type="slidenum">
              <a:rPr lang="lv-LV" smtClean="0"/>
              <a:t>‹#›</a:t>
            </a:fld>
            <a:endParaRPr lang="lv-LV"/>
          </a:p>
        </p:txBody>
      </p:sp>
    </p:spTree>
    <p:extLst>
      <p:ext uri="{BB962C8B-B14F-4D97-AF65-F5344CB8AC3E}">
        <p14:creationId xmlns:p14="http://schemas.microsoft.com/office/powerpoint/2010/main" val="3474073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ADA9B-E852-4106-B64C-6161035AF16C}"/>
              </a:ext>
            </a:extLst>
          </p:cNvPr>
          <p:cNvSpPr>
            <a:spLocks noGrp="1"/>
          </p:cNvSpPr>
          <p:nvPr>
            <p:ph type="title"/>
          </p:nvPr>
        </p:nvSpPr>
        <p:spPr>
          <a:xfrm>
            <a:off x="838200" y="324197"/>
            <a:ext cx="10515600" cy="1271847"/>
          </a:xfrm>
          <a:prstGeom prst="rect">
            <a:avLst/>
          </a:prstGeom>
        </p:spPr>
        <p:txBody>
          <a:bodyPr vert="horz" lIns="91440" tIns="45720" rIns="91440" bIns="45720" rtlCol="0" anchor="ctr">
            <a:normAutofit/>
          </a:bodyPr>
          <a:lstStyle/>
          <a:p>
            <a:r>
              <a:rPr lang="en-US" dirty="0"/>
              <a:t>Click to edit Master title style</a:t>
            </a:r>
            <a:endParaRPr lang="lv-LV" dirty="0"/>
          </a:p>
        </p:txBody>
      </p:sp>
      <p:sp>
        <p:nvSpPr>
          <p:cNvPr id="3" name="Text Placeholder 2">
            <a:extLst>
              <a:ext uri="{FF2B5EF4-FFF2-40B4-BE49-F238E27FC236}">
                <a16:creationId xmlns:a16="http://schemas.microsoft.com/office/drawing/2014/main" id="{0AA8FF48-5C06-4386-8070-F1445EE22F9C}"/>
              </a:ext>
            </a:extLst>
          </p:cNvPr>
          <p:cNvSpPr>
            <a:spLocks noGrp="1"/>
          </p:cNvSpPr>
          <p:nvPr>
            <p:ph type="body" idx="1"/>
          </p:nvPr>
        </p:nvSpPr>
        <p:spPr>
          <a:xfrm>
            <a:off x="838200" y="1753985"/>
            <a:ext cx="10515600" cy="38577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7" name="Rectangle 6">
            <a:extLst>
              <a:ext uri="{FF2B5EF4-FFF2-40B4-BE49-F238E27FC236}">
                <a16:creationId xmlns:a16="http://schemas.microsoft.com/office/drawing/2014/main" id="{1185AA0A-1058-4D1E-9D20-97612735AB9C}"/>
              </a:ext>
            </a:extLst>
          </p:cNvPr>
          <p:cNvSpPr/>
          <p:nvPr userDrawn="1"/>
        </p:nvSpPr>
        <p:spPr>
          <a:xfrm>
            <a:off x="0" y="0"/>
            <a:ext cx="381000" cy="68580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1978762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Aigars.reinis@stradini.lv" TargetMode="External"/><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hyperlink" Target="mailto:Aigars.reinis@rsu.l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1.1.1.1/21/A/03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3192" y="740529"/>
            <a:ext cx="11798808" cy="2688471"/>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sz="3100" b="1" dirty="0">
                <a:effectLst/>
                <a:latin typeface="Times New Roman" panose="02020603050405020304" pitchFamily="18" charset="0"/>
                <a:ea typeface="Calibri" panose="020F0502020204030204" pitchFamily="34" charset="0"/>
              </a:rPr>
              <a:t>Laser Speckle Imaging Technology for Rapid Determination of Antibacterial Resistance</a:t>
            </a:r>
            <a:br>
              <a:rPr lang="en-US" dirty="0"/>
            </a:br>
            <a:br>
              <a:rPr lang="en-US" dirty="0"/>
            </a:br>
            <a:r>
              <a:rPr lang="en-US" sz="2000" dirty="0"/>
              <a:t>Aigars Reinis</a:t>
            </a:r>
            <a:br>
              <a:rPr lang="lv-LV" sz="2000" dirty="0"/>
            </a:br>
            <a:r>
              <a:rPr lang="lv-LV" sz="2000" dirty="0" err="1">
                <a:latin typeface="+mn-lt"/>
              </a:rPr>
              <a:t>Riga</a:t>
            </a:r>
            <a:r>
              <a:rPr lang="lv-LV" sz="2000" dirty="0">
                <a:latin typeface="+mn-lt"/>
              </a:rPr>
              <a:t>, Latvia </a:t>
            </a:r>
            <a:endParaRPr lang="en-US" dirty="0">
              <a:latin typeface="+mn-lt"/>
            </a:endParaRPr>
          </a:p>
        </p:txBody>
      </p:sp>
      <p:pic>
        <p:nvPicPr>
          <p:cNvPr id="3" name="Attēls 2" descr="Attēls, kurā ir teksts, ekrānuzņēmums, fonts&#10;&#10;Apraksts ģenerēts automātiski">
            <a:extLst>
              <a:ext uri="{FF2B5EF4-FFF2-40B4-BE49-F238E27FC236}">
                <a16:creationId xmlns:a16="http://schemas.microsoft.com/office/drawing/2014/main" id="{2E40252B-64F2-5548-CA7B-3092CB50F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696" y="5328315"/>
            <a:ext cx="4914900" cy="1019175"/>
          </a:xfrm>
          <a:prstGeom prst="rect">
            <a:avLst/>
          </a:prstGeom>
        </p:spPr>
      </p:pic>
    </p:spTree>
    <p:extLst>
      <p:ext uri="{BB962C8B-B14F-4D97-AF65-F5344CB8AC3E}">
        <p14:creationId xmlns:p14="http://schemas.microsoft.com/office/powerpoint/2010/main" val="2816235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C559EBDC-3CB9-7C10-7EBD-999977898B6F}"/>
              </a:ext>
            </a:extLst>
          </p:cNvPr>
          <p:cNvSpPr>
            <a:spLocks noGrp="1"/>
          </p:cNvSpPr>
          <p:nvPr>
            <p:ph idx="1"/>
          </p:nvPr>
        </p:nvSpPr>
        <p:spPr>
          <a:xfrm>
            <a:off x="838200" y="294640"/>
            <a:ext cx="10515600" cy="6309360"/>
          </a:xfrm>
        </p:spPr>
        <p:txBody>
          <a:bodyPr>
            <a:normAutofit fontScale="92500"/>
          </a:bodyPr>
          <a:lstStyle/>
          <a:p>
            <a:r>
              <a:rPr lang="en-US" dirty="0"/>
              <a:t>Clinical isolates of </a:t>
            </a:r>
            <a:r>
              <a:rPr lang="en-US" i="1" dirty="0"/>
              <a:t>Escherichia coli</a:t>
            </a:r>
            <a:r>
              <a:rPr lang="en-US" dirty="0"/>
              <a:t> (</a:t>
            </a:r>
            <a:r>
              <a:rPr lang="en-US" i="1" dirty="0"/>
              <a:t>E. coli</a:t>
            </a:r>
            <a:r>
              <a:rPr lang="en-US" dirty="0"/>
              <a:t>) and </a:t>
            </a:r>
            <a:r>
              <a:rPr lang="en-US" i="1" dirty="0"/>
              <a:t>Klebsiella aerogenes</a:t>
            </a:r>
            <a:r>
              <a:rPr lang="en-US" dirty="0"/>
              <a:t> (</a:t>
            </a:r>
            <a:r>
              <a:rPr lang="en-US" i="1" dirty="0"/>
              <a:t>K. aerogenes</a:t>
            </a:r>
            <a:r>
              <a:rPr lang="en-US" dirty="0"/>
              <a:t>) bacteria were selected for the experiment. </a:t>
            </a:r>
            <a:endParaRPr lang="lv-LV" dirty="0"/>
          </a:p>
          <a:p>
            <a:r>
              <a:rPr lang="en-US" dirty="0"/>
              <a:t>We chose cefotaxime disk (CTX, 5 </a:t>
            </a:r>
            <a:r>
              <a:rPr lang="en-US" dirty="0" err="1"/>
              <a:t>μg</a:t>
            </a:r>
            <a:r>
              <a:rPr lang="en-US" dirty="0"/>
              <a:t>) and ampicillin disk (AM, 10 </a:t>
            </a:r>
            <a:r>
              <a:rPr lang="en-US" dirty="0" err="1"/>
              <a:t>μg</a:t>
            </a:r>
            <a:r>
              <a:rPr lang="en-US" dirty="0"/>
              <a:t>) for </a:t>
            </a:r>
            <a:r>
              <a:rPr lang="en-US" i="1" dirty="0"/>
              <a:t>K. aerogenes</a:t>
            </a:r>
            <a:r>
              <a:rPr lang="en-US" dirty="0"/>
              <a:t> and ciprofloxacin disk (CIP, 5 </a:t>
            </a:r>
            <a:r>
              <a:rPr lang="en-US" dirty="0" err="1"/>
              <a:t>μg</a:t>
            </a:r>
            <a:r>
              <a:rPr lang="en-US" dirty="0"/>
              <a:t>) for </a:t>
            </a:r>
            <a:r>
              <a:rPr lang="en-US" i="1" dirty="0"/>
              <a:t>E. coli</a:t>
            </a:r>
            <a:r>
              <a:rPr lang="en-US" dirty="0"/>
              <a:t>, and amikacin disk (AK, 30 </a:t>
            </a:r>
            <a:r>
              <a:rPr lang="en-US" dirty="0" err="1"/>
              <a:t>μg</a:t>
            </a:r>
            <a:r>
              <a:rPr lang="en-US" dirty="0"/>
              <a:t>), for an experiment without bacteria. </a:t>
            </a:r>
            <a:endParaRPr lang="lv-LV" dirty="0"/>
          </a:p>
          <a:p>
            <a:r>
              <a:rPr lang="en-US" dirty="0"/>
              <a:t>To avoid artifacts, the experiments were performed in a separate room, in an incubator at 37°C. </a:t>
            </a:r>
            <a:endParaRPr lang="lv-LV" dirty="0"/>
          </a:p>
          <a:p>
            <a:r>
              <a:rPr lang="en-US" dirty="0"/>
              <a:t>The bacterial suspensions were made in saline to the density of a 0.5 McFarland turbidity standard. Culturing on the Petri dish was prepared according to a EUCAST</a:t>
            </a:r>
            <a:r>
              <a:rPr lang="lv-LV" dirty="0"/>
              <a:t> (</a:t>
            </a:r>
            <a:r>
              <a:rPr lang="lv-LV" dirty="0" err="1"/>
              <a:t>The</a:t>
            </a:r>
            <a:r>
              <a:rPr lang="lv-LV" dirty="0"/>
              <a:t> </a:t>
            </a:r>
            <a:r>
              <a:rPr lang="lv-LV" dirty="0" err="1"/>
              <a:t>European</a:t>
            </a:r>
            <a:r>
              <a:rPr lang="lv-LV" dirty="0"/>
              <a:t> </a:t>
            </a:r>
            <a:r>
              <a:rPr lang="lv-LV" dirty="0" err="1"/>
              <a:t>Committee</a:t>
            </a:r>
            <a:r>
              <a:rPr lang="lv-LV" dirty="0"/>
              <a:t> </a:t>
            </a:r>
            <a:r>
              <a:rPr lang="lv-LV" dirty="0" err="1"/>
              <a:t>on</a:t>
            </a:r>
            <a:r>
              <a:rPr lang="lv-LV" dirty="0"/>
              <a:t> </a:t>
            </a:r>
            <a:r>
              <a:rPr lang="lv-LV" dirty="0" err="1"/>
              <a:t>Antimicrobial</a:t>
            </a:r>
            <a:r>
              <a:rPr lang="lv-LV" dirty="0"/>
              <a:t> </a:t>
            </a:r>
            <a:r>
              <a:rPr lang="lv-LV" dirty="0" err="1"/>
              <a:t>Susceptibility</a:t>
            </a:r>
            <a:r>
              <a:rPr lang="lv-LV" dirty="0"/>
              <a:t> </a:t>
            </a:r>
            <a:r>
              <a:rPr lang="lv-LV" dirty="0" err="1"/>
              <a:t>Testing</a:t>
            </a:r>
            <a:r>
              <a:rPr lang="lv-LV" dirty="0"/>
              <a:t>)</a:t>
            </a:r>
            <a:r>
              <a:rPr lang="en-US" dirty="0"/>
              <a:t> standard procedure.</a:t>
            </a:r>
            <a:endParaRPr lang="lv-LV" dirty="0"/>
          </a:p>
          <a:p>
            <a:r>
              <a:rPr lang="en-US" dirty="0"/>
              <a:t> To estimate how the diffusion of antibiotics, drying of the agar surface and other artifacts influence the observed signal, Petri dishes with agar and antibiotics (without bacteria) were prepared for reference measurements.</a:t>
            </a:r>
            <a:endParaRPr lang="lv-LV" dirty="0"/>
          </a:p>
        </p:txBody>
      </p:sp>
    </p:spTree>
    <p:extLst>
      <p:ext uri="{BB962C8B-B14F-4D97-AF65-F5344CB8AC3E}">
        <p14:creationId xmlns:p14="http://schemas.microsoft.com/office/powerpoint/2010/main" val="3791857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017D80C2-C773-AA17-79AD-F5D718189350}"/>
              </a:ext>
            </a:extLst>
          </p:cNvPr>
          <p:cNvSpPr>
            <a:spLocks noGrp="1"/>
          </p:cNvSpPr>
          <p:nvPr>
            <p:ph idx="1"/>
          </p:nvPr>
        </p:nvSpPr>
        <p:spPr/>
        <p:txBody>
          <a:bodyPr/>
          <a:lstStyle/>
          <a:p>
            <a:r>
              <a:rPr lang="en-US" b="1" dirty="0"/>
              <a:t>Laser speckle image conversion to time signals</a:t>
            </a:r>
          </a:p>
          <a:p>
            <a:pPr marL="0" indent="0">
              <a:buNone/>
            </a:pPr>
            <a:r>
              <a:rPr lang="en-US" dirty="0"/>
              <a:t>The images captured at 20 s intervals were processed by dividing the experimental field into small sections of </a:t>
            </a:r>
            <a:r>
              <a:rPr lang="en-US" dirty="0" err="1"/>
              <a:t>NxN</a:t>
            </a:r>
            <a:r>
              <a:rPr lang="en-US" dirty="0"/>
              <a:t> pixels. A two-dimensional normalized cross-correlation was performed between consecutive </a:t>
            </a:r>
            <a:r>
              <a:rPr lang="en-US" dirty="0" err="1"/>
              <a:t>NxN</a:t>
            </a:r>
            <a:r>
              <a:rPr lang="en-US" dirty="0"/>
              <a:t> image fragments throughout the experiment</a:t>
            </a:r>
            <a:r>
              <a:rPr lang="lv-LV" dirty="0"/>
              <a:t>.</a:t>
            </a:r>
          </a:p>
        </p:txBody>
      </p:sp>
    </p:spTree>
    <p:extLst>
      <p:ext uri="{BB962C8B-B14F-4D97-AF65-F5344CB8AC3E}">
        <p14:creationId xmlns:p14="http://schemas.microsoft.com/office/powerpoint/2010/main" val="3834284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582EEE31-D71D-254F-D159-A69A95137E57}"/>
              </a:ext>
            </a:extLst>
          </p:cNvPr>
          <p:cNvSpPr>
            <a:spLocks noGrp="1"/>
          </p:cNvSpPr>
          <p:nvPr>
            <p:ph idx="1"/>
          </p:nvPr>
        </p:nvSpPr>
        <p:spPr/>
        <p:txBody>
          <a:bodyPr/>
          <a:lstStyle/>
          <a:p>
            <a:r>
              <a:rPr lang="en-US" dirty="0"/>
              <a:t>The artificial neural network (artificial intelligence) was trained to recognize the formation of the bacterial growth inhibition zone, distinguish it from various artifacts, recognize the antibiotic discs themselves, measure the zone, predict its diameter</a:t>
            </a:r>
            <a:endParaRPr lang="lv-LV" dirty="0"/>
          </a:p>
        </p:txBody>
      </p:sp>
    </p:spTree>
    <p:extLst>
      <p:ext uri="{BB962C8B-B14F-4D97-AF65-F5344CB8AC3E}">
        <p14:creationId xmlns:p14="http://schemas.microsoft.com/office/powerpoint/2010/main" val="1927518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2B76981-0722-0152-8746-12E82A788AD1}"/>
              </a:ext>
            </a:extLst>
          </p:cNvPr>
          <p:cNvSpPr>
            <a:spLocks noGrp="1"/>
          </p:cNvSpPr>
          <p:nvPr>
            <p:ph type="title"/>
          </p:nvPr>
        </p:nvSpPr>
        <p:spPr/>
        <p:txBody>
          <a:bodyPr/>
          <a:lstStyle/>
          <a:p>
            <a:r>
              <a:rPr lang="lv-LV" dirty="0" err="1"/>
              <a:t>Results</a:t>
            </a:r>
            <a:endParaRPr lang="lv-LV" dirty="0"/>
          </a:p>
        </p:txBody>
      </p:sp>
      <p:sp>
        <p:nvSpPr>
          <p:cNvPr id="3" name="Satura vietturis 2">
            <a:extLst>
              <a:ext uri="{FF2B5EF4-FFF2-40B4-BE49-F238E27FC236}">
                <a16:creationId xmlns:a16="http://schemas.microsoft.com/office/drawing/2014/main" id="{AFA6F1E6-526E-75FB-628D-EF5C5093D8BD}"/>
              </a:ext>
            </a:extLst>
          </p:cNvPr>
          <p:cNvSpPr>
            <a:spLocks noGrp="1"/>
          </p:cNvSpPr>
          <p:nvPr>
            <p:ph idx="1"/>
          </p:nvPr>
        </p:nvSpPr>
        <p:spPr/>
        <p:txBody>
          <a:bodyPr/>
          <a:lstStyle/>
          <a:p>
            <a:r>
              <a:rPr lang="lv-LV" sz="2800" dirty="0" err="1"/>
              <a:t>Balmages</a:t>
            </a:r>
            <a:r>
              <a:rPr lang="lv-LV" sz="2800" dirty="0"/>
              <a:t>, I., Reinis, A., </a:t>
            </a:r>
            <a:r>
              <a:rPr lang="lv-LV" sz="2800" dirty="0" err="1"/>
              <a:t>Kistkins</a:t>
            </a:r>
            <a:r>
              <a:rPr lang="lv-LV" sz="2800" dirty="0"/>
              <a:t>, S., </a:t>
            </a:r>
            <a:r>
              <a:rPr lang="lv-LV" sz="2800" dirty="0" err="1"/>
              <a:t>Bliznuks</a:t>
            </a:r>
            <a:r>
              <a:rPr lang="lv-LV" sz="2800" dirty="0"/>
              <a:t>, D., </a:t>
            </a:r>
            <a:r>
              <a:rPr lang="lv-LV" sz="2800" dirty="0" err="1"/>
              <a:t>Plorina</a:t>
            </a:r>
            <a:r>
              <a:rPr lang="lv-LV" sz="2800" dirty="0"/>
              <a:t>, E. V., </a:t>
            </a:r>
            <a:r>
              <a:rPr lang="lv-LV" sz="2800" dirty="0" err="1"/>
              <a:t>Lihachev</a:t>
            </a:r>
            <a:r>
              <a:rPr lang="lv-LV" sz="2800" dirty="0"/>
              <a:t>, A., </a:t>
            </a:r>
            <a:r>
              <a:rPr lang="lv-LV" sz="2800" dirty="0" err="1"/>
              <a:t>Lihacova</a:t>
            </a:r>
            <a:r>
              <a:rPr lang="lv-LV" sz="2800" dirty="0"/>
              <a:t>, I., </a:t>
            </a:r>
            <a:r>
              <a:rPr lang="lv-LV" sz="2800" dirty="0" err="1"/>
              <a:t>Laser</a:t>
            </a:r>
            <a:r>
              <a:rPr lang="lv-LV" sz="2800" dirty="0"/>
              <a:t> </a:t>
            </a:r>
            <a:r>
              <a:rPr lang="lv-LV" sz="2800" dirty="0" err="1"/>
              <a:t>speckle</a:t>
            </a:r>
            <a:r>
              <a:rPr lang="lv-LV" sz="2800" dirty="0"/>
              <a:t> </a:t>
            </a:r>
            <a:r>
              <a:rPr lang="lv-LV" sz="2800" dirty="0" err="1"/>
              <a:t>imaging</a:t>
            </a:r>
            <a:r>
              <a:rPr lang="lv-LV" sz="2800" dirty="0"/>
              <a:t> </a:t>
            </a:r>
            <a:r>
              <a:rPr lang="lv-LV" sz="2800" dirty="0" err="1"/>
              <a:t>for</a:t>
            </a:r>
            <a:r>
              <a:rPr lang="lv-LV" sz="2800" dirty="0"/>
              <a:t> </a:t>
            </a:r>
            <a:r>
              <a:rPr lang="lv-LV" sz="2800" dirty="0" err="1"/>
              <a:t>visualization</a:t>
            </a:r>
            <a:r>
              <a:rPr lang="lv-LV" sz="2800" dirty="0"/>
              <a:t> </a:t>
            </a:r>
            <a:r>
              <a:rPr lang="lv-LV" sz="2800" dirty="0" err="1"/>
              <a:t>of</a:t>
            </a:r>
            <a:r>
              <a:rPr lang="lv-LV" sz="2800" dirty="0"/>
              <a:t> </a:t>
            </a:r>
            <a:r>
              <a:rPr lang="lv-LV" sz="2800" dirty="0" err="1"/>
              <a:t>hidden</a:t>
            </a:r>
            <a:r>
              <a:rPr lang="lv-LV" sz="2800" dirty="0"/>
              <a:t> </a:t>
            </a:r>
            <a:r>
              <a:rPr lang="lv-LV" sz="2800" dirty="0" err="1"/>
              <a:t>effects</a:t>
            </a:r>
            <a:r>
              <a:rPr lang="lv-LV" sz="2800" dirty="0"/>
              <a:t> </a:t>
            </a:r>
            <a:r>
              <a:rPr lang="lv-LV" sz="2800" dirty="0" err="1"/>
              <a:t>for</a:t>
            </a:r>
            <a:r>
              <a:rPr lang="lv-LV" sz="2800" dirty="0"/>
              <a:t> </a:t>
            </a:r>
            <a:r>
              <a:rPr lang="lv-LV" sz="2800" dirty="0" err="1"/>
              <a:t>early</a:t>
            </a:r>
            <a:r>
              <a:rPr lang="lv-LV" sz="2800" dirty="0"/>
              <a:t> </a:t>
            </a:r>
            <a:r>
              <a:rPr lang="lv-LV" sz="2800" dirty="0" err="1"/>
              <a:t>detection</a:t>
            </a:r>
            <a:r>
              <a:rPr lang="lv-LV" sz="2800" dirty="0"/>
              <a:t> </a:t>
            </a:r>
            <a:r>
              <a:rPr lang="lv-LV" sz="2800" dirty="0" err="1"/>
              <a:t>of</a:t>
            </a:r>
            <a:r>
              <a:rPr lang="lv-LV" sz="2800" dirty="0"/>
              <a:t> </a:t>
            </a:r>
            <a:r>
              <a:rPr lang="lv-LV" sz="2800" dirty="0" err="1"/>
              <a:t>antibacterial</a:t>
            </a:r>
            <a:r>
              <a:rPr lang="lv-LV" sz="2800" dirty="0"/>
              <a:t> </a:t>
            </a:r>
            <a:r>
              <a:rPr lang="lv-LV" sz="2800" dirty="0" err="1"/>
              <a:t>susceptibility</a:t>
            </a:r>
            <a:r>
              <a:rPr lang="lv-LV" sz="2800" dirty="0"/>
              <a:t> </a:t>
            </a:r>
            <a:r>
              <a:rPr lang="lv-LV" sz="2800" dirty="0" err="1"/>
              <a:t>in</a:t>
            </a:r>
            <a:r>
              <a:rPr lang="lv-LV" sz="2800" dirty="0"/>
              <a:t> </a:t>
            </a:r>
            <a:r>
              <a:rPr lang="lv-LV" sz="2800" dirty="0" err="1"/>
              <a:t>disc</a:t>
            </a:r>
            <a:r>
              <a:rPr lang="lv-LV" sz="2800" dirty="0"/>
              <a:t> </a:t>
            </a:r>
            <a:r>
              <a:rPr lang="lv-LV" sz="2800" dirty="0" err="1"/>
              <a:t>diffusion</a:t>
            </a:r>
            <a:r>
              <a:rPr lang="lv-LV" sz="2800" dirty="0"/>
              <a:t> tests. </a:t>
            </a:r>
            <a:r>
              <a:rPr lang="lv-LV" sz="2800" dirty="0" err="1"/>
              <a:t>Frontiers</a:t>
            </a:r>
            <a:r>
              <a:rPr lang="lv-LV" sz="2800" dirty="0"/>
              <a:t> </a:t>
            </a:r>
            <a:r>
              <a:rPr lang="lv-LV" sz="2800" dirty="0" err="1"/>
              <a:t>in</a:t>
            </a:r>
            <a:r>
              <a:rPr lang="lv-LV" sz="2800" dirty="0"/>
              <a:t> </a:t>
            </a:r>
            <a:r>
              <a:rPr lang="lv-LV" sz="2800" dirty="0" err="1"/>
              <a:t>Microbiology</a:t>
            </a:r>
            <a:r>
              <a:rPr lang="lv-LV" sz="2800" dirty="0"/>
              <a:t>, 14, </a:t>
            </a:r>
            <a:r>
              <a:rPr lang="lv-LV" sz="2800" dirty="0" err="1"/>
              <a:t>doi</a:t>
            </a:r>
            <a:r>
              <a:rPr lang="lv-LV" sz="2800" dirty="0"/>
              <a:t>: 10.3389/fmicb.2023.1221134, (2023).</a:t>
            </a:r>
            <a:endParaRPr lang="lv-LV" dirty="0"/>
          </a:p>
        </p:txBody>
      </p:sp>
    </p:spTree>
    <p:extLst>
      <p:ext uri="{BB962C8B-B14F-4D97-AF65-F5344CB8AC3E}">
        <p14:creationId xmlns:p14="http://schemas.microsoft.com/office/powerpoint/2010/main" val="2740434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C7356-0EA3-3750-FFA8-3454E68EEDD8}"/>
              </a:ext>
            </a:extLst>
          </p:cNvPr>
          <p:cNvSpPr>
            <a:spLocks noGrp="1"/>
          </p:cNvSpPr>
          <p:nvPr>
            <p:ph type="title"/>
          </p:nvPr>
        </p:nvSpPr>
        <p:spPr/>
        <p:txBody>
          <a:bodyPr/>
          <a:lstStyle/>
          <a:p>
            <a:r>
              <a:rPr lang="lv-LV" dirty="0" err="1"/>
              <a:t>Disk-Diffusion</a:t>
            </a:r>
            <a:r>
              <a:rPr lang="lv-LV" dirty="0"/>
              <a:t> </a:t>
            </a:r>
            <a:r>
              <a:rPr lang="lv-LV" dirty="0" err="1"/>
              <a:t>Susceptibility</a:t>
            </a:r>
            <a:r>
              <a:rPr lang="lv-LV" dirty="0"/>
              <a:t> </a:t>
            </a:r>
            <a:r>
              <a:rPr lang="lv-LV" dirty="0" err="1"/>
              <a:t>Test</a:t>
            </a:r>
            <a:endParaRPr lang="lv-LV" dirty="0"/>
          </a:p>
        </p:txBody>
      </p:sp>
      <p:sp>
        <p:nvSpPr>
          <p:cNvPr id="3" name="Content Placeholder 2">
            <a:extLst>
              <a:ext uri="{FF2B5EF4-FFF2-40B4-BE49-F238E27FC236}">
                <a16:creationId xmlns:a16="http://schemas.microsoft.com/office/drawing/2014/main" id="{0BB649BD-16A2-3A67-D4F0-6E2FD216F395}"/>
              </a:ext>
            </a:extLst>
          </p:cNvPr>
          <p:cNvSpPr>
            <a:spLocks noGrp="1"/>
          </p:cNvSpPr>
          <p:nvPr>
            <p:ph idx="1"/>
          </p:nvPr>
        </p:nvSpPr>
        <p:spPr>
          <a:xfrm>
            <a:off x="838200" y="1690688"/>
            <a:ext cx="10515600" cy="4351338"/>
          </a:xfrm>
        </p:spPr>
        <p:txBody>
          <a:bodyPr>
            <a:normAutofit/>
          </a:bodyPr>
          <a:lstStyle/>
          <a:p>
            <a:pPr marL="0" indent="0" algn="just">
              <a:buNone/>
            </a:pPr>
            <a:r>
              <a:rPr lang="en-GB" sz="2400" dirty="0">
                <a:effectLst/>
                <a:latin typeface="Calibri" panose="020F0502020204030204" pitchFamily="34" charset="0"/>
                <a:ea typeface="Calibri" panose="020F0502020204030204" pitchFamily="34" charset="0"/>
                <a:cs typeface="Arial" panose="020B0604020202020204" pitchFamily="34" charset="0"/>
              </a:rPr>
              <a:t>The importance of bacteriological analysis is growing. The standard approach - disk-diffusion test allows estimating the susceptibility of bacteria to an antibiotic. It is possible to assess the susceptibility of bacteria by using the inhibition zone diameter. The bacteriologist usually measures the inhibition zone diameter manually. The proposed methods aim to perform automatic inhibition zone measurement that saves bacteriologists time and lowers patient treatment-related risks.</a:t>
            </a:r>
            <a:endParaRPr lang="lv-LV" sz="2400" dirty="0"/>
          </a:p>
        </p:txBody>
      </p:sp>
      <p:pic>
        <p:nvPicPr>
          <p:cNvPr id="5" name="Picture 4" descr="A petri dish with circles on it&#10;&#10;Description automatically generated">
            <a:extLst>
              <a:ext uri="{FF2B5EF4-FFF2-40B4-BE49-F238E27FC236}">
                <a16:creationId xmlns:a16="http://schemas.microsoft.com/office/drawing/2014/main" id="{D9F97193-40AA-521D-C094-C6669244F95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25466" y="4138042"/>
            <a:ext cx="2337592" cy="2328853"/>
          </a:xfrm>
          <a:prstGeom prst="rect">
            <a:avLst/>
          </a:prstGeom>
        </p:spPr>
      </p:pic>
      <p:pic>
        <p:nvPicPr>
          <p:cNvPr id="7" name="Picture 6" descr="A petri dish with circles and numbers on it&#10;&#10;Description automatically generated">
            <a:extLst>
              <a:ext uri="{FF2B5EF4-FFF2-40B4-BE49-F238E27FC236}">
                <a16:creationId xmlns:a16="http://schemas.microsoft.com/office/drawing/2014/main" id="{C09B912F-36D0-41CA-43FD-55C47D109E6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71446" y="4164021"/>
            <a:ext cx="2421180" cy="2328853"/>
          </a:xfrm>
          <a:prstGeom prst="rect">
            <a:avLst/>
          </a:prstGeom>
        </p:spPr>
      </p:pic>
      <p:cxnSp>
        <p:nvCxnSpPr>
          <p:cNvPr id="9" name="Straight Connector 8">
            <a:extLst>
              <a:ext uri="{FF2B5EF4-FFF2-40B4-BE49-F238E27FC236}">
                <a16:creationId xmlns:a16="http://schemas.microsoft.com/office/drawing/2014/main" id="{325C5C82-1EF1-572F-5DDA-8033E675BA49}"/>
              </a:ext>
            </a:extLst>
          </p:cNvPr>
          <p:cNvCxnSpPr/>
          <p:nvPr/>
        </p:nvCxnSpPr>
        <p:spPr>
          <a:xfrm>
            <a:off x="7975102" y="5328447"/>
            <a:ext cx="658368" cy="1823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B5693B-42BC-0BE9-B7AE-9A7C34FD0449}"/>
              </a:ext>
            </a:extLst>
          </p:cNvPr>
          <p:cNvCxnSpPr>
            <a:cxnSpLocks/>
          </p:cNvCxnSpPr>
          <p:nvPr/>
        </p:nvCxnSpPr>
        <p:spPr>
          <a:xfrm>
            <a:off x="8926078" y="5608863"/>
            <a:ext cx="451104" cy="1884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929F5E-6FA8-6CD1-4E62-B7D8DD22E01D}"/>
              </a:ext>
            </a:extLst>
          </p:cNvPr>
          <p:cNvCxnSpPr>
            <a:cxnSpLocks/>
          </p:cNvCxnSpPr>
          <p:nvPr/>
        </p:nvCxnSpPr>
        <p:spPr>
          <a:xfrm>
            <a:off x="9267454" y="5012551"/>
            <a:ext cx="457200" cy="1995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2859E6-ED2F-865B-1E62-5BBA2FD0CEF3}"/>
              </a:ext>
            </a:extLst>
          </p:cNvPr>
          <p:cNvCxnSpPr>
            <a:cxnSpLocks/>
          </p:cNvCxnSpPr>
          <p:nvPr/>
        </p:nvCxnSpPr>
        <p:spPr>
          <a:xfrm>
            <a:off x="8414014" y="4797205"/>
            <a:ext cx="164592" cy="803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92A1E6B-D2C4-B3C1-D828-9D7BEEAFD168}"/>
              </a:ext>
            </a:extLst>
          </p:cNvPr>
          <p:cNvCxnSpPr>
            <a:cxnSpLocks/>
          </p:cNvCxnSpPr>
          <p:nvPr/>
        </p:nvCxnSpPr>
        <p:spPr>
          <a:xfrm>
            <a:off x="3600902" y="5167312"/>
            <a:ext cx="410079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18ACE8B-DE09-2732-FD1E-AFC680454416}"/>
              </a:ext>
            </a:extLst>
          </p:cNvPr>
          <p:cNvSpPr txBox="1"/>
          <p:nvPr/>
        </p:nvSpPr>
        <p:spPr>
          <a:xfrm>
            <a:off x="3563058" y="4611393"/>
            <a:ext cx="6094428" cy="461665"/>
          </a:xfrm>
          <a:prstGeom prst="rect">
            <a:avLst/>
          </a:prstGeom>
          <a:noFill/>
        </p:spPr>
        <p:txBody>
          <a:bodyPr wrap="square">
            <a:spAutoFit/>
          </a:bodyPr>
          <a:lstStyle/>
          <a:p>
            <a:r>
              <a:rPr lang="en-GB" sz="2400" b="1" dirty="0">
                <a:effectLst/>
                <a:ea typeface="Calibri" panose="020F0502020204030204" pitchFamily="34" charset="0"/>
                <a:cs typeface="Arial" panose="020B0604020202020204" pitchFamily="34" charset="0"/>
              </a:rPr>
              <a:t>Inhibition Zones Measurement</a:t>
            </a:r>
            <a:endParaRPr lang="lv-LV" sz="2400" b="1" dirty="0"/>
          </a:p>
        </p:txBody>
      </p:sp>
    </p:spTree>
    <p:extLst>
      <p:ext uri="{BB962C8B-B14F-4D97-AF65-F5344CB8AC3E}">
        <p14:creationId xmlns:p14="http://schemas.microsoft.com/office/powerpoint/2010/main" val="635913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F9B1-5EAA-15F2-8171-7D34B9DE4FE9}"/>
              </a:ext>
            </a:extLst>
          </p:cNvPr>
          <p:cNvSpPr>
            <a:spLocks noGrp="1"/>
          </p:cNvSpPr>
          <p:nvPr>
            <p:ph type="title"/>
          </p:nvPr>
        </p:nvSpPr>
        <p:spPr/>
        <p:txBody>
          <a:bodyPr/>
          <a:lstStyle/>
          <a:p>
            <a:r>
              <a:rPr lang="en-GB" dirty="0"/>
              <a:t>Workflow</a:t>
            </a:r>
            <a:endParaRPr lang="lv-LV" dirty="0"/>
          </a:p>
        </p:txBody>
      </p:sp>
      <p:sp>
        <p:nvSpPr>
          <p:cNvPr id="3" name="Content Placeholder 2">
            <a:extLst>
              <a:ext uri="{FF2B5EF4-FFF2-40B4-BE49-F238E27FC236}">
                <a16:creationId xmlns:a16="http://schemas.microsoft.com/office/drawing/2014/main" id="{0B4C848B-229B-7765-6AC4-8EDEDEB621E7}"/>
              </a:ext>
            </a:extLst>
          </p:cNvPr>
          <p:cNvSpPr>
            <a:spLocks noGrp="1"/>
          </p:cNvSpPr>
          <p:nvPr>
            <p:ph idx="1"/>
          </p:nvPr>
        </p:nvSpPr>
        <p:spPr>
          <a:xfrm>
            <a:off x="536543" y="2356045"/>
            <a:ext cx="5257800" cy="3594019"/>
          </a:xfrm>
        </p:spPr>
        <p:txBody>
          <a:bodyPr>
            <a:normAutofit/>
          </a:bodyPr>
          <a:lstStyle/>
          <a:p>
            <a:pPr marL="342900" indent="-342900">
              <a:buFont typeface="+mj-lt"/>
              <a:buAutoNum type="arabicPeriod"/>
            </a:pPr>
            <a:r>
              <a:rPr lang="en-GB" dirty="0">
                <a:effectLst/>
                <a:ea typeface="Calibri" panose="020F0502020204030204" pitchFamily="34" charset="0"/>
                <a:cs typeface="Arial" panose="020B0604020202020204" pitchFamily="34" charset="0"/>
              </a:rPr>
              <a:t>Take an Image</a:t>
            </a:r>
          </a:p>
          <a:p>
            <a:pPr marL="342900" indent="-342900">
              <a:buFont typeface="+mj-lt"/>
              <a:buAutoNum type="arabicPeriod"/>
            </a:pPr>
            <a:r>
              <a:rPr lang="en-GB" dirty="0">
                <a:effectLst/>
                <a:ea typeface="Calibri" panose="020F0502020204030204" pitchFamily="34" charset="0"/>
                <a:cs typeface="Arial" panose="020B0604020202020204" pitchFamily="34" charset="0"/>
              </a:rPr>
              <a:t>Image Pre-processing</a:t>
            </a:r>
            <a:endParaRPr lang="en-GB" dirty="0">
              <a:ea typeface="Calibri" panose="020F0502020204030204" pitchFamily="34" charset="0"/>
              <a:cs typeface="Arial" panose="020B0604020202020204" pitchFamily="34" charset="0"/>
            </a:endParaRPr>
          </a:p>
          <a:p>
            <a:pPr marL="342900" indent="-342900">
              <a:buFont typeface="+mj-lt"/>
              <a:buAutoNum type="arabicPeriod"/>
            </a:pPr>
            <a:r>
              <a:rPr lang="en-GB" dirty="0">
                <a:effectLst/>
                <a:ea typeface="Calibri" panose="020F0502020204030204" pitchFamily="34" charset="0"/>
                <a:cs typeface="Arial" panose="020B0604020202020204" pitchFamily="34" charset="0"/>
              </a:rPr>
              <a:t>Petri dish localization</a:t>
            </a:r>
          </a:p>
          <a:p>
            <a:pPr marL="342900" indent="-342900">
              <a:buFont typeface="+mj-lt"/>
              <a:buAutoNum type="arabicPeriod"/>
            </a:pPr>
            <a:r>
              <a:rPr lang="lv-LV" dirty="0" err="1">
                <a:effectLst/>
                <a:ea typeface="Calibri" panose="020F0502020204030204" pitchFamily="34" charset="0"/>
                <a:cs typeface="Times New Roman" panose="02020603050405020304" pitchFamily="18" charset="0"/>
              </a:rPr>
              <a:t>Antibiotic</a:t>
            </a:r>
            <a:r>
              <a:rPr lang="lv-LV" dirty="0">
                <a:effectLst/>
                <a:ea typeface="Calibri" panose="020F0502020204030204" pitchFamily="34" charset="0"/>
                <a:cs typeface="Times New Roman" panose="02020603050405020304" pitchFamily="18" charset="0"/>
              </a:rPr>
              <a:t> disks</a:t>
            </a:r>
            <a:r>
              <a:rPr lang="lv-LV" dirty="0">
                <a:effectLst/>
                <a:ea typeface="Calibri" panose="020F0502020204030204" pitchFamily="34" charset="0"/>
                <a:cs typeface="AdvOTea1a7398"/>
              </a:rPr>
              <a:t> </a:t>
            </a:r>
            <a:r>
              <a:rPr lang="en-GB" dirty="0">
                <a:effectLst/>
                <a:ea typeface="Calibri" panose="020F0502020204030204" pitchFamily="34" charset="0"/>
                <a:cs typeface="Arial" panose="020B0604020202020204" pitchFamily="34" charset="0"/>
              </a:rPr>
              <a:t>localization</a:t>
            </a:r>
            <a:endParaRPr lang="en-GB" dirty="0">
              <a:ea typeface="Calibri" panose="020F0502020204030204" pitchFamily="34" charset="0"/>
              <a:cs typeface="Arial" panose="020B0604020202020204" pitchFamily="34" charset="0"/>
            </a:endParaRPr>
          </a:p>
          <a:p>
            <a:pPr marL="342900" indent="-342900">
              <a:buFont typeface="+mj-lt"/>
              <a:buAutoNum type="arabicPeriod"/>
            </a:pPr>
            <a:r>
              <a:rPr lang="en-GB" b="1" dirty="0">
                <a:effectLst/>
                <a:ea typeface="Calibri" panose="020F0502020204030204" pitchFamily="34" charset="0"/>
                <a:cs typeface="Arial" panose="020B0604020202020204" pitchFamily="34" charset="0"/>
              </a:rPr>
              <a:t>Inhibition Zones Measurement</a:t>
            </a:r>
            <a:endParaRPr lang="lv-LV" b="1" dirty="0"/>
          </a:p>
        </p:txBody>
      </p:sp>
      <p:pic>
        <p:nvPicPr>
          <p:cNvPr id="5" name="Picture 4" descr="A close-up of a petri dish&#10;&#10;Description automatically generated">
            <a:extLst>
              <a:ext uri="{FF2B5EF4-FFF2-40B4-BE49-F238E27FC236}">
                <a16:creationId xmlns:a16="http://schemas.microsoft.com/office/drawing/2014/main" id="{930ABEC7-78D7-6A7F-08CB-43D27C0C4F4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10780" y="666571"/>
            <a:ext cx="1600449" cy="1145321"/>
          </a:xfrm>
          <a:prstGeom prst="rect">
            <a:avLst/>
          </a:prstGeom>
        </p:spPr>
      </p:pic>
      <p:pic>
        <p:nvPicPr>
          <p:cNvPr id="6" name="Picture 5" descr="A close-up of a petri dish&#10;&#10;Description automatically generated">
            <a:extLst>
              <a:ext uri="{FF2B5EF4-FFF2-40B4-BE49-F238E27FC236}">
                <a16:creationId xmlns:a16="http://schemas.microsoft.com/office/drawing/2014/main" id="{B4ED59D7-2D4D-7B7E-8B33-61F8179C2DB4}"/>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217842" y="1690688"/>
            <a:ext cx="1600449" cy="1145321"/>
          </a:xfrm>
          <a:prstGeom prst="rect">
            <a:avLst/>
          </a:prstGeom>
        </p:spPr>
      </p:pic>
      <p:pic>
        <p:nvPicPr>
          <p:cNvPr id="7" name="Picture 6" descr="A close-up of a petri dish&#10;&#10;Description automatically generated">
            <a:extLst>
              <a:ext uri="{FF2B5EF4-FFF2-40B4-BE49-F238E27FC236}">
                <a16:creationId xmlns:a16="http://schemas.microsoft.com/office/drawing/2014/main" id="{94AD926B-C78B-8C7A-09F3-E7E51A8D013B}"/>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759019" y="3007733"/>
            <a:ext cx="1600449" cy="1145321"/>
          </a:xfrm>
          <a:prstGeom prst="rect">
            <a:avLst/>
          </a:prstGeom>
        </p:spPr>
      </p:pic>
      <p:pic>
        <p:nvPicPr>
          <p:cNvPr id="8" name="Picture 7" descr="A close-up of a petri dish&#10;&#10;Description automatically generated">
            <a:extLst>
              <a:ext uri="{FF2B5EF4-FFF2-40B4-BE49-F238E27FC236}">
                <a16:creationId xmlns:a16="http://schemas.microsoft.com/office/drawing/2014/main" id="{45C7F85D-6727-E5DD-3EE9-65F38D82C3B3}"/>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324145" y="4324781"/>
            <a:ext cx="1600449" cy="1145321"/>
          </a:xfrm>
          <a:prstGeom prst="rect">
            <a:avLst/>
          </a:prstGeom>
        </p:spPr>
      </p:pic>
      <p:pic>
        <p:nvPicPr>
          <p:cNvPr id="9" name="Picture 8" descr="A close-up of a petri dish&#10;&#10;Description automatically generated">
            <a:extLst>
              <a:ext uri="{FF2B5EF4-FFF2-40B4-BE49-F238E27FC236}">
                <a16:creationId xmlns:a16="http://schemas.microsoft.com/office/drawing/2014/main" id="{AB9A7FBB-1EA6-6341-DAC5-59D44CD1FF3C}"/>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881908" y="5377403"/>
            <a:ext cx="1600449" cy="1145321"/>
          </a:xfrm>
          <a:prstGeom prst="rect">
            <a:avLst/>
          </a:prstGeom>
        </p:spPr>
      </p:pic>
      <p:cxnSp>
        <p:nvCxnSpPr>
          <p:cNvPr id="11" name="Straight Arrow Connector 10">
            <a:extLst>
              <a:ext uri="{FF2B5EF4-FFF2-40B4-BE49-F238E27FC236}">
                <a16:creationId xmlns:a16="http://schemas.microsoft.com/office/drawing/2014/main" id="{ABE301BE-1B92-B731-4BAE-6C18271E75AA}"/>
              </a:ext>
            </a:extLst>
          </p:cNvPr>
          <p:cNvCxnSpPr>
            <a:cxnSpLocks/>
            <a:stCxn id="5" idx="3"/>
          </p:cNvCxnSpPr>
          <p:nvPr/>
        </p:nvCxnSpPr>
        <p:spPr>
          <a:xfrm>
            <a:off x="8111229" y="1239232"/>
            <a:ext cx="1013917" cy="83126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813F9449-F7F4-1A4F-F3A7-9BC0D9B1B44A}"/>
              </a:ext>
            </a:extLst>
          </p:cNvPr>
          <p:cNvCxnSpPr>
            <a:cxnSpLocks/>
          </p:cNvCxnSpPr>
          <p:nvPr/>
        </p:nvCxnSpPr>
        <p:spPr>
          <a:xfrm flipH="1">
            <a:off x="8359468" y="2438437"/>
            <a:ext cx="858374" cy="89010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D06B0768-DE8C-9C7E-C065-5E9B5123708B}"/>
              </a:ext>
            </a:extLst>
          </p:cNvPr>
          <p:cNvCxnSpPr>
            <a:cxnSpLocks/>
          </p:cNvCxnSpPr>
          <p:nvPr/>
        </p:nvCxnSpPr>
        <p:spPr>
          <a:xfrm>
            <a:off x="8359468" y="3708350"/>
            <a:ext cx="858374" cy="101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232D2F5-8275-03CF-5146-3388BC6F05B8}"/>
              </a:ext>
            </a:extLst>
          </p:cNvPr>
          <p:cNvCxnSpPr>
            <a:cxnSpLocks/>
          </p:cNvCxnSpPr>
          <p:nvPr/>
        </p:nvCxnSpPr>
        <p:spPr>
          <a:xfrm flipH="1">
            <a:off x="8618187" y="5033913"/>
            <a:ext cx="705958" cy="9161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F6D9BFB9-68B3-E4BB-1127-B1C5E97C6085}"/>
              </a:ext>
            </a:extLst>
          </p:cNvPr>
          <p:cNvSpPr txBox="1"/>
          <p:nvPr/>
        </p:nvSpPr>
        <p:spPr>
          <a:xfrm>
            <a:off x="7191835" y="222368"/>
            <a:ext cx="463588" cy="523220"/>
          </a:xfrm>
          <a:prstGeom prst="rect">
            <a:avLst/>
          </a:prstGeom>
          <a:noFill/>
        </p:spPr>
        <p:txBody>
          <a:bodyPr wrap="none" rtlCol="0">
            <a:spAutoFit/>
          </a:bodyPr>
          <a:lstStyle/>
          <a:p>
            <a:r>
              <a:rPr lang="en-GB" sz="2800" dirty="0"/>
              <a:t>1.</a:t>
            </a:r>
            <a:endParaRPr lang="lv-LV" sz="2800" dirty="0"/>
          </a:p>
        </p:txBody>
      </p:sp>
      <p:sp>
        <p:nvSpPr>
          <p:cNvPr id="29" name="TextBox 28">
            <a:extLst>
              <a:ext uri="{FF2B5EF4-FFF2-40B4-BE49-F238E27FC236}">
                <a16:creationId xmlns:a16="http://schemas.microsoft.com/office/drawing/2014/main" id="{E7D03A58-ECC9-DB49-C4FC-ABC366E32962}"/>
              </a:ext>
            </a:extLst>
          </p:cNvPr>
          <p:cNvSpPr txBox="1"/>
          <p:nvPr/>
        </p:nvSpPr>
        <p:spPr>
          <a:xfrm>
            <a:off x="9775885" y="1273516"/>
            <a:ext cx="463588" cy="523220"/>
          </a:xfrm>
          <a:prstGeom prst="rect">
            <a:avLst/>
          </a:prstGeom>
          <a:noFill/>
        </p:spPr>
        <p:txBody>
          <a:bodyPr wrap="none" rtlCol="0">
            <a:spAutoFit/>
          </a:bodyPr>
          <a:lstStyle/>
          <a:p>
            <a:r>
              <a:rPr lang="en-GB" sz="2800" dirty="0"/>
              <a:t>2.</a:t>
            </a:r>
            <a:endParaRPr lang="lv-LV" sz="2800" dirty="0"/>
          </a:p>
        </p:txBody>
      </p:sp>
      <p:sp>
        <p:nvSpPr>
          <p:cNvPr id="30" name="TextBox 29">
            <a:extLst>
              <a:ext uri="{FF2B5EF4-FFF2-40B4-BE49-F238E27FC236}">
                <a16:creationId xmlns:a16="http://schemas.microsoft.com/office/drawing/2014/main" id="{A93DACA4-4A52-7817-7D34-3F2E9CD4E914}"/>
              </a:ext>
            </a:extLst>
          </p:cNvPr>
          <p:cNvSpPr txBox="1"/>
          <p:nvPr/>
        </p:nvSpPr>
        <p:spPr>
          <a:xfrm>
            <a:off x="7327449" y="2549339"/>
            <a:ext cx="463588" cy="523220"/>
          </a:xfrm>
          <a:prstGeom prst="rect">
            <a:avLst/>
          </a:prstGeom>
          <a:noFill/>
        </p:spPr>
        <p:txBody>
          <a:bodyPr wrap="none" rtlCol="0">
            <a:spAutoFit/>
          </a:bodyPr>
          <a:lstStyle/>
          <a:p>
            <a:r>
              <a:rPr lang="en-GB" sz="2800" dirty="0"/>
              <a:t>3.</a:t>
            </a:r>
            <a:endParaRPr lang="lv-LV" sz="2800" dirty="0"/>
          </a:p>
        </p:txBody>
      </p:sp>
      <p:sp>
        <p:nvSpPr>
          <p:cNvPr id="31" name="TextBox 30">
            <a:extLst>
              <a:ext uri="{FF2B5EF4-FFF2-40B4-BE49-F238E27FC236}">
                <a16:creationId xmlns:a16="http://schemas.microsoft.com/office/drawing/2014/main" id="{0B6C2786-C276-56B0-DC61-AF73AD09AC48}"/>
              </a:ext>
            </a:extLst>
          </p:cNvPr>
          <p:cNvSpPr txBox="1"/>
          <p:nvPr/>
        </p:nvSpPr>
        <p:spPr>
          <a:xfrm>
            <a:off x="9892575" y="3804772"/>
            <a:ext cx="463588" cy="523220"/>
          </a:xfrm>
          <a:prstGeom prst="rect">
            <a:avLst/>
          </a:prstGeom>
          <a:noFill/>
        </p:spPr>
        <p:txBody>
          <a:bodyPr wrap="none" rtlCol="0">
            <a:spAutoFit/>
          </a:bodyPr>
          <a:lstStyle/>
          <a:p>
            <a:r>
              <a:rPr lang="en-GB" sz="2800" dirty="0"/>
              <a:t>4.</a:t>
            </a:r>
            <a:endParaRPr lang="lv-LV" sz="2800" dirty="0"/>
          </a:p>
        </p:txBody>
      </p:sp>
      <p:sp>
        <p:nvSpPr>
          <p:cNvPr id="32" name="TextBox 31">
            <a:extLst>
              <a:ext uri="{FF2B5EF4-FFF2-40B4-BE49-F238E27FC236}">
                <a16:creationId xmlns:a16="http://schemas.microsoft.com/office/drawing/2014/main" id="{C95633FD-1A6B-AE40-399C-59668CF46B8B}"/>
              </a:ext>
            </a:extLst>
          </p:cNvPr>
          <p:cNvSpPr txBox="1"/>
          <p:nvPr/>
        </p:nvSpPr>
        <p:spPr>
          <a:xfrm>
            <a:off x="7478278" y="4919506"/>
            <a:ext cx="463588" cy="523220"/>
          </a:xfrm>
          <a:prstGeom prst="rect">
            <a:avLst/>
          </a:prstGeom>
          <a:noFill/>
        </p:spPr>
        <p:txBody>
          <a:bodyPr wrap="none" rtlCol="0">
            <a:spAutoFit/>
          </a:bodyPr>
          <a:lstStyle/>
          <a:p>
            <a:r>
              <a:rPr lang="en-GB" sz="2800" b="1" dirty="0"/>
              <a:t>5.</a:t>
            </a:r>
            <a:endParaRPr lang="lv-LV" sz="2800" b="1" dirty="0"/>
          </a:p>
        </p:txBody>
      </p:sp>
      <p:sp>
        <p:nvSpPr>
          <p:cNvPr id="34" name="Oval 33">
            <a:extLst>
              <a:ext uri="{FF2B5EF4-FFF2-40B4-BE49-F238E27FC236}">
                <a16:creationId xmlns:a16="http://schemas.microsoft.com/office/drawing/2014/main" id="{6A9BBBE5-C188-15E5-69B4-09EE0FC11CBF}"/>
              </a:ext>
            </a:extLst>
          </p:cNvPr>
          <p:cNvSpPr/>
          <p:nvPr/>
        </p:nvSpPr>
        <p:spPr>
          <a:xfrm>
            <a:off x="6469076" y="2564795"/>
            <a:ext cx="1864547" cy="194116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35" name="Oval 34">
            <a:extLst>
              <a:ext uri="{FF2B5EF4-FFF2-40B4-BE49-F238E27FC236}">
                <a16:creationId xmlns:a16="http://schemas.microsoft.com/office/drawing/2014/main" id="{3BC83ABD-48F1-9D53-6940-12C11AD6AE84}"/>
              </a:ext>
            </a:extLst>
          </p:cNvPr>
          <p:cNvSpPr/>
          <p:nvPr/>
        </p:nvSpPr>
        <p:spPr>
          <a:xfrm>
            <a:off x="10215880" y="4505960"/>
            <a:ext cx="140284" cy="1600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6" name="Oval 35">
            <a:extLst>
              <a:ext uri="{FF2B5EF4-FFF2-40B4-BE49-F238E27FC236}">
                <a16:creationId xmlns:a16="http://schemas.microsoft.com/office/drawing/2014/main" id="{A3A56E07-4972-3C5C-F917-CA8BE238C38D}"/>
              </a:ext>
            </a:extLst>
          </p:cNvPr>
          <p:cNvSpPr/>
          <p:nvPr/>
        </p:nvSpPr>
        <p:spPr>
          <a:xfrm>
            <a:off x="10109336" y="5033913"/>
            <a:ext cx="140284" cy="1600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7" name="Oval 36">
            <a:extLst>
              <a:ext uri="{FF2B5EF4-FFF2-40B4-BE49-F238E27FC236}">
                <a16:creationId xmlns:a16="http://schemas.microsoft.com/office/drawing/2014/main" id="{C628F89C-6E10-D90D-CDF8-FAD860C5DDB9}"/>
              </a:ext>
            </a:extLst>
          </p:cNvPr>
          <p:cNvSpPr/>
          <p:nvPr/>
        </p:nvSpPr>
        <p:spPr>
          <a:xfrm>
            <a:off x="7408506" y="5820001"/>
            <a:ext cx="702723" cy="7027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8" name="Oval 37">
            <a:extLst>
              <a:ext uri="{FF2B5EF4-FFF2-40B4-BE49-F238E27FC236}">
                <a16:creationId xmlns:a16="http://schemas.microsoft.com/office/drawing/2014/main" id="{162B1095-9570-0344-9CE7-7BD74D490AE7}"/>
              </a:ext>
            </a:extLst>
          </p:cNvPr>
          <p:cNvSpPr/>
          <p:nvPr/>
        </p:nvSpPr>
        <p:spPr>
          <a:xfrm>
            <a:off x="7710072" y="5498946"/>
            <a:ext cx="264834" cy="26483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109308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EC02-8BDC-2DBD-C593-501F93B4AEF2}"/>
              </a:ext>
            </a:extLst>
          </p:cNvPr>
          <p:cNvSpPr>
            <a:spLocks noGrp="1"/>
          </p:cNvSpPr>
          <p:nvPr>
            <p:ph type="title"/>
          </p:nvPr>
        </p:nvSpPr>
        <p:spPr>
          <a:xfrm>
            <a:off x="838200" y="365125"/>
            <a:ext cx="6382732" cy="1325563"/>
          </a:xfrm>
        </p:spPr>
        <p:txBody>
          <a:bodyPr/>
          <a:lstStyle/>
          <a:p>
            <a:r>
              <a:rPr lang="lv-LV" dirty="0" err="1"/>
              <a:t>Challenges</a:t>
            </a:r>
            <a:endParaRPr lang="lv-LV" dirty="0"/>
          </a:p>
        </p:txBody>
      </p:sp>
      <p:sp>
        <p:nvSpPr>
          <p:cNvPr id="6" name="TextBox 5">
            <a:extLst>
              <a:ext uri="{FF2B5EF4-FFF2-40B4-BE49-F238E27FC236}">
                <a16:creationId xmlns:a16="http://schemas.microsoft.com/office/drawing/2014/main" id="{C03D6819-C26D-75BA-AC08-3210BBF89F74}"/>
              </a:ext>
            </a:extLst>
          </p:cNvPr>
          <p:cNvSpPr txBox="1"/>
          <p:nvPr/>
        </p:nvSpPr>
        <p:spPr>
          <a:xfrm>
            <a:off x="1070375" y="1792609"/>
            <a:ext cx="2637260" cy="461665"/>
          </a:xfrm>
          <a:prstGeom prst="rect">
            <a:avLst/>
          </a:prstGeom>
          <a:noFill/>
        </p:spPr>
        <p:txBody>
          <a:bodyPr wrap="none" rtlCol="0">
            <a:spAutoFit/>
          </a:bodyPr>
          <a:lstStyle/>
          <a:p>
            <a:r>
              <a:rPr lang="lv-LV" sz="2400" b="1" dirty="0" err="1">
                <a:latin typeface="TimesNewRoman"/>
              </a:rPr>
              <a:t>O</a:t>
            </a:r>
            <a:r>
              <a:rPr lang="lv-LV" sz="2400" b="1" i="0" u="none" strike="noStrike" baseline="0" dirty="0" err="1">
                <a:latin typeface="TimesNewRoman"/>
              </a:rPr>
              <a:t>verlapping</a:t>
            </a:r>
            <a:r>
              <a:rPr lang="lv-LV" sz="2400" b="1" i="0" u="none" strike="noStrike" baseline="0" dirty="0">
                <a:latin typeface="TimesNewRoman"/>
              </a:rPr>
              <a:t> </a:t>
            </a:r>
            <a:r>
              <a:rPr lang="lv-LV" sz="2400" b="1" i="0" u="none" strike="noStrike" baseline="0" dirty="0" err="1">
                <a:latin typeface="TimesNewRoman"/>
              </a:rPr>
              <a:t>zones</a:t>
            </a:r>
            <a:endParaRPr lang="lv-LV" sz="2400" b="1" dirty="0"/>
          </a:p>
        </p:txBody>
      </p:sp>
      <p:pic>
        <p:nvPicPr>
          <p:cNvPr id="10" name="Picture 9">
            <a:extLst>
              <a:ext uri="{FF2B5EF4-FFF2-40B4-BE49-F238E27FC236}">
                <a16:creationId xmlns:a16="http://schemas.microsoft.com/office/drawing/2014/main" id="{66427423-470C-23FF-DC87-CC9F7E7E1032}"/>
              </a:ext>
            </a:extLst>
          </p:cNvPr>
          <p:cNvPicPr>
            <a:picLocks noChangeAspect="1"/>
          </p:cNvPicPr>
          <p:nvPr/>
        </p:nvPicPr>
        <p:blipFill>
          <a:blip r:embed="rId2"/>
          <a:stretch>
            <a:fillRect/>
          </a:stretch>
        </p:blipFill>
        <p:spPr>
          <a:xfrm>
            <a:off x="0" y="2299504"/>
            <a:ext cx="4778010" cy="2258991"/>
          </a:xfrm>
          <a:prstGeom prst="rect">
            <a:avLst/>
          </a:prstGeom>
        </p:spPr>
      </p:pic>
      <p:sp>
        <p:nvSpPr>
          <p:cNvPr id="12" name="TextBox 11">
            <a:extLst>
              <a:ext uri="{FF2B5EF4-FFF2-40B4-BE49-F238E27FC236}">
                <a16:creationId xmlns:a16="http://schemas.microsoft.com/office/drawing/2014/main" id="{ACCE85E9-F7CE-1318-38AF-1BCEABF6EE28}"/>
              </a:ext>
            </a:extLst>
          </p:cNvPr>
          <p:cNvSpPr txBox="1"/>
          <p:nvPr/>
        </p:nvSpPr>
        <p:spPr>
          <a:xfrm>
            <a:off x="6937652" y="348531"/>
            <a:ext cx="6096000" cy="830997"/>
          </a:xfrm>
          <a:prstGeom prst="rect">
            <a:avLst/>
          </a:prstGeom>
          <a:noFill/>
        </p:spPr>
        <p:txBody>
          <a:bodyPr wrap="square">
            <a:spAutoFit/>
          </a:bodyPr>
          <a:lstStyle/>
          <a:p>
            <a:pPr algn="ctr"/>
            <a:r>
              <a:rPr lang="lv-LV" sz="2400" b="1" dirty="0">
                <a:latin typeface="Times New Roman" panose="02020603050405020304" pitchFamily="18" charset="0"/>
                <a:ea typeface="Calibri" panose="020F0502020204030204" pitchFamily="34" charset="0"/>
                <a:cs typeface="Times New Roman" panose="02020603050405020304" pitchFamily="18" charset="0"/>
              </a:rPr>
              <a:t>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on-circular </a:t>
            </a:r>
            <a:endParaRPr lang="lv-LV"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lv-LV" sz="2400" b="1" dirty="0" err="1">
                <a:effectLst/>
                <a:latin typeface="Times New Roman" panose="02020603050405020304" pitchFamily="18" charset="0"/>
                <a:ea typeface="Calibri" panose="020F0502020204030204" pitchFamily="34" charset="0"/>
                <a:cs typeface="Times New Roman" panose="02020603050405020304" pitchFamily="18" charset="0"/>
              </a:rPr>
              <a:t>inhibition</a:t>
            </a:r>
            <a:r>
              <a:rPr lang="lv-LV"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lv-LV" sz="2400" b="1" dirty="0" err="1">
                <a:effectLst/>
                <a:latin typeface="Times New Roman" panose="02020603050405020304" pitchFamily="18" charset="0"/>
                <a:ea typeface="Calibri" panose="020F0502020204030204" pitchFamily="34" charset="0"/>
                <a:cs typeface="Times New Roman" panose="02020603050405020304" pitchFamily="18" charset="0"/>
              </a:rPr>
              <a:t>shape</a:t>
            </a:r>
            <a:endParaRPr lang="lv-LV" sz="2400" b="1"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256174D6-D6CE-6DB5-47B5-95A0C30F50A8}"/>
              </a:ext>
            </a:extLst>
          </p:cNvPr>
          <p:cNvPicPr>
            <a:picLocks noChangeAspect="1"/>
          </p:cNvPicPr>
          <p:nvPr/>
        </p:nvPicPr>
        <p:blipFill>
          <a:blip r:embed="rId3"/>
          <a:stretch>
            <a:fillRect/>
          </a:stretch>
        </p:blipFill>
        <p:spPr>
          <a:xfrm>
            <a:off x="5280444" y="2295614"/>
            <a:ext cx="2294757" cy="2266772"/>
          </a:xfrm>
          <a:prstGeom prst="rect">
            <a:avLst/>
          </a:prstGeom>
        </p:spPr>
      </p:pic>
      <p:sp>
        <p:nvSpPr>
          <p:cNvPr id="17" name="TextBox 16">
            <a:extLst>
              <a:ext uri="{FF2B5EF4-FFF2-40B4-BE49-F238E27FC236}">
                <a16:creationId xmlns:a16="http://schemas.microsoft.com/office/drawing/2014/main" id="{87484B91-46B5-B676-F30C-55AFF7A8ED8F}"/>
              </a:ext>
            </a:extLst>
          </p:cNvPr>
          <p:cNvSpPr txBox="1"/>
          <p:nvPr/>
        </p:nvSpPr>
        <p:spPr>
          <a:xfrm>
            <a:off x="5244645" y="1423277"/>
            <a:ext cx="2366353" cy="830997"/>
          </a:xfrm>
          <a:prstGeom prst="rect">
            <a:avLst/>
          </a:prstGeom>
          <a:noFill/>
        </p:spPr>
        <p:txBody>
          <a:bodyPr wrap="none" rtlCol="0">
            <a:spAutoFit/>
          </a:bodyPr>
          <a:lstStyle/>
          <a:p>
            <a:pPr algn="ctr"/>
            <a:r>
              <a:rPr lang="lv-LV" sz="2400" b="1" i="0" u="none" strike="noStrike" baseline="0" dirty="0" err="1">
                <a:latin typeface="Times New Roman" panose="02020603050405020304" pitchFamily="18" charset="0"/>
                <a:cs typeface="Times New Roman" panose="02020603050405020304" pitchFamily="18" charset="0"/>
              </a:rPr>
              <a:t>Double</a:t>
            </a:r>
            <a:endParaRPr lang="lv-LV" sz="2400" b="1" i="0" u="none" strike="noStrike" baseline="0" dirty="0">
              <a:latin typeface="Times New Roman" panose="02020603050405020304" pitchFamily="18" charset="0"/>
              <a:cs typeface="Times New Roman" panose="02020603050405020304" pitchFamily="18" charset="0"/>
            </a:endParaRPr>
          </a:p>
          <a:p>
            <a:pPr algn="ctr"/>
            <a:r>
              <a:rPr lang="lv-LV" sz="2400" b="1" dirty="0" err="1">
                <a:latin typeface="Times New Roman" panose="02020603050405020304" pitchFamily="18" charset="0"/>
                <a:cs typeface="Times New Roman" panose="02020603050405020304" pitchFamily="18" charset="0"/>
              </a:rPr>
              <a:t>I</a:t>
            </a:r>
            <a:r>
              <a:rPr lang="lv-LV" sz="2400" b="1" i="0" u="none" strike="noStrike" baseline="0" dirty="0" err="1">
                <a:latin typeface="Times New Roman" panose="02020603050405020304" pitchFamily="18" charset="0"/>
                <a:cs typeface="Times New Roman" panose="02020603050405020304" pitchFamily="18" charset="0"/>
              </a:rPr>
              <a:t>nhibition</a:t>
            </a:r>
            <a:r>
              <a:rPr lang="lv-LV" sz="2400" b="1" i="0" u="none" strike="noStrike" baseline="0" dirty="0">
                <a:latin typeface="Times New Roman" panose="02020603050405020304" pitchFamily="18" charset="0"/>
                <a:cs typeface="Times New Roman" panose="02020603050405020304" pitchFamily="18" charset="0"/>
              </a:rPr>
              <a:t> </a:t>
            </a:r>
            <a:r>
              <a:rPr lang="lv-LV" sz="2400" b="1" dirty="0" err="1">
                <a:latin typeface="Times New Roman" panose="02020603050405020304" pitchFamily="18" charset="0"/>
                <a:cs typeface="Times New Roman" panose="02020603050405020304" pitchFamily="18" charset="0"/>
              </a:rPr>
              <a:t>Z</a:t>
            </a:r>
            <a:r>
              <a:rPr lang="lv-LV" sz="2400" b="1" i="0" u="none" strike="noStrike" baseline="0" dirty="0" err="1">
                <a:latin typeface="Times New Roman" panose="02020603050405020304" pitchFamily="18" charset="0"/>
                <a:cs typeface="Times New Roman" panose="02020603050405020304" pitchFamily="18" charset="0"/>
              </a:rPr>
              <a:t>ones</a:t>
            </a:r>
            <a:endParaRPr lang="lv-LV" sz="2400" b="1"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0E2D599B-8E6D-586E-BA15-111396215A63}"/>
              </a:ext>
            </a:extLst>
          </p:cNvPr>
          <p:cNvPicPr>
            <a:picLocks noChangeAspect="1"/>
          </p:cNvPicPr>
          <p:nvPr/>
        </p:nvPicPr>
        <p:blipFill>
          <a:blip r:embed="rId4"/>
          <a:stretch>
            <a:fillRect/>
          </a:stretch>
        </p:blipFill>
        <p:spPr>
          <a:xfrm>
            <a:off x="-5357" y="4662341"/>
            <a:ext cx="2280107" cy="1905089"/>
          </a:xfrm>
          <a:prstGeom prst="rect">
            <a:avLst/>
          </a:prstGeom>
        </p:spPr>
      </p:pic>
      <p:pic>
        <p:nvPicPr>
          <p:cNvPr id="21" name="Picture 20">
            <a:extLst>
              <a:ext uri="{FF2B5EF4-FFF2-40B4-BE49-F238E27FC236}">
                <a16:creationId xmlns:a16="http://schemas.microsoft.com/office/drawing/2014/main" id="{C86B4110-C824-0A96-B319-327A87E69101}"/>
              </a:ext>
            </a:extLst>
          </p:cNvPr>
          <p:cNvPicPr>
            <a:picLocks noChangeAspect="1"/>
          </p:cNvPicPr>
          <p:nvPr/>
        </p:nvPicPr>
        <p:blipFill>
          <a:blip r:embed="rId5"/>
          <a:stretch>
            <a:fillRect/>
          </a:stretch>
        </p:blipFill>
        <p:spPr>
          <a:xfrm>
            <a:off x="2389005" y="4535879"/>
            <a:ext cx="2274750" cy="2158015"/>
          </a:xfrm>
          <a:prstGeom prst="rect">
            <a:avLst/>
          </a:prstGeom>
        </p:spPr>
      </p:pic>
      <p:pic>
        <p:nvPicPr>
          <p:cNvPr id="25" name="Picture 24">
            <a:extLst>
              <a:ext uri="{FF2B5EF4-FFF2-40B4-BE49-F238E27FC236}">
                <a16:creationId xmlns:a16="http://schemas.microsoft.com/office/drawing/2014/main" id="{D1B19A42-798C-29CB-0821-B4918EE586E4}"/>
              </a:ext>
            </a:extLst>
          </p:cNvPr>
          <p:cNvPicPr>
            <a:picLocks noChangeAspect="1"/>
          </p:cNvPicPr>
          <p:nvPr/>
        </p:nvPicPr>
        <p:blipFill>
          <a:blip r:embed="rId6"/>
          <a:stretch>
            <a:fillRect/>
          </a:stretch>
        </p:blipFill>
        <p:spPr>
          <a:xfrm>
            <a:off x="5280444" y="4675252"/>
            <a:ext cx="2274750" cy="2018642"/>
          </a:xfrm>
          <a:prstGeom prst="rect">
            <a:avLst/>
          </a:prstGeom>
        </p:spPr>
      </p:pic>
      <p:pic>
        <p:nvPicPr>
          <p:cNvPr id="27" name="Picture 26">
            <a:extLst>
              <a:ext uri="{FF2B5EF4-FFF2-40B4-BE49-F238E27FC236}">
                <a16:creationId xmlns:a16="http://schemas.microsoft.com/office/drawing/2014/main" id="{97C06DE6-6DD7-8D5E-4941-778AB3005731}"/>
              </a:ext>
            </a:extLst>
          </p:cNvPr>
          <p:cNvPicPr>
            <a:picLocks noChangeAspect="1"/>
          </p:cNvPicPr>
          <p:nvPr/>
        </p:nvPicPr>
        <p:blipFill>
          <a:blip r:embed="rId7"/>
          <a:stretch>
            <a:fillRect/>
          </a:stretch>
        </p:blipFill>
        <p:spPr>
          <a:xfrm>
            <a:off x="8978630" y="1259463"/>
            <a:ext cx="2014044" cy="2072301"/>
          </a:xfrm>
          <a:prstGeom prst="rect">
            <a:avLst/>
          </a:prstGeom>
        </p:spPr>
      </p:pic>
      <p:pic>
        <p:nvPicPr>
          <p:cNvPr id="29" name="Picture 28">
            <a:extLst>
              <a:ext uri="{FF2B5EF4-FFF2-40B4-BE49-F238E27FC236}">
                <a16:creationId xmlns:a16="http://schemas.microsoft.com/office/drawing/2014/main" id="{E3549AF8-8DB5-E89C-EB5C-4AF9A7E210E6}"/>
              </a:ext>
            </a:extLst>
          </p:cNvPr>
          <p:cNvPicPr>
            <a:picLocks noChangeAspect="1"/>
          </p:cNvPicPr>
          <p:nvPr/>
        </p:nvPicPr>
        <p:blipFill>
          <a:blip r:embed="rId8"/>
          <a:stretch>
            <a:fillRect/>
          </a:stretch>
        </p:blipFill>
        <p:spPr>
          <a:xfrm>
            <a:off x="8804226" y="4181979"/>
            <a:ext cx="2362852" cy="2258991"/>
          </a:xfrm>
          <a:prstGeom prst="rect">
            <a:avLst/>
          </a:prstGeom>
        </p:spPr>
      </p:pic>
      <p:sp>
        <p:nvSpPr>
          <p:cNvPr id="30" name="TextBox 29">
            <a:extLst>
              <a:ext uri="{FF2B5EF4-FFF2-40B4-BE49-F238E27FC236}">
                <a16:creationId xmlns:a16="http://schemas.microsoft.com/office/drawing/2014/main" id="{396F8542-0A7B-0612-0019-8288585B5AD8}"/>
              </a:ext>
            </a:extLst>
          </p:cNvPr>
          <p:cNvSpPr txBox="1"/>
          <p:nvPr/>
        </p:nvSpPr>
        <p:spPr>
          <a:xfrm>
            <a:off x="8357647" y="3640379"/>
            <a:ext cx="3390672" cy="461665"/>
          </a:xfrm>
          <a:prstGeom prst="rect">
            <a:avLst/>
          </a:prstGeom>
          <a:noFill/>
        </p:spPr>
        <p:txBody>
          <a:bodyPr wrap="none" rtlCol="0">
            <a:spAutoFit/>
          </a:bodyPr>
          <a:lstStyle/>
          <a:p>
            <a:r>
              <a:rPr lang="lv-LV" sz="2400" b="1" i="0" u="none" strike="noStrike" baseline="0" dirty="0" err="1">
                <a:latin typeface="Times New Roman" panose="02020603050405020304" pitchFamily="18" charset="0"/>
                <a:cs typeface="Times New Roman" panose="02020603050405020304" pitchFamily="18" charset="0"/>
              </a:rPr>
              <a:t>Colonies</a:t>
            </a:r>
            <a:r>
              <a:rPr lang="lv-LV" sz="2400" b="1" i="0" u="none" strike="noStrike" baseline="0" dirty="0">
                <a:latin typeface="Times New Roman" panose="02020603050405020304" pitchFamily="18" charset="0"/>
                <a:cs typeface="Times New Roman" panose="02020603050405020304" pitchFamily="18" charset="0"/>
              </a:rPr>
              <a:t> </a:t>
            </a:r>
            <a:r>
              <a:rPr lang="lv-LV" sz="2400" b="1" i="0" u="none" strike="noStrike" baseline="0" dirty="0" err="1">
                <a:latin typeface="Times New Roman" panose="02020603050405020304" pitchFamily="18" charset="0"/>
                <a:cs typeface="Times New Roman" panose="02020603050405020304" pitchFamily="18" charset="0"/>
              </a:rPr>
              <a:t>within</a:t>
            </a:r>
            <a:r>
              <a:rPr lang="lv-LV" sz="2400" b="1" i="0" u="none" strike="noStrike" baseline="0" dirty="0">
                <a:latin typeface="Times New Roman" panose="02020603050405020304" pitchFamily="18" charset="0"/>
                <a:cs typeface="Times New Roman" panose="02020603050405020304" pitchFamily="18" charset="0"/>
              </a:rPr>
              <a:t> </a:t>
            </a:r>
            <a:r>
              <a:rPr lang="lv-LV" sz="2400" b="1" i="0" u="none" strike="noStrike" baseline="0" dirty="0" err="1">
                <a:latin typeface="Times New Roman" panose="02020603050405020304" pitchFamily="18" charset="0"/>
                <a:cs typeface="Times New Roman" panose="02020603050405020304" pitchFamily="18" charset="0"/>
              </a:rPr>
              <a:t>the</a:t>
            </a:r>
            <a:r>
              <a:rPr lang="lv-LV" sz="2400" b="1" i="0" u="none" strike="noStrike" baseline="0" dirty="0">
                <a:latin typeface="Times New Roman" panose="02020603050405020304" pitchFamily="18" charset="0"/>
                <a:cs typeface="Times New Roman" panose="02020603050405020304" pitchFamily="18" charset="0"/>
              </a:rPr>
              <a:t> </a:t>
            </a:r>
            <a:r>
              <a:rPr lang="lv-LV" sz="2400" b="1" i="0" u="none" strike="noStrike" baseline="0" dirty="0" err="1">
                <a:latin typeface="Times New Roman" panose="02020603050405020304" pitchFamily="18" charset="0"/>
                <a:cs typeface="Times New Roman" panose="02020603050405020304" pitchFamily="18" charset="0"/>
              </a:rPr>
              <a:t>zone</a:t>
            </a:r>
            <a:endParaRPr lang="lv-LV"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0059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8DAC-0EE2-E37E-E83F-595FD99CD337}"/>
              </a:ext>
            </a:extLst>
          </p:cNvPr>
          <p:cNvSpPr>
            <a:spLocks noGrp="1"/>
          </p:cNvSpPr>
          <p:nvPr>
            <p:ph type="title"/>
          </p:nvPr>
        </p:nvSpPr>
        <p:spPr/>
        <p:txBody>
          <a:bodyPr/>
          <a:lstStyle/>
          <a:p>
            <a:r>
              <a:rPr lang="lv-LV" dirty="0" err="1"/>
              <a:t>Challenges</a:t>
            </a:r>
            <a:endParaRPr lang="lv-LV" dirty="0"/>
          </a:p>
        </p:txBody>
      </p:sp>
      <p:sp>
        <p:nvSpPr>
          <p:cNvPr id="6" name="TextBox 5">
            <a:extLst>
              <a:ext uri="{FF2B5EF4-FFF2-40B4-BE49-F238E27FC236}">
                <a16:creationId xmlns:a16="http://schemas.microsoft.com/office/drawing/2014/main" id="{093898DA-8A81-CEFE-F702-97AABAD966D8}"/>
              </a:ext>
            </a:extLst>
          </p:cNvPr>
          <p:cNvSpPr txBox="1"/>
          <p:nvPr/>
        </p:nvSpPr>
        <p:spPr>
          <a:xfrm>
            <a:off x="9097297" y="137361"/>
            <a:ext cx="2339936" cy="461665"/>
          </a:xfrm>
          <a:prstGeom prst="rect">
            <a:avLst/>
          </a:prstGeom>
          <a:noFill/>
        </p:spPr>
        <p:txBody>
          <a:bodyPr wrap="none" rtlCol="0">
            <a:spAutoFit/>
          </a:bodyPr>
          <a:lstStyle/>
          <a:p>
            <a:r>
              <a:rPr lang="lv-LV" sz="2400" b="1" i="0" u="none" strike="noStrike" baseline="0" dirty="0" err="1">
                <a:latin typeface="Times New Roman" panose="02020603050405020304" pitchFamily="18" charset="0"/>
                <a:cs typeface="Times New Roman" panose="02020603050405020304" pitchFamily="18" charset="0"/>
              </a:rPr>
              <a:t>Light</a:t>
            </a:r>
            <a:r>
              <a:rPr lang="lv-LV" sz="2400" b="1" i="0" u="none" strike="noStrike" baseline="0" dirty="0">
                <a:latin typeface="Times New Roman" panose="02020603050405020304" pitchFamily="18" charset="0"/>
                <a:cs typeface="Times New Roman" panose="02020603050405020304" pitchFamily="18" charset="0"/>
              </a:rPr>
              <a:t> </a:t>
            </a:r>
            <a:r>
              <a:rPr lang="lv-LV" sz="2400" b="1" i="0" u="none" strike="noStrike" baseline="0" dirty="0" err="1">
                <a:latin typeface="Times New Roman" panose="02020603050405020304" pitchFamily="18" charset="0"/>
                <a:cs typeface="Times New Roman" panose="02020603050405020304" pitchFamily="18" charset="0"/>
              </a:rPr>
              <a:t>reflections</a:t>
            </a:r>
            <a:endParaRPr lang="lv-LV" sz="2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467DF1E-3D67-9232-7221-72A1388F1581}"/>
              </a:ext>
            </a:extLst>
          </p:cNvPr>
          <p:cNvSpPr txBox="1"/>
          <p:nvPr/>
        </p:nvSpPr>
        <p:spPr>
          <a:xfrm>
            <a:off x="3853096" y="2225362"/>
            <a:ext cx="2688558" cy="830997"/>
          </a:xfrm>
          <a:prstGeom prst="rect">
            <a:avLst/>
          </a:prstGeom>
          <a:noFill/>
        </p:spPr>
        <p:txBody>
          <a:bodyPr wrap="none" rtlCol="0">
            <a:spAutoFit/>
          </a:bodyPr>
          <a:lstStyle/>
          <a:p>
            <a:pPr algn="ctr"/>
            <a:r>
              <a:rPr lang="lv-LV" sz="2400" b="1" i="0" u="none" strike="noStrike" baseline="0" dirty="0">
                <a:latin typeface="Times New Roman" panose="02020603050405020304" pitchFamily="18" charset="0"/>
                <a:cs typeface="Times New Roman" panose="02020603050405020304" pitchFamily="18" charset="0"/>
              </a:rPr>
              <a:t>Z</a:t>
            </a:r>
            <a:r>
              <a:rPr lang="en-US" sz="2400" b="1" i="0" u="none" strike="noStrike" baseline="0" dirty="0">
                <a:latin typeface="Times New Roman" panose="02020603050405020304" pitchFamily="18" charset="0"/>
                <a:cs typeface="Times New Roman" panose="02020603050405020304" pitchFamily="18" charset="0"/>
              </a:rPr>
              <a:t>one and plate </a:t>
            </a:r>
            <a:endParaRPr lang="lv-LV" sz="2400" b="1" i="0" u="none" strike="noStrike" baseline="0" dirty="0">
              <a:latin typeface="Times New Roman" panose="02020603050405020304" pitchFamily="18" charset="0"/>
              <a:cs typeface="Times New Roman" panose="02020603050405020304" pitchFamily="18" charset="0"/>
            </a:endParaRPr>
          </a:p>
          <a:p>
            <a:pPr algn="ctr"/>
            <a:r>
              <a:rPr lang="en-US" sz="2400" b="1" i="0" u="none" strike="noStrike" baseline="0" dirty="0">
                <a:latin typeface="Times New Roman" panose="02020603050405020304" pitchFamily="18" charset="0"/>
                <a:cs typeface="Times New Roman" panose="02020603050405020304" pitchFamily="18" charset="0"/>
              </a:rPr>
              <a:t>borders</a:t>
            </a:r>
            <a:r>
              <a:rPr lang="lv-LV" sz="2400" b="1" i="0" u="none" strike="noStrike" baseline="0" dirty="0">
                <a:latin typeface="Times New Roman" panose="02020603050405020304" pitchFamily="18" charset="0"/>
                <a:cs typeface="Times New Roman" panose="02020603050405020304" pitchFamily="18" charset="0"/>
              </a:rPr>
              <a:t> </a:t>
            </a:r>
            <a:r>
              <a:rPr lang="en-US" sz="2400" b="1" i="0" u="none" strike="noStrike" baseline="0" dirty="0">
                <a:latin typeface="Times New Roman" panose="02020603050405020304" pitchFamily="18" charset="0"/>
                <a:cs typeface="Times New Roman" panose="02020603050405020304" pitchFamily="18" charset="0"/>
              </a:rPr>
              <a:t>overlap</a:t>
            </a:r>
            <a:r>
              <a:rPr lang="lv-LV" sz="2400" b="1" i="0" u="none" strike="noStrike" baseline="0" dirty="0" err="1">
                <a:latin typeface="Times New Roman" panose="02020603050405020304" pitchFamily="18" charset="0"/>
                <a:cs typeface="Times New Roman" panose="02020603050405020304" pitchFamily="18" charset="0"/>
              </a:rPr>
              <a:t>ing</a:t>
            </a:r>
            <a:endParaRPr lang="lv-LV"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D33D83A-3F20-D285-1887-E51D69D4B502}"/>
              </a:ext>
            </a:extLst>
          </p:cNvPr>
          <p:cNvSpPr txBox="1"/>
          <p:nvPr/>
        </p:nvSpPr>
        <p:spPr>
          <a:xfrm>
            <a:off x="7668960" y="3591034"/>
            <a:ext cx="1920719" cy="461665"/>
          </a:xfrm>
          <a:prstGeom prst="rect">
            <a:avLst/>
          </a:prstGeom>
          <a:noFill/>
        </p:spPr>
        <p:txBody>
          <a:bodyPr wrap="none" rtlCol="0">
            <a:spAutoFit/>
          </a:bodyPr>
          <a:lstStyle/>
          <a:p>
            <a:r>
              <a:rPr lang="en-GB" sz="2400" b="1" dirty="0">
                <a:latin typeface="Times New Roman" panose="02020603050405020304" pitchFamily="18" charset="0"/>
                <a:ea typeface="Calibri" panose="020F0502020204030204" pitchFamily="34" charset="0"/>
                <a:cs typeface="Times New Roman" panose="02020603050405020304" pitchFamily="18" charset="0"/>
              </a:rPr>
              <a:t>L</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ow contrast</a:t>
            </a:r>
            <a:endParaRPr lang="lv-LV" sz="2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26780AE-CCEC-C143-12CE-94D5142946C7}"/>
              </a:ext>
            </a:extLst>
          </p:cNvPr>
          <p:cNvSpPr txBox="1"/>
          <p:nvPr/>
        </p:nvSpPr>
        <p:spPr>
          <a:xfrm>
            <a:off x="692633" y="1977664"/>
            <a:ext cx="2125903" cy="830997"/>
          </a:xfrm>
          <a:prstGeom prst="rect">
            <a:avLst/>
          </a:prstGeom>
          <a:noFill/>
        </p:spPr>
        <p:txBody>
          <a:bodyPr wrap="none" rtlCol="0">
            <a:spAutoFit/>
          </a:bodyPr>
          <a:lstStyle/>
          <a:p>
            <a:pPr algn="ct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Indistinct zone</a:t>
            </a:r>
          </a:p>
          <a:p>
            <a:pPr algn="ct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boundaries</a:t>
            </a:r>
            <a:endParaRPr lang="lv-LV" sz="2400"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31DA03D-9830-C9F4-A94A-22FD81766494}"/>
              </a:ext>
            </a:extLst>
          </p:cNvPr>
          <p:cNvPicPr>
            <a:picLocks noChangeAspect="1"/>
          </p:cNvPicPr>
          <p:nvPr/>
        </p:nvPicPr>
        <p:blipFill>
          <a:blip r:embed="rId2"/>
          <a:stretch>
            <a:fillRect/>
          </a:stretch>
        </p:blipFill>
        <p:spPr>
          <a:xfrm>
            <a:off x="9035163" y="694932"/>
            <a:ext cx="2464204" cy="2704289"/>
          </a:xfrm>
          <a:prstGeom prst="rect">
            <a:avLst/>
          </a:prstGeom>
        </p:spPr>
      </p:pic>
      <p:pic>
        <p:nvPicPr>
          <p:cNvPr id="13" name="Picture 12">
            <a:extLst>
              <a:ext uri="{FF2B5EF4-FFF2-40B4-BE49-F238E27FC236}">
                <a16:creationId xmlns:a16="http://schemas.microsoft.com/office/drawing/2014/main" id="{C1275654-43FF-9B99-C919-5D725D7D9864}"/>
              </a:ext>
            </a:extLst>
          </p:cNvPr>
          <p:cNvPicPr>
            <a:picLocks noChangeAspect="1"/>
          </p:cNvPicPr>
          <p:nvPr/>
        </p:nvPicPr>
        <p:blipFill>
          <a:blip r:embed="rId3"/>
          <a:stretch>
            <a:fillRect/>
          </a:stretch>
        </p:blipFill>
        <p:spPr>
          <a:xfrm>
            <a:off x="150325" y="2873805"/>
            <a:ext cx="3210520" cy="3619070"/>
          </a:xfrm>
          <a:prstGeom prst="rect">
            <a:avLst/>
          </a:prstGeom>
        </p:spPr>
      </p:pic>
      <p:pic>
        <p:nvPicPr>
          <p:cNvPr id="15" name="Picture 14">
            <a:extLst>
              <a:ext uri="{FF2B5EF4-FFF2-40B4-BE49-F238E27FC236}">
                <a16:creationId xmlns:a16="http://schemas.microsoft.com/office/drawing/2014/main" id="{057E393A-8F7E-D741-31B2-2C32CD98F117}"/>
              </a:ext>
            </a:extLst>
          </p:cNvPr>
          <p:cNvPicPr>
            <a:picLocks noChangeAspect="1"/>
          </p:cNvPicPr>
          <p:nvPr/>
        </p:nvPicPr>
        <p:blipFill>
          <a:blip r:embed="rId4"/>
          <a:stretch>
            <a:fillRect/>
          </a:stretch>
        </p:blipFill>
        <p:spPr>
          <a:xfrm>
            <a:off x="7096058" y="4052699"/>
            <a:ext cx="2875617" cy="2593636"/>
          </a:xfrm>
          <a:prstGeom prst="rect">
            <a:avLst/>
          </a:prstGeom>
        </p:spPr>
      </p:pic>
      <p:pic>
        <p:nvPicPr>
          <p:cNvPr id="17" name="Picture 16">
            <a:extLst>
              <a:ext uri="{FF2B5EF4-FFF2-40B4-BE49-F238E27FC236}">
                <a16:creationId xmlns:a16="http://schemas.microsoft.com/office/drawing/2014/main" id="{ED0D760E-13E0-753A-6A05-15B0C5FE1354}"/>
              </a:ext>
            </a:extLst>
          </p:cNvPr>
          <p:cNvPicPr>
            <a:picLocks noChangeAspect="1"/>
          </p:cNvPicPr>
          <p:nvPr/>
        </p:nvPicPr>
        <p:blipFill>
          <a:blip r:embed="rId5"/>
          <a:stretch>
            <a:fillRect/>
          </a:stretch>
        </p:blipFill>
        <p:spPr>
          <a:xfrm>
            <a:off x="3840524" y="3079279"/>
            <a:ext cx="2815800" cy="2736779"/>
          </a:xfrm>
          <a:prstGeom prst="rect">
            <a:avLst/>
          </a:prstGeom>
        </p:spPr>
      </p:pic>
    </p:spTree>
    <p:extLst>
      <p:ext uri="{BB962C8B-B14F-4D97-AF65-F5344CB8AC3E}">
        <p14:creationId xmlns:p14="http://schemas.microsoft.com/office/powerpoint/2010/main" val="1492619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descr="Attēls, kurā ir melns, melnbalts, vienkrāsas, skečs&#10;&#10;Apraksts ģenerēts automātiski">
            <a:extLst>
              <a:ext uri="{FF2B5EF4-FFF2-40B4-BE49-F238E27FC236}">
                <a16:creationId xmlns:a16="http://schemas.microsoft.com/office/drawing/2014/main" id="{32AEC629-2FA5-A2BC-E226-366BE0F3E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131" y="2255869"/>
            <a:ext cx="5272126" cy="2636063"/>
          </a:xfrm>
          <a:prstGeom prst="rect">
            <a:avLst/>
          </a:prstGeom>
        </p:spPr>
      </p:pic>
      <p:sp>
        <p:nvSpPr>
          <p:cNvPr id="4" name="TextBox 3">
            <a:extLst>
              <a:ext uri="{FF2B5EF4-FFF2-40B4-BE49-F238E27FC236}">
                <a16:creationId xmlns:a16="http://schemas.microsoft.com/office/drawing/2014/main" id="{2660C68F-B62F-34AF-ED37-581D29D90347}"/>
              </a:ext>
            </a:extLst>
          </p:cNvPr>
          <p:cNvSpPr txBox="1"/>
          <p:nvPr/>
        </p:nvSpPr>
        <p:spPr>
          <a:xfrm>
            <a:off x="1175657" y="4945224"/>
            <a:ext cx="4404049" cy="369332"/>
          </a:xfrm>
          <a:prstGeom prst="rect">
            <a:avLst/>
          </a:prstGeom>
          <a:noFill/>
        </p:spPr>
        <p:txBody>
          <a:bodyPr wrap="square" rtlCol="0">
            <a:spAutoFit/>
          </a:bodyPr>
          <a:lstStyle/>
          <a:p>
            <a:r>
              <a:rPr lang="lv-LV" dirty="0"/>
              <a:t>ESBL </a:t>
            </a:r>
            <a:r>
              <a:rPr lang="lv-LV" dirty="0" err="1"/>
              <a:t>positive</a:t>
            </a:r>
            <a:r>
              <a:rPr lang="lv-LV" dirty="0"/>
              <a:t> </a:t>
            </a:r>
            <a:r>
              <a:rPr lang="lv-LV" dirty="0" err="1"/>
              <a:t>strains</a:t>
            </a:r>
            <a:endParaRPr lang="lv-LV" dirty="0"/>
          </a:p>
        </p:txBody>
      </p:sp>
      <p:pic>
        <p:nvPicPr>
          <p:cNvPr id="6" name="Attēls 5" descr="Attēls, kurā ir trauki, galda piederumi, aplis&#10;&#10;Apraksts ģenerēts automātiski">
            <a:extLst>
              <a:ext uri="{FF2B5EF4-FFF2-40B4-BE49-F238E27FC236}">
                <a16:creationId xmlns:a16="http://schemas.microsoft.com/office/drawing/2014/main" id="{A65115C3-593E-9015-E6F4-967EEA407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294" y="179419"/>
            <a:ext cx="2209800" cy="2076450"/>
          </a:xfrm>
          <a:prstGeom prst="rect">
            <a:avLst/>
          </a:prstGeom>
        </p:spPr>
      </p:pic>
      <p:pic>
        <p:nvPicPr>
          <p:cNvPr id="8" name="Attēls 7" descr="Attēls, kurā ir trauki, galda piederumi, aplis, šķīvis&#10;&#10;Apraksts ģenerēts automātiski">
            <a:extLst>
              <a:ext uri="{FF2B5EF4-FFF2-40B4-BE49-F238E27FC236}">
                <a16:creationId xmlns:a16="http://schemas.microsoft.com/office/drawing/2014/main" id="{9D4ED291-C4F9-2B9B-ABD4-587FF09F3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293" y="1529718"/>
            <a:ext cx="2181225" cy="2095500"/>
          </a:xfrm>
          <a:prstGeom prst="rect">
            <a:avLst/>
          </a:prstGeom>
        </p:spPr>
      </p:pic>
      <p:sp>
        <p:nvSpPr>
          <p:cNvPr id="9" name="TextBox 8">
            <a:extLst>
              <a:ext uri="{FF2B5EF4-FFF2-40B4-BE49-F238E27FC236}">
                <a16:creationId xmlns:a16="http://schemas.microsoft.com/office/drawing/2014/main" id="{E7A7A22C-C611-8F78-7BEF-89F3C1A1A292}"/>
              </a:ext>
            </a:extLst>
          </p:cNvPr>
          <p:cNvSpPr txBox="1"/>
          <p:nvPr/>
        </p:nvSpPr>
        <p:spPr>
          <a:xfrm>
            <a:off x="7893698" y="4114800"/>
            <a:ext cx="3769567" cy="646331"/>
          </a:xfrm>
          <a:prstGeom prst="rect">
            <a:avLst/>
          </a:prstGeom>
          <a:noFill/>
        </p:spPr>
        <p:txBody>
          <a:bodyPr wrap="square" rtlCol="0">
            <a:spAutoFit/>
          </a:bodyPr>
          <a:lstStyle/>
          <a:p>
            <a:r>
              <a:rPr lang="lv-LV" b="1" dirty="0" err="1"/>
              <a:t>Inducible</a:t>
            </a:r>
            <a:r>
              <a:rPr lang="lv-LV" b="1" dirty="0"/>
              <a:t> </a:t>
            </a:r>
            <a:r>
              <a:rPr lang="lv-LV" b="1" dirty="0" err="1"/>
              <a:t>Clindamycin</a:t>
            </a:r>
            <a:r>
              <a:rPr lang="lv-LV" b="1" dirty="0"/>
              <a:t> </a:t>
            </a:r>
            <a:r>
              <a:rPr lang="lv-LV" b="1" dirty="0" err="1"/>
              <a:t>Resistance</a:t>
            </a:r>
            <a:r>
              <a:rPr lang="lv-LV" b="1" dirty="0"/>
              <a:t> (D Test)</a:t>
            </a:r>
          </a:p>
        </p:txBody>
      </p:sp>
    </p:spTree>
    <p:extLst>
      <p:ext uri="{BB962C8B-B14F-4D97-AF65-F5344CB8AC3E}">
        <p14:creationId xmlns:p14="http://schemas.microsoft.com/office/powerpoint/2010/main" val="3219038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descr="Attēls, kurā ir krāsainība, teksts, ekrānuzņēmums&#10;&#10;Apraksts ģenerēts automātiski">
            <a:extLst>
              <a:ext uri="{FF2B5EF4-FFF2-40B4-BE49-F238E27FC236}">
                <a16:creationId xmlns:a16="http://schemas.microsoft.com/office/drawing/2014/main" id="{1FDA2854-54F8-4D1B-6874-F602087819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760" y="1504700"/>
            <a:ext cx="6542786" cy="3429631"/>
          </a:xfrm>
        </p:spPr>
      </p:pic>
      <p:sp>
        <p:nvSpPr>
          <p:cNvPr id="6" name="TextBox 5">
            <a:extLst>
              <a:ext uri="{FF2B5EF4-FFF2-40B4-BE49-F238E27FC236}">
                <a16:creationId xmlns:a16="http://schemas.microsoft.com/office/drawing/2014/main" id="{EA4B2B2B-5B53-76E5-43AD-ADFC3D2BCF5D}"/>
              </a:ext>
            </a:extLst>
          </p:cNvPr>
          <p:cNvSpPr txBox="1"/>
          <p:nvPr/>
        </p:nvSpPr>
        <p:spPr>
          <a:xfrm>
            <a:off x="7934960" y="2316480"/>
            <a:ext cx="3505200" cy="2031325"/>
          </a:xfrm>
          <a:prstGeom prst="rect">
            <a:avLst/>
          </a:prstGeom>
          <a:noFill/>
        </p:spPr>
        <p:txBody>
          <a:bodyPr wrap="square" rtlCol="0">
            <a:spAutoFit/>
          </a:bodyPr>
          <a:lstStyle/>
          <a:p>
            <a:r>
              <a:rPr lang="en-US" dirty="0" err="1"/>
              <a:t>Spatio</a:t>
            </a:r>
            <a:r>
              <a:rPr lang="en-US" dirty="0"/>
              <a:t>-temporal changes of the zone of inhibition </a:t>
            </a:r>
            <a:r>
              <a:rPr lang="en-US" b="1" dirty="0"/>
              <a:t>(top)</a:t>
            </a:r>
            <a:r>
              <a:rPr lang="en-US" dirty="0"/>
              <a:t>, and zone of inhibition formation in the growth of bacteria around the antibiotic disc </a:t>
            </a:r>
            <a:r>
              <a:rPr lang="en-US" b="1" dirty="0"/>
              <a:t>(bottom)</a:t>
            </a:r>
            <a:r>
              <a:rPr lang="en-US" dirty="0"/>
              <a:t>. Bacteria: </a:t>
            </a:r>
            <a:r>
              <a:rPr lang="en-US" i="1" dirty="0"/>
              <a:t>E. coli</a:t>
            </a:r>
            <a:r>
              <a:rPr lang="en-US" dirty="0"/>
              <a:t>, antibiotic CIP 5 µg.</a:t>
            </a:r>
            <a:endParaRPr lang="lv-LV" dirty="0"/>
          </a:p>
        </p:txBody>
      </p:sp>
    </p:spTree>
    <p:extLst>
      <p:ext uri="{BB962C8B-B14F-4D97-AF65-F5344CB8AC3E}">
        <p14:creationId xmlns:p14="http://schemas.microsoft.com/office/powerpoint/2010/main" val="1246385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7575" y="1702288"/>
            <a:ext cx="10143490" cy="3546484"/>
          </a:xfrm>
          <a:prstGeom prst="rect">
            <a:avLst/>
          </a:prstGeom>
        </p:spPr>
        <p:txBody>
          <a:bodyPr vert="horz" wrap="square" lIns="0" tIns="108585" rIns="0" bIns="0" rtlCol="0">
            <a:spAutoFit/>
          </a:bodyPr>
          <a:lstStyle/>
          <a:p>
            <a:pPr marL="241300" indent="-229235">
              <a:lnSpc>
                <a:spcPct val="100000"/>
              </a:lnSpc>
              <a:spcBef>
                <a:spcPts val="855"/>
              </a:spcBef>
              <a:buFont typeface="Arial MT"/>
              <a:buChar char="•"/>
              <a:tabLst>
                <a:tab pos="241935" algn="l"/>
              </a:tabLst>
            </a:pPr>
            <a:r>
              <a:rPr sz="2750" spc="5" dirty="0">
                <a:latin typeface="Calibri"/>
                <a:cs typeface="Calibri"/>
              </a:rPr>
              <a:t>Head</a:t>
            </a:r>
            <a:r>
              <a:rPr sz="2750" spc="100" dirty="0">
                <a:latin typeface="Calibri"/>
                <a:cs typeface="Calibri"/>
              </a:rPr>
              <a:t> </a:t>
            </a:r>
            <a:r>
              <a:rPr sz="2750" spc="-15" dirty="0">
                <a:latin typeface="Calibri"/>
                <a:cs typeface="Calibri"/>
              </a:rPr>
              <a:t>Doctor,</a:t>
            </a:r>
            <a:r>
              <a:rPr sz="2750" spc="-30" dirty="0">
                <a:latin typeface="Calibri"/>
                <a:cs typeface="Calibri"/>
              </a:rPr>
              <a:t> </a:t>
            </a:r>
            <a:r>
              <a:rPr sz="2750" dirty="0">
                <a:latin typeface="Calibri"/>
                <a:cs typeface="Calibri"/>
              </a:rPr>
              <a:t>Joint</a:t>
            </a:r>
            <a:r>
              <a:rPr sz="2750" spc="30" dirty="0">
                <a:latin typeface="Calibri"/>
                <a:cs typeface="Calibri"/>
              </a:rPr>
              <a:t> </a:t>
            </a:r>
            <a:r>
              <a:rPr sz="2750" spc="-10" dirty="0">
                <a:latin typeface="Calibri"/>
                <a:cs typeface="Calibri"/>
              </a:rPr>
              <a:t>Laboratory,</a:t>
            </a:r>
            <a:r>
              <a:rPr sz="2750" spc="90" dirty="0">
                <a:latin typeface="Calibri"/>
                <a:cs typeface="Calibri"/>
              </a:rPr>
              <a:t> </a:t>
            </a:r>
            <a:r>
              <a:rPr sz="2750" spc="-55" dirty="0" err="1">
                <a:latin typeface="Calibri"/>
                <a:cs typeface="Calibri"/>
              </a:rPr>
              <a:t>P.Stradiņš</a:t>
            </a:r>
            <a:r>
              <a:rPr sz="2750" spc="260" dirty="0">
                <a:latin typeface="Calibri"/>
                <a:cs typeface="Calibri"/>
              </a:rPr>
              <a:t> </a:t>
            </a:r>
            <a:r>
              <a:rPr lang="lv-LV" sz="2750" spc="260" dirty="0" err="1">
                <a:latin typeface="Calibri"/>
                <a:cs typeface="Calibri"/>
              </a:rPr>
              <a:t>Clinical</a:t>
            </a:r>
            <a:r>
              <a:rPr lang="lv-LV" sz="2750" spc="260" dirty="0">
                <a:latin typeface="Calibri"/>
                <a:cs typeface="Calibri"/>
              </a:rPr>
              <a:t> </a:t>
            </a:r>
            <a:r>
              <a:rPr sz="2750" spc="-15" dirty="0">
                <a:latin typeface="Calibri"/>
                <a:cs typeface="Calibri"/>
              </a:rPr>
              <a:t>University</a:t>
            </a:r>
            <a:r>
              <a:rPr sz="2750" spc="305" dirty="0">
                <a:latin typeface="Calibri"/>
                <a:cs typeface="Calibri"/>
              </a:rPr>
              <a:t> </a:t>
            </a:r>
            <a:r>
              <a:rPr sz="2750" spc="-5" dirty="0">
                <a:latin typeface="Calibri"/>
                <a:cs typeface="Calibri"/>
              </a:rPr>
              <a:t>Hospital</a:t>
            </a:r>
            <a:endParaRPr sz="2750" dirty="0">
              <a:latin typeface="Calibri"/>
              <a:cs typeface="Calibri"/>
            </a:endParaRPr>
          </a:p>
          <a:p>
            <a:pPr marL="241300" indent="-229235">
              <a:lnSpc>
                <a:spcPct val="100000"/>
              </a:lnSpc>
              <a:spcBef>
                <a:spcPts val="755"/>
              </a:spcBef>
              <a:buFont typeface="Arial MT"/>
              <a:buChar char="•"/>
              <a:tabLst>
                <a:tab pos="241935" algn="l"/>
              </a:tabLst>
            </a:pPr>
            <a:r>
              <a:rPr sz="2750" spc="-5" dirty="0">
                <a:latin typeface="Calibri"/>
                <a:cs typeface="Calibri"/>
              </a:rPr>
              <a:t>Leading</a:t>
            </a:r>
            <a:r>
              <a:rPr sz="2750" spc="170" dirty="0">
                <a:latin typeface="Calibri"/>
                <a:cs typeface="Calibri"/>
              </a:rPr>
              <a:t> </a:t>
            </a:r>
            <a:r>
              <a:rPr sz="2750" spc="-40" dirty="0">
                <a:latin typeface="Calibri"/>
                <a:cs typeface="Calibri"/>
              </a:rPr>
              <a:t>Researcher,</a:t>
            </a:r>
            <a:r>
              <a:rPr sz="2750" spc="265" dirty="0">
                <a:latin typeface="Calibri"/>
                <a:cs typeface="Calibri"/>
              </a:rPr>
              <a:t> </a:t>
            </a:r>
            <a:r>
              <a:rPr sz="2750" spc="-15" dirty="0">
                <a:latin typeface="Calibri"/>
                <a:cs typeface="Calibri"/>
              </a:rPr>
              <a:t>Scientific</a:t>
            </a:r>
            <a:r>
              <a:rPr sz="2750" spc="300" dirty="0">
                <a:latin typeface="Calibri"/>
                <a:cs typeface="Calibri"/>
              </a:rPr>
              <a:t> </a:t>
            </a:r>
            <a:r>
              <a:rPr sz="2750" spc="-25" dirty="0">
                <a:latin typeface="Calibri"/>
                <a:cs typeface="Calibri"/>
              </a:rPr>
              <a:t>Institute,</a:t>
            </a:r>
            <a:r>
              <a:rPr sz="2750" spc="265" dirty="0">
                <a:latin typeface="Calibri"/>
                <a:cs typeface="Calibri"/>
              </a:rPr>
              <a:t> </a:t>
            </a:r>
            <a:r>
              <a:rPr sz="2750" spc="-10" dirty="0">
                <a:latin typeface="Calibri"/>
                <a:cs typeface="Calibri"/>
              </a:rPr>
              <a:t>PS</a:t>
            </a:r>
            <a:r>
              <a:rPr lang="lv-LV" sz="2750" spc="-10" dirty="0">
                <a:latin typeface="Calibri"/>
                <a:cs typeface="Calibri"/>
              </a:rPr>
              <a:t>C</a:t>
            </a:r>
            <a:r>
              <a:rPr sz="2750" spc="-10" dirty="0">
                <a:latin typeface="Calibri"/>
                <a:cs typeface="Calibri"/>
              </a:rPr>
              <a:t>U</a:t>
            </a:r>
            <a:r>
              <a:rPr lang="lv-LV" sz="2750" spc="-10" dirty="0">
                <a:latin typeface="Calibri"/>
                <a:cs typeface="Calibri"/>
              </a:rPr>
              <a:t>H</a:t>
            </a:r>
            <a:endParaRPr sz="2750" dirty="0">
              <a:latin typeface="Calibri"/>
              <a:cs typeface="Calibri"/>
            </a:endParaRPr>
          </a:p>
          <a:p>
            <a:pPr marL="241300" indent="-229235">
              <a:lnSpc>
                <a:spcPts val="3150"/>
              </a:lnSpc>
              <a:spcBef>
                <a:spcPts val="755"/>
              </a:spcBef>
              <a:buFont typeface="Arial MT"/>
              <a:buChar char="•"/>
              <a:tabLst>
                <a:tab pos="241935" algn="l"/>
              </a:tabLst>
            </a:pPr>
            <a:r>
              <a:rPr sz="2750" spc="-20" dirty="0">
                <a:latin typeface="Calibri"/>
                <a:cs typeface="Calibri"/>
              </a:rPr>
              <a:t>Assistant</a:t>
            </a:r>
            <a:r>
              <a:rPr sz="2750" spc="245" dirty="0">
                <a:latin typeface="Calibri"/>
                <a:cs typeface="Calibri"/>
              </a:rPr>
              <a:t> </a:t>
            </a:r>
            <a:r>
              <a:rPr sz="2750" spc="-40" dirty="0">
                <a:latin typeface="Calibri"/>
                <a:cs typeface="Calibri"/>
              </a:rPr>
              <a:t>professor,</a:t>
            </a:r>
            <a:r>
              <a:rPr sz="2750" spc="185" dirty="0">
                <a:latin typeface="Calibri"/>
                <a:cs typeface="Calibri"/>
              </a:rPr>
              <a:t> </a:t>
            </a:r>
            <a:r>
              <a:rPr sz="2750" spc="-5" dirty="0">
                <a:latin typeface="Calibri"/>
                <a:cs typeface="Calibri"/>
              </a:rPr>
              <a:t>Dep.</a:t>
            </a:r>
            <a:r>
              <a:rPr sz="2750" spc="100" dirty="0">
                <a:latin typeface="Calibri"/>
                <a:cs typeface="Calibri"/>
              </a:rPr>
              <a:t> </a:t>
            </a:r>
            <a:r>
              <a:rPr sz="2750" spc="25" dirty="0">
                <a:latin typeface="Calibri"/>
                <a:cs typeface="Calibri"/>
              </a:rPr>
              <a:t>of </a:t>
            </a:r>
            <a:r>
              <a:rPr sz="2750" dirty="0">
                <a:latin typeface="Calibri"/>
                <a:cs typeface="Calibri"/>
              </a:rPr>
              <a:t>Biology</a:t>
            </a:r>
            <a:r>
              <a:rPr sz="2750" spc="70" dirty="0">
                <a:latin typeface="Calibri"/>
                <a:cs typeface="Calibri"/>
              </a:rPr>
              <a:t> </a:t>
            </a:r>
            <a:r>
              <a:rPr sz="2750" spc="5" dirty="0">
                <a:latin typeface="Calibri"/>
                <a:cs typeface="Calibri"/>
              </a:rPr>
              <a:t>and</a:t>
            </a:r>
            <a:r>
              <a:rPr sz="2750" spc="95" dirty="0">
                <a:latin typeface="Calibri"/>
                <a:cs typeface="Calibri"/>
              </a:rPr>
              <a:t> </a:t>
            </a:r>
            <a:r>
              <a:rPr sz="2750" spc="-15" dirty="0">
                <a:latin typeface="Calibri"/>
                <a:cs typeface="Calibri"/>
              </a:rPr>
              <a:t>Microbiology,</a:t>
            </a:r>
            <a:r>
              <a:rPr sz="2750" spc="185" dirty="0">
                <a:latin typeface="Calibri"/>
                <a:cs typeface="Calibri"/>
              </a:rPr>
              <a:t> </a:t>
            </a:r>
            <a:r>
              <a:rPr sz="2750" spc="-30" dirty="0">
                <a:latin typeface="Calibri"/>
                <a:cs typeface="Calibri"/>
              </a:rPr>
              <a:t>Riga</a:t>
            </a:r>
            <a:r>
              <a:rPr sz="2750" spc="260" dirty="0">
                <a:latin typeface="Calibri"/>
                <a:cs typeface="Calibri"/>
              </a:rPr>
              <a:t> </a:t>
            </a:r>
            <a:r>
              <a:rPr sz="2750" spc="-15" dirty="0">
                <a:latin typeface="Calibri"/>
                <a:cs typeface="Calibri"/>
              </a:rPr>
              <a:t>Stradiņš</a:t>
            </a:r>
            <a:endParaRPr sz="2750" dirty="0">
              <a:latin typeface="Calibri"/>
              <a:cs typeface="Calibri"/>
            </a:endParaRPr>
          </a:p>
          <a:p>
            <a:pPr marL="241300">
              <a:lnSpc>
                <a:spcPts val="3150"/>
              </a:lnSpc>
            </a:pPr>
            <a:r>
              <a:rPr sz="2750" spc="-20" dirty="0">
                <a:latin typeface="Calibri"/>
                <a:cs typeface="Calibri"/>
              </a:rPr>
              <a:t>University</a:t>
            </a:r>
            <a:endParaRPr sz="2750" dirty="0">
              <a:latin typeface="Calibri"/>
              <a:cs typeface="Calibri"/>
            </a:endParaRPr>
          </a:p>
          <a:p>
            <a:pPr marL="241300" indent="-229235">
              <a:lnSpc>
                <a:spcPct val="100000"/>
              </a:lnSpc>
              <a:spcBef>
                <a:spcPts val="755"/>
              </a:spcBef>
              <a:buFont typeface="Arial MT"/>
              <a:buChar char="•"/>
              <a:tabLst>
                <a:tab pos="241935" algn="l"/>
              </a:tabLst>
            </a:pPr>
            <a:r>
              <a:rPr sz="2750" spc="-10" dirty="0">
                <a:latin typeface="Calibri"/>
                <a:cs typeface="Calibri"/>
              </a:rPr>
              <a:t>Program</a:t>
            </a:r>
            <a:r>
              <a:rPr sz="2750" spc="80" dirty="0">
                <a:latin typeface="Calibri"/>
                <a:cs typeface="Calibri"/>
              </a:rPr>
              <a:t> </a:t>
            </a:r>
            <a:r>
              <a:rPr sz="2750" spc="-5" dirty="0">
                <a:latin typeface="Calibri"/>
                <a:cs typeface="Calibri"/>
              </a:rPr>
              <a:t>director</a:t>
            </a:r>
            <a:r>
              <a:rPr sz="2750" spc="130" dirty="0">
                <a:latin typeface="Calibri"/>
                <a:cs typeface="Calibri"/>
              </a:rPr>
              <a:t> </a:t>
            </a:r>
            <a:r>
              <a:rPr sz="2750" spc="25" dirty="0">
                <a:latin typeface="Calibri"/>
                <a:cs typeface="Calibri"/>
              </a:rPr>
              <a:t>of</a:t>
            </a:r>
            <a:r>
              <a:rPr sz="2750" spc="-40" dirty="0">
                <a:latin typeface="Calibri"/>
                <a:cs typeface="Calibri"/>
              </a:rPr>
              <a:t> </a:t>
            </a:r>
            <a:r>
              <a:rPr sz="2750" spc="-5" dirty="0">
                <a:latin typeface="Calibri"/>
                <a:cs typeface="Calibri"/>
              </a:rPr>
              <a:t>Clinical</a:t>
            </a:r>
            <a:r>
              <a:rPr sz="2750" spc="85" dirty="0">
                <a:latin typeface="Calibri"/>
                <a:cs typeface="Calibri"/>
              </a:rPr>
              <a:t> </a:t>
            </a:r>
            <a:r>
              <a:rPr sz="2750" dirty="0">
                <a:latin typeface="Calibri"/>
                <a:cs typeface="Calibri"/>
              </a:rPr>
              <a:t>Microbiology</a:t>
            </a:r>
            <a:r>
              <a:rPr sz="2750" spc="220" dirty="0">
                <a:latin typeface="Calibri"/>
                <a:cs typeface="Calibri"/>
              </a:rPr>
              <a:t> </a:t>
            </a:r>
            <a:r>
              <a:rPr sz="2750" spc="-20" dirty="0">
                <a:latin typeface="Calibri"/>
                <a:cs typeface="Calibri"/>
              </a:rPr>
              <a:t>Residency</a:t>
            </a:r>
            <a:r>
              <a:rPr sz="2750" spc="290" dirty="0">
                <a:latin typeface="Calibri"/>
                <a:cs typeface="Calibri"/>
              </a:rPr>
              <a:t> </a:t>
            </a:r>
            <a:r>
              <a:rPr sz="2750" spc="-5" dirty="0">
                <a:latin typeface="Calibri"/>
                <a:cs typeface="Calibri"/>
              </a:rPr>
              <a:t>program,</a:t>
            </a:r>
            <a:r>
              <a:rPr sz="2750" spc="110" dirty="0">
                <a:latin typeface="Calibri"/>
                <a:cs typeface="Calibri"/>
              </a:rPr>
              <a:t> </a:t>
            </a:r>
            <a:r>
              <a:rPr sz="2750" spc="15" dirty="0">
                <a:latin typeface="Calibri"/>
                <a:cs typeface="Calibri"/>
              </a:rPr>
              <a:t>RSU</a:t>
            </a:r>
            <a:endParaRPr sz="2750" dirty="0">
              <a:latin typeface="Calibri"/>
              <a:cs typeface="Calibri"/>
            </a:endParaRPr>
          </a:p>
          <a:p>
            <a:pPr marL="241300" indent="-229235">
              <a:lnSpc>
                <a:spcPct val="100000"/>
              </a:lnSpc>
              <a:spcBef>
                <a:spcPts val="680"/>
              </a:spcBef>
              <a:buFont typeface="Arial MT"/>
              <a:buChar char="•"/>
              <a:tabLst>
                <a:tab pos="241935" algn="l"/>
              </a:tabLst>
            </a:pPr>
            <a:r>
              <a:rPr sz="2750" spc="-15" dirty="0">
                <a:latin typeface="Calibri"/>
                <a:cs typeface="Calibri"/>
              </a:rPr>
              <a:t>Assessor</a:t>
            </a:r>
            <a:r>
              <a:rPr sz="2750" spc="290" dirty="0">
                <a:latin typeface="Calibri"/>
                <a:cs typeface="Calibri"/>
              </a:rPr>
              <a:t> </a:t>
            </a:r>
            <a:r>
              <a:rPr sz="2750" spc="5" dirty="0">
                <a:latin typeface="Calibri"/>
                <a:cs typeface="Calibri"/>
              </a:rPr>
              <a:t>and</a:t>
            </a:r>
            <a:r>
              <a:rPr sz="2750" spc="105" dirty="0">
                <a:latin typeface="Calibri"/>
                <a:cs typeface="Calibri"/>
              </a:rPr>
              <a:t> </a:t>
            </a:r>
            <a:r>
              <a:rPr sz="2750" spc="-5" dirty="0">
                <a:latin typeface="Calibri"/>
                <a:cs typeface="Calibri"/>
              </a:rPr>
              <a:t>technical</a:t>
            </a:r>
            <a:r>
              <a:rPr sz="2750" spc="95" dirty="0">
                <a:latin typeface="Calibri"/>
                <a:cs typeface="Calibri"/>
              </a:rPr>
              <a:t> </a:t>
            </a:r>
            <a:r>
              <a:rPr sz="2750" spc="-20" dirty="0">
                <a:latin typeface="Calibri"/>
                <a:cs typeface="Calibri"/>
              </a:rPr>
              <a:t>expert,</a:t>
            </a:r>
            <a:r>
              <a:rPr sz="2750" spc="270" dirty="0">
                <a:latin typeface="Calibri"/>
                <a:cs typeface="Calibri"/>
              </a:rPr>
              <a:t> </a:t>
            </a:r>
            <a:r>
              <a:rPr sz="2750" spc="10" dirty="0">
                <a:latin typeface="Calibri"/>
                <a:cs typeface="Calibri"/>
              </a:rPr>
              <a:t>Latvian</a:t>
            </a:r>
            <a:r>
              <a:rPr sz="2750" spc="25" dirty="0">
                <a:latin typeface="Calibri"/>
                <a:cs typeface="Calibri"/>
              </a:rPr>
              <a:t> </a:t>
            </a:r>
            <a:r>
              <a:rPr sz="2750" spc="5" dirty="0">
                <a:latin typeface="Calibri"/>
                <a:cs typeface="Calibri"/>
              </a:rPr>
              <a:t>National</a:t>
            </a:r>
            <a:r>
              <a:rPr sz="2750" spc="95" dirty="0">
                <a:latin typeface="Calibri"/>
                <a:cs typeface="Calibri"/>
              </a:rPr>
              <a:t> </a:t>
            </a:r>
            <a:r>
              <a:rPr sz="2750" spc="-5" dirty="0">
                <a:latin typeface="Calibri"/>
                <a:cs typeface="Calibri"/>
              </a:rPr>
              <a:t>Accreditation</a:t>
            </a:r>
            <a:r>
              <a:rPr sz="2750" spc="180" dirty="0">
                <a:latin typeface="Calibri"/>
                <a:cs typeface="Calibri"/>
              </a:rPr>
              <a:t> </a:t>
            </a:r>
            <a:r>
              <a:rPr sz="2750" dirty="0">
                <a:latin typeface="Calibri"/>
                <a:cs typeface="Calibri"/>
              </a:rPr>
              <a:t>Bureau</a:t>
            </a:r>
          </a:p>
          <a:p>
            <a:pPr marL="241300" indent="-229235">
              <a:lnSpc>
                <a:spcPct val="100000"/>
              </a:lnSpc>
              <a:spcBef>
                <a:spcPts val="755"/>
              </a:spcBef>
              <a:buFont typeface="Arial MT"/>
              <a:buChar char="•"/>
              <a:tabLst>
                <a:tab pos="241935" algn="l"/>
                <a:tab pos="2499995" algn="l"/>
              </a:tabLst>
            </a:pPr>
            <a:r>
              <a:rPr sz="2750" spc="-15" dirty="0">
                <a:latin typeface="Calibri"/>
                <a:cs typeface="Calibri"/>
              </a:rPr>
              <a:t>Vice-President,	</a:t>
            </a:r>
            <a:r>
              <a:rPr sz="2750" spc="10" dirty="0">
                <a:latin typeface="Calibri"/>
                <a:cs typeface="Calibri"/>
              </a:rPr>
              <a:t>Latvian </a:t>
            </a:r>
            <a:r>
              <a:rPr sz="2750" dirty="0">
                <a:latin typeface="Calibri"/>
                <a:cs typeface="Calibri"/>
              </a:rPr>
              <a:t>Society</a:t>
            </a:r>
            <a:r>
              <a:rPr sz="2750" spc="60" dirty="0">
                <a:latin typeface="Calibri"/>
                <a:cs typeface="Calibri"/>
              </a:rPr>
              <a:t> </a:t>
            </a:r>
            <a:r>
              <a:rPr sz="2750" spc="25" dirty="0">
                <a:latin typeface="Calibri"/>
                <a:cs typeface="Calibri"/>
              </a:rPr>
              <a:t>of</a:t>
            </a:r>
            <a:r>
              <a:rPr sz="2750" spc="20" dirty="0">
                <a:latin typeface="Calibri"/>
                <a:cs typeface="Calibri"/>
              </a:rPr>
              <a:t> </a:t>
            </a:r>
            <a:r>
              <a:rPr sz="2750" spc="5" dirty="0">
                <a:latin typeface="Calibri"/>
                <a:cs typeface="Calibri"/>
              </a:rPr>
              <a:t>Medical</a:t>
            </a:r>
            <a:r>
              <a:rPr sz="2750" spc="80" dirty="0">
                <a:latin typeface="Calibri"/>
                <a:cs typeface="Calibri"/>
              </a:rPr>
              <a:t> </a:t>
            </a:r>
            <a:r>
              <a:rPr sz="2750" dirty="0">
                <a:latin typeface="Calibri"/>
                <a:cs typeface="Calibri"/>
              </a:rPr>
              <a:t>microbiology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EE781050-38D8-57D2-CD6B-FF1B75B5AA43}"/>
              </a:ext>
            </a:extLst>
          </p:cNvPr>
          <p:cNvSpPr>
            <a:spLocks noGrp="1"/>
          </p:cNvSpPr>
          <p:nvPr>
            <p:ph idx="1"/>
          </p:nvPr>
        </p:nvSpPr>
        <p:spPr/>
        <p:txBody>
          <a:bodyPr>
            <a:normAutofit fontScale="85000" lnSpcReduction="20000"/>
          </a:bodyPr>
          <a:lstStyle/>
          <a:p>
            <a:r>
              <a:rPr lang="en-US" dirty="0"/>
              <a:t>The upper spectrogram shows the initial measured activity of bacteria and Agar in the certain area (1x1mm) using the laser speckle method. The color indicates intensity activity. The most active bacteria growth period can be seen from 5 to 10 hours.</a:t>
            </a:r>
          </a:p>
          <a:p>
            <a:r>
              <a:rPr lang="en-US" dirty="0"/>
              <a:t>An artificial network was trained to classify the area as a sterile or resistive zone. Five images below show the so-called “Attention map”, that defines which image (spectrogram) area was important to make a classification.</a:t>
            </a:r>
          </a:p>
          <a:p>
            <a:r>
              <a:rPr lang="en-US" dirty="0"/>
              <a:t>The area of interest shows that AI correctly identifies that the most important for classification is the initial growth period.</a:t>
            </a:r>
          </a:p>
          <a:p>
            <a:r>
              <a:rPr lang="en-US" dirty="0"/>
              <a:t>But this spectrogram includes all growth periods when the sterile zone is visible by the naked eye. The most interesting thing is that if the spectrogram length is limited to 6 hours, AI still classifies (predicts) if the zone will be sterile or resistant with an accuracy of around 80%.</a:t>
            </a:r>
          </a:p>
          <a:p>
            <a:pPr marL="0" indent="0">
              <a:buNone/>
            </a:pPr>
            <a:endParaRPr lang="lv-LV" dirty="0"/>
          </a:p>
        </p:txBody>
      </p:sp>
    </p:spTree>
    <p:extLst>
      <p:ext uri="{BB962C8B-B14F-4D97-AF65-F5344CB8AC3E}">
        <p14:creationId xmlns:p14="http://schemas.microsoft.com/office/powerpoint/2010/main" val="2543318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137E559-EBD5-7FFD-E714-6A71C20211FB}"/>
              </a:ext>
            </a:extLst>
          </p:cNvPr>
          <p:cNvSpPr>
            <a:spLocks noGrp="1"/>
          </p:cNvSpPr>
          <p:nvPr>
            <p:ph type="title"/>
          </p:nvPr>
        </p:nvSpPr>
        <p:spPr/>
        <p:txBody>
          <a:bodyPr/>
          <a:lstStyle/>
          <a:p>
            <a:r>
              <a:rPr lang="lv-LV" dirty="0" err="1"/>
              <a:t>Conclusions</a:t>
            </a:r>
            <a:endParaRPr lang="lv-LV" dirty="0"/>
          </a:p>
        </p:txBody>
      </p:sp>
      <p:sp>
        <p:nvSpPr>
          <p:cNvPr id="3" name="Satura vietturis 2">
            <a:extLst>
              <a:ext uri="{FF2B5EF4-FFF2-40B4-BE49-F238E27FC236}">
                <a16:creationId xmlns:a16="http://schemas.microsoft.com/office/drawing/2014/main" id="{D33FEE48-2D94-3AD1-ECC3-EEAD50C46CAE}"/>
              </a:ext>
            </a:extLst>
          </p:cNvPr>
          <p:cNvSpPr>
            <a:spLocks noGrp="1"/>
          </p:cNvSpPr>
          <p:nvPr>
            <p:ph idx="1"/>
          </p:nvPr>
        </p:nvSpPr>
        <p:spPr/>
        <p:txBody>
          <a:bodyPr>
            <a:normAutofit fontScale="70000" lnSpcReduction="20000"/>
          </a:bodyPr>
          <a:lstStyle/>
          <a:p>
            <a:r>
              <a:rPr lang="en-US" dirty="0"/>
              <a:t>In the present study, we have demonstrated the ability of subpixel analysis of laser speckle time series images for dynamic visualization of zones of inhibition produced by antimicrobials. </a:t>
            </a:r>
            <a:endParaRPr lang="lv-LV" dirty="0"/>
          </a:p>
          <a:p>
            <a:r>
              <a:rPr lang="en-US" dirty="0"/>
              <a:t>The obtained results demonstrate the ability to follow changes in the radius of the zone of inhibition from early times when it cannot yet be detected by classical methods. </a:t>
            </a:r>
            <a:endParaRPr lang="lv-LV" dirty="0"/>
          </a:p>
          <a:p>
            <a:r>
              <a:rPr lang="en-US" dirty="0"/>
              <a:t>Thus, this allows for a detailed analysis of the dynamics of the zone of inhibition, which in the future will make it possible to predict the diameter of the zone of inhibition around the antibiotic disk faster than using the disk diffusion method without laser speckle technology. </a:t>
            </a:r>
            <a:endParaRPr lang="lv-LV" dirty="0"/>
          </a:p>
          <a:p>
            <a:r>
              <a:rPr lang="en-US" dirty="0"/>
              <a:t>The practical implementation of the obtained technology will allow the laboratory to send the results and their interpretation to the clinic much faster. This study will serve as a foundation for a deeper understanding of the zone of inhibition formation processes and the possibility of describing this zone using mathematical models, which will become the basis for further prediction of the zone of inhibition in our future studies.</a:t>
            </a:r>
            <a:endParaRPr lang="lv-LV" dirty="0"/>
          </a:p>
        </p:txBody>
      </p:sp>
    </p:spTree>
    <p:extLst>
      <p:ext uri="{BB962C8B-B14F-4D97-AF65-F5344CB8AC3E}">
        <p14:creationId xmlns:p14="http://schemas.microsoft.com/office/powerpoint/2010/main" val="1750514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90900" y="2324100"/>
            <a:ext cx="4465476" cy="2919704"/>
          </a:xfrm>
          <a:prstGeom prst="rect">
            <a:avLst/>
          </a:prstGeom>
        </p:spPr>
      </p:pic>
      <p:sp>
        <p:nvSpPr>
          <p:cNvPr id="3" name="object 3"/>
          <p:cNvSpPr txBox="1">
            <a:spLocks noGrp="1"/>
          </p:cNvSpPr>
          <p:nvPr>
            <p:ph type="title"/>
          </p:nvPr>
        </p:nvSpPr>
        <p:spPr>
          <a:xfrm>
            <a:off x="3864228" y="933767"/>
            <a:ext cx="4204970" cy="1003935"/>
          </a:xfrm>
          <a:prstGeom prst="rect">
            <a:avLst/>
          </a:prstGeom>
        </p:spPr>
        <p:txBody>
          <a:bodyPr vert="horz" wrap="square" lIns="0" tIns="15875" rIns="0" bIns="0" rtlCol="0">
            <a:spAutoFit/>
          </a:bodyPr>
          <a:lstStyle/>
          <a:p>
            <a:pPr marL="260350" marR="5080" indent="-248285">
              <a:lnSpc>
                <a:spcPct val="100000"/>
              </a:lnSpc>
              <a:spcBef>
                <a:spcPts val="125"/>
              </a:spcBef>
            </a:pPr>
            <a:r>
              <a:rPr sz="3200" b="1" spc="5" dirty="0">
                <a:latin typeface="Calibri"/>
                <a:cs typeface="Calibri"/>
              </a:rPr>
              <a:t>Thank</a:t>
            </a:r>
            <a:r>
              <a:rPr sz="3200" b="1" spc="-45" dirty="0">
                <a:latin typeface="Calibri"/>
                <a:cs typeface="Calibri"/>
              </a:rPr>
              <a:t> </a:t>
            </a:r>
            <a:r>
              <a:rPr sz="3200" b="1" spc="5" dirty="0">
                <a:latin typeface="Calibri"/>
                <a:cs typeface="Calibri"/>
              </a:rPr>
              <a:t>you</a:t>
            </a:r>
            <a:r>
              <a:rPr sz="3200" b="1" spc="-80" dirty="0">
                <a:latin typeface="Calibri"/>
                <a:cs typeface="Calibri"/>
              </a:rPr>
              <a:t> </a:t>
            </a:r>
            <a:r>
              <a:rPr sz="3200" b="1" dirty="0">
                <a:latin typeface="Calibri"/>
                <a:cs typeface="Calibri"/>
              </a:rPr>
              <a:t>very</a:t>
            </a:r>
            <a:r>
              <a:rPr sz="3200" b="1" spc="-20" dirty="0">
                <a:latin typeface="Calibri"/>
                <a:cs typeface="Calibri"/>
              </a:rPr>
              <a:t> </a:t>
            </a:r>
            <a:r>
              <a:rPr sz="3200" b="1" spc="10" dirty="0">
                <a:latin typeface="Calibri"/>
                <a:cs typeface="Calibri"/>
              </a:rPr>
              <a:t>much</a:t>
            </a:r>
            <a:r>
              <a:rPr sz="3200" b="1" spc="-145" dirty="0">
                <a:latin typeface="Calibri"/>
                <a:cs typeface="Calibri"/>
              </a:rPr>
              <a:t> </a:t>
            </a:r>
            <a:r>
              <a:rPr sz="3200" b="1" spc="-10" dirty="0">
                <a:latin typeface="Calibri"/>
                <a:cs typeface="Calibri"/>
              </a:rPr>
              <a:t>for </a:t>
            </a:r>
            <a:r>
              <a:rPr sz="3200" b="1" spc="-705" dirty="0">
                <a:latin typeface="Calibri"/>
                <a:cs typeface="Calibri"/>
              </a:rPr>
              <a:t> </a:t>
            </a:r>
            <a:r>
              <a:rPr sz="3200" b="1" spc="-25" dirty="0">
                <a:latin typeface="Calibri"/>
                <a:cs typeface="Calibri"/>
              </a:rPr>
              <a:t>y</a:t>
            </a:r>
            <a:r>
              <a:rPr sz="3200" b="1" dirty="0">
                <a:latin typeface="Calibri"/>
                <a:cs typeface="Calibri"/>
              </a:rPr>
              <a:t>o</a:t>
            </a:r>
            <a:r>
              <a:rPr sz="3200" b="1" spc="10" dirty="0">
                <a:latin typeface="Calibri"/>
                <a:cs typeface="Calibri"/>
              </a:rPr>
              <a:t>ur</a:t>
            </a:r>
            <a:r>
              <a:rPr sz="3200" b="1" spc="-80" dirty="0">
                <a:latin typeface="Calibri"/>
                <a:cs typeface="Calibri"/>
              </a:rPr>
              <a:t> </a:t>
            </a:r>
            <a:r>
              <a:rPr sz="3200" b="1" spc="30" dirty="0">
                <a:latin typeface="Calibri"/>
                <a:cs typeface="Calibri"/>
              </a:rPr>
              <a:t>ki</a:t>
            </a:r>
            <a:r>
              <a:rPr sz="3200" b="1" spc="15" dirty="0">
                <a:latin typeface="Calibri"/>
                <a:cs typeface="Calibri"/>
              </a:rPr>
              <a:t>nd</a:t>
            </a:r>
            <a:r>
              <a:rPr sz="3200" b="1" spc="-70" dirty="0">
                <a:latin typeface="Calibri"/>
                <a:cs typeface="Calibri"/>
              </a:rPr>
              <a:t> </a:t>
            </a:r>
            <a:r>
              <a:rPr sz="3200" b="1" spc="-10" dirty="0">
                <a:latin typeface="Calibri"/>
                <a:cs typeface="Calibri"/>
              </a:rPr>
              <a:t>a</a:t>
            </a:r>
            <a:r>
              <a:rPr sz="3200" b="1" spc="10" dirty="0">
                <a:latin typeface="Calibri"/>
                <a:cs typeface="Calibri"/>
              </a:rPr>
              <a:t>t</a:t>
            </a:r>
            <a:r>
              <a:rPr sz="3200" b="1" spc="-60" dirty="0">
                <a:latin typeface="Calibri"/>
                <a:cs typeface="Calibri"/>
              </a:rPr>
              <a:t>t</a:t>
            </a:r>
            <a:r>
              <a:rPr sz="3200" b="1" spc="35" dirty="0">
                <a:latin typeface="Calibri"/>
                <a:cs typeface="Calibri"/>
              </a:rPr>
              <a:t>e</a:t>
            </a:r>
            <a:r>
              <a:rPr sz="3200" b="1" spc="10" dirty="0">
                <a:latin typeface="Calibri"/>
                <a:cs typeface="Calibri"/>
              </a:rPr>
              <a:t>nt</a:t>
            </a:r>
            <a:r>
              <a:rPr sz="3200" b="1" spc="25" dirty="0">
                <a:latin typeface="Calibri"/>
                <a:cs typeface="Calibri"/>
              </a:rPr>
              <a:t>i</a:t>
            </a:r>
            <a:r>
              <a:rPr sz="3200" b="1" dirty="0">
                <a:latin typeface="Calibri"/>
                <a:cs typeface="Calibri"/>
              </a:rPr>
              <a:t>o</a:t>
            </a:r>
            <a:r>
              <a:rPr sz="3200" b="1" spc="15" dirty="0">
                <a:latin typeface="Calibri"/>
                <a:cs typeface="Calibri"/>
              </a:rPr>
              <a:t>n</a:t>
            </a:r>
            <a:r>
              <a:rPr sz="3200" b="1" spc="-204" dirty="0">
                <a:latin typeface="Calibri"/>
                <a:cs typeface="Calibri"/>
              </a:rPr>
              <a:t> </a:t>
            </a:r>
            <a:r>
              <a:rPr sz="3200" b="1" spc="5" dirty="0">
                <a:latin typeface="Calibri"/>
                <a:cs typeface="Calibri"/>
              </a:rPr>
              <a:t>:)</a:t>
            </a:r>
            <a:endParaRPr sz="3200">
              <a:latin typeface="Calibri"/>
              <a:cs typeface="Calibri"/>
            </a:endParaRPr>
          </a:p>
        </p:txBody>
      </p:sp>
      <p:sp>
        <p:nvSpPr>
          <p:cNvPr id="4" name="TextBox 3">
            <a:extLst>
              <a:ext uri="{FF2B5EF4-FFF2-40B4-BE49-F238E27FC236}">
                <a16:creationId xmlns:a16="http://schemas.microsoft.com/office/drawing/2014/main" id="{C9E1F0A3-78D9-D1B5-7371-EAAAFCFDD851}"/>
              </a:ext>
            </a:extLst>
          </p:cNvPr>
          <p:cNvSpPr txBox="1"/>
          <p:nvPr/>
        </p:nvSpPr>
        <p:spPr>
          <a:xfrm>
            <a:off x="3864228" y="5943600"/>
            <a:ext cx="2616742" cy="646331"/>
          </a:xfrm>
          <a:prstGeom prst="rect">
            <a:avLst/>
          </a:prstGeom>
          <a:noFill/>
        </p:spPr>
        <p:txBody>
          <a:bodyPr wrap="none" rtlCol="0">
            <a:spAutoFit/>
          </a:bodyPr>
          <a:lstStyle/>
          <a:p>
            <a:r>
              <a:rPr lang="lv-LV" dirty="0">
                <a:hlinkClick r:id="rId3"/>
              </a:rPr>
              <a:t>Aigars.reinis@stradini.lv</a:t>
            </a:r>
            <a:endParaRPr lang="lv-LV" dirty="0"/>
          </a:p>
          <a:p>
            <a:r>
              <a:rPr lang="lv-LV" dirty="0">
                <a:hlinkClick r:id="rId4"/>
              </a:rPr>
              <a:t>Aigars.reinis@rsu.lv</a:t>
            </a:r>
            <a:r>
              <a:rPr lang="lv-LV"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39B37E1-16F0-406B-6796-298F6AC48FFB}"/>
              </a:ext>
            </a:extLst>
          </p:cNvPr>
          <p:cNvSpPr>
            <a:spLocks noGrp="1"/>
          </p:cNvSpPr>
          <p:nvPr>
            <p:ph type="title"/>
          </p:nvPr>
        </p:nvSpPr>
        <p:spPr>
          <a:xfrm>
            <a:off x="838200" y="324198"/>
            <a:ext cx="10515600" cy="572274"/>
          </a:xfrm>
        </p:spPr>
        <p:txBody>
          <a:bodyPr>
            <a:normAutofit/>
          </a:bodyPr>
          <a:lstStyle/>
          <a:p>
            <a:r>
              <a:rPr lang="lv-LV" sz="2800" dirty="0" err="1"/>
              <a:t>Acknoledgements</a:t>
            </a:r>
            <a:endParaRPr lang="lv-LV" sz="2800" dirty="0"/>
          </a:p>
        </p:txBody>
      </p:sp>
      <p:sp>
        <p:nvSpPr>
          <p:cNvPr id="3" name="Satura vietturis 2">
            <a:extLst>
              <a:ext uri="{FF2B5EF4-FFF2-40B4-BE49-F238E27FC236}">
                <a16:creationId xmlns:a16="http://schemas.microsoft.com/office/drawing/2014/main" id="{4A3C0ED1-A2DC-AB26-AC1C-A1FB386907A5}"/>
              </a:ext>
            </a:extLst>
          </p:cNvPr>
          <p:cNvSpPr>
            <a:spLocks noGrp="1"/>
          </p:cNvSpPr>
          <p:nvPr>
            <p:ph idx="1"/>
          </p:nvPr>
        </p:nvSpPr>
        <p:spPr>
          <a:xfrm>
            <a:off x="838200" y="1021976"/>
            <a:ext cx="10515600" cy="4589721"/>
          </a:xfrm>
        </p:spPr>
        <p:txBody>
          <a:bodyPr>
            <a:normAutofit fontScale="92500" lnSpcReduction="20000"/>
          </a:bodyPr>
          <a:lstStyle/>
          <a:p>
            <a:r>
              <a:rPr lang="en-US" dirty="0" err="1"/>
              <a:t>Ilze</a:t>
            </a:r>
            <a:r>
              <a:rPr lang="en-US" dirty="0"/>
              <a:t> </a:t>
            </a:r>
            <a:r>
              <a:rPr lang="en-US" dirty="0" err="1"/>
              <a:t>Lihacova</a:t>
            </a:r>
            <a:r>
              <a:rPr lang="en-US" dirty="0"/>
              <a:t>,</a:t>
            </a:r>
            <a:r>
              <a:rPr lang="lv-LV" dirty="0"/>
              <a:t> </a:t>
            </a:r>
            <a:r>
              <a:rPr lang="en-US" dirty="0"/>
              <a:t>Institute of Atomic Physics and Spectroscopy, University of Latvia</a:t>
            </a:r>
            <a:endParaRPr lang="lv-LV" dirty="0"/>
          </a:p>
          <a:p>
            <a:r>
              <a:rPr lang="en-US" dirty="0"/>
              <a:t>Alexey </a:t>
            </a:r>
            <a:r>
              <a:rPr lang="en-US" dirty="0" err="1"/>
              <a:t>Lihachev</a:t>
            </a:r>
            <a:r>
              <a:rPr lang="en-US" dirty="0"/>
              <a:t>, Institute of Atomic Physics and Spectroscopy, University of Latvia</a:t>
            </a:r>
            <a:endParaRPr lang="lv-LV" dirty="0"/>
          </a:p>
          <a:p>
            <a:r>
              <a:rPr lang="lv-LV" dirty="0"/>
              <a:t>Dmitrijs </a:t>
            </a:r>
            <a:r>
              <a:rPr lang="lv-LV" dirty="0" err="1"/>
              <a:t>Bliznuks</a:t>
            </a:r>
            <a:r>
              <a:rPr lang="lv-LV" dirty="0"/>
              <a:t>, </a:t>
            </a:r>
            <a:r>
              <a:rPr lang="en-US" dirty="0"/>
              <a:t>Institute of Computer Control, Automation and Computer Engineering, Riga Technical University, Riga, Latvia</a:t>
            </a:r>
            <a:endParaRPr lang="lv-LV" dirty="0"/>
          </a:p>
          <a:p>
            <a:r>
              <a:rPr lang="lv-LV" dirty="0" err="1"/>
              <a:t>Ilya</a:t>
            </a:r>
            <a:r>
              <a:rPr lang="lv-LV" dirty="0"/>
              <a:t> </a:t>
            </a:r>
            <a:r>
              <a:rPr lang="lv-LV" dirty="0" err="1"/>
              <a:t>Balmages</a:t>
            </a:r>
            <a:r>
              <a:rPr lang="lv-LV" dirty="0"/>
              <a:t>, </a:t>
            </a:r>
            <a:r>
              <a:rPr lang="en-US" dirty="0"/>
              <a:t>Institute of Computer Control, Automation and Computer Engineering, Riga Technical University, Riga, Latvia</a:t>
            </a:r>
            <a:endParaRPr lang="lv-LV" dirty="0"/>
          </a:p>
          <a:p>
            <a:r>
              <a:rPr lang="lv-LV" dirty="0" err="1"/>
              <a:t>The</a:t>
            </a:r>
            <a:r>
              <a:rPr lang="lv-LV" dirty="0"/>
              <a:t> </a:t>
            </a:r>
            <a:r>
              <a:rPr lang="lv-LV" dirty="0" err="1"/>
              <a:t>other</a:t>
            </a:r>
            <a:r>
              <a:rPr lang="lv-LV" dirty="0"/>
              <a:t> </a:t>
            </a:r>
            <a:r>
              <a:rPr lang="lv-LV" dirty="0" err="1"/>
              <a:t>colleagues</a:t>
            </a:r>
            <a:endParaRPr lang="lv-LV" dirty="0"/>
          </a:p>
          <a:p>
            <a:r>
              <a:rPr lang="en-US" dirty="0"/>
              <a:t>This work has been supported by European Regional Development Fund project “Rapid assessment system of antibacterial resistance for patients with secondary bacterial infections” (No. </a:t>
            </a:r>
            <a:r>
              <a:rPr lang="en-US" dirty="0">
                <a:hlinkClick r:id="rId2"/>
              </a:rPr>
              <a:t>1.1.1.1/21/A/034)</a:t>
            </a:r>
            <a:endParaRPr lang="lv-LV" dirty="0"/>
          </a:p>
        </p:txBody>
      </p:sp>
      <p:pic>
        <p:nvPicPr>
          <p:cNvPr id="5" name="Attēls 4" descr="Attēls, kurā ir teksts, ekrānuzņēmums, fonts&#10;&#10;Apraksts ģenerēts automātiski">
            <a:extLst>
              <a:ext uri="{FF2B5EF4-FFF2-40B4-BE49-F238E27FC236}">
                <a16:creationId xmlns:a16="http://schemas.microsoft.com/office/drawing/2014/main" id="{6A5D9AC1-DB55-832B-598E-61217EEDB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621" y="5611697"/>
            <a:ext cx="4914900" cy="1019175"/>
          </a:xfrm>
          <a:prstGeom prst="rect">
            <a:avLst/>
          </a:prstGeom>
        </p:spPr>
      </p:pic>
    </p:spTree>
    <p:extLst>
      <p:ext uri="{BB962C8B-B14F-4D97-AF65-F5344CB8AC3E}">
        <p14:creationId xmlns:p14="http://schemas.microsoft.com/office/powerpoint/2010/main" val="423262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EBAD5EF0-10B6-5816-9379-C6E338AA558C}"/>
              </a:ext>
            </a:extLst>
          </p:cNvPr>
          <p:cNvSpPr>
            <a:spLocks noGrp="1"/>
          </p:cNvSpPr>
          <p:nvPr>
            <p:ph type="title"/>
          </p:nvPr>
        </p:nvSpPr>
        <p:spPr>
          <a:xfrm>
            <a:off x="838200" y="324197"/>
            <a:ext cx="10515600" cy="552881"/>
          </a:xfrm>
        </p:spPr>
        <p:txBody>
          <a:bodyPr>
            <a:normAutofit/>
          </a:bodyPr>
          <a:lstStyle/>
          <a:p>
            <a:r>
              <a:rPr lang="lv-LV" sz="2000" dirty="0" err="1"/>
              <a:t>Introduction</a:t>
            </a:r>
            <a:endParaRPr lang="lv-LV" sz="2000" dirty="0"/>
          </a:p>
        </p:txBody>
      </p:sp>
      <p:sp>
        <p:nvSpPr>
          <p:cNvPr id="3" name="Satura vietturis 2">
            <a:extLst>
              <a:ext uri="{FF2B5EF4-FFF2-40B4-BE49-F238E27FC236}">
                <a16:creationId xmlns:a16="http://schemas.microsoft.com/office/drawing/2014/main" id="{E317895D-9A2E-9EE2-09DF-2F6AF832F8B1}"/>
              </a:ext>
            </a:extLst>
          </p:cNvPr>
          <p:cNvSpPr>
            <a:spLocks noGrp="1"/>
          </p:cNvSpPr>
          <p:nvPr>
            <p:ph idx="1"/>
          </p:nvPr>
        </p:nvSpPr>
        <p:spPr>
          <a:xfrm>
            <a:off x="838200" y="979714"/>
            <a:ext cx="10515600" cy="4631983"/>
          </a:xfrm>
        </p:spPr>
        <p:txBody>
          <a:bodyPr>
            <a:normAutofit lnSpcReduction="10000"/>
          </a:bodyPr>
          <a:lstStyle/>
          <a:p>
            <a:r>
              <a:rPr lang="en-US" dirty="0"/>
              <a:t>Laser speckles are produced by coherent light (laser beam) reflected from an illuminated uneven surface. </a:t>
            </a:r>
            <a:endParaRPr lang="lv-LV" dirty="0"/>
          </a:p>
          <a:p>
            <a:r>
              <a:rPr lang="en-US" dirty="0"/>
              <a:t>Due to the bacteria movement and the changes of optical properties of the media, the observed surface pattern changes over time [1]. </a:t>
            </a:r>
            <a:endParaRPr lang="lv-LV" dirty="0"/>
          </a:p>
          <a:p>
            <a:r>
              <a:rPr lang="en-US" dirty="0"/>
              <a:t>Laser speckle imaging was used to identify submicron objects, and the proposed additional sensitive subpixel correlation method allow detection of small changes that cannot be observed with the standard method. </a:t>
            </a:r>
            <a:endParaRPr lang="lv-LV" dirty="0"/>
          </a:p>
          <a:p>
            <a:r>
              <a:rPr lang="en-US" dirty="0"/>
              <a:t>This non-invasive, non-contact optical method has been used in our previous studies to describe microbial growth activity [2] and reveal hidden effects in bacterial behavior [3, 4].</a:t>
            </a:r>
            <a:endParaRPr lang="lv-LV" dirty="0"/>
          </a:p>
        </p:txBody>
      </p:sp>
      <p:sp>
        <p:nvSpPr>
          <p:cNvPr id="5" name="TextBox 4">
            <a:extLst>
              <a:ext uri="{FF2B5EF4-FFF2-40B4-BE49-F238E27FC236}">
                <a16:creationId xmlns:a16="http://schemas.microsoft.com/office/drawing/2014/main" id="{6E15DF0B-E176-BE6C-3DC4-51D15AF8B4B7}"/>
              </a:ext>
            </a:extLst>
          </p:cNvPr>
          <p:cNvSpPr txBox="1"/>
          <p:nvPr/>
        </p:nvSpPr>
        <p:spPr>
          <a:xfrm>
            <a:off x="1149722" y="5554276"/>
            <a:ext cx="10943666" cy="1223412"/>
          </a:xfrm>
          <a:prstGeom prst="rect">
            <a:avLst/>
          </a:prstGeom>
          <a:noFill/>
        </p:spPr>
        <p:txBody>
          <a:bodyPr wrap="square" rtlCol="0">
            <a:spAutoFit/>
          </a:bodyPr>
          <a:lstStyle/>
          <a:p>
            <a:r>
              <a:rPr lang="lv-LV" sz="1050" dirty="0"/>
              <a:t>[1]  J.W. </a:t>
            </a:r>
            <a:r>
              <a:rPr lang="lv-LV" sz="1050" dirty="0" err="1"/>
              <a:t>Goodman</a:t>
            </a:r>
            <a:r>
              <a:rPr lang="lv-LV" sz="1050" dirty="0"/>
              <a:t>, </a:t>
            </a:r>
            <a:r>
              <a:rPr lang="lv-LV" sz="1050" dirty="0" err="1"/>
              <a:t>Speckle</a:t>
            </a:r>
            <a:r>
              <a:rPr lang="lv-LV" sz="1050" dirty="0"/>
              <a:t> </a:t>
            </a:r>
            <a:r>
              <a:rPr lang="lv-LV" sz="1050" dirty="0" err="1"/>
              <a:t>Phenomena</a:t>
            </a:r>
            <a:r>
              <a:rPr lang="lv-LV" sz="1050" dirty="0"/>
              <a:t> </a:t>
            </a:r>
            <a:r>
              <a:rPr lang="lv-LV" sz="1050" dirty="0" err="1"/>
              <a:t>in</a:t>
            </a:r>
            <a:r>
              <a:rPr lang="lv-LV" sz="1050" dirty="0"/>
              <a:t> </a:t>
            </a:r>
            <a:r>
              <a:rPr lang="lv-LV" sz="1050" dirty="0" err="1"/>
              <a:t>Optics</a:t>
            </a:r>
            <a:r>
              <a:rPr lang="lv-LV" sz="1050" dirty="0"/>
              <a:t>. </a:t>
            </a:r>
            <a:r>
              <a:rPr lang="lv-LV" sz="1050" dirty="0" err="1"/>
              <a:t>Theory</a:t>
            </a:r>
            <a:r>
              <a:rPr lang="lv-LV" sz="1050" dirty="0"/>
              <a:t> </a:t>
            </a:r>
            <a:r>
              <a:rPr lang="lv-LV" sz="1050" dirty="0" err="1"/>
              <a:t>and</a:t>
            </a:r>
            <a:r>
              <a:rPr lang="lv-LV" sz="1050" dirty="0"/>
              <a:t> </a:t>
            </a:r>
            <a:r>
              <a:rPr lang="lv-LV" sz="1050" dirty="0" err="1"/>
              <a:t>Application</a:t>
            </a:r>
            <a:r>
              <a:rPr lang="lv-LV" sz="1050" dirty="0"/>
              <a:t>, Roberts </a:t>
            </a:r>
            <a:r>
              <a:rPr lang="lv-LV" sz="1050" dirty="0" err="1"/>
              <a:t>and</a:t>
            </a:r>
            <a:r>
              <a:rPr lang="lv-LV" sz="1050" dirty="0"/>
              <a:t> </a:t>
            </a:r>
            <a:r>
              <a:rPr lang="lv-LV" sz="1050" dirty="0" err="1"/>
              <a:t>Company</a:t>
            </a:r>
            <a:r>
              <a:rPr lang="lv-LV" sz="1050" dirty="0"/>
              <a:t>, </a:t>
            </a:r>
            <a:r>
              <a:rPr lang="lv-LV" sz="1050" dirty="0" err="1"/>
              <a:t>Chapter</a:t>
            </a:r>
            <a:r>
              <a:rPr lang="lv-LV" sz="1050" dirty="0"/>
              <a:t> 8, </a:t>
            </a:r>
            <a:r>
              <a:rPr lang="lv-LV" sz="1050" dirty="0" err="1"/>
              <a:t>Englewood</a:t>
            </a:r>
            <a:r>
              <a:rPr lang="lv-LV" sz="1050" dirty="0"/>
              <a:t>, </a:t>
            </a:r>
            <a:r>
              <a:rPr lang="lv-LV" sz="1050" dirty="0" err="1"/>
              <a:t>Colorado</a:t>
            </a:r>
            <a:r>
              <a:rPr lang="lv-LV" sz="1050" dirty="0"/>
              <a:t>, (2007).</a:t>
            </a:r>
            <a:br>
              <a:rPr lang="lv-LV" sz="1050" dirty="0"/>
            </a:br>
            <a:r>
              <a:rPr lang="lv-LV" sz="1050" dirty="0"/>
              <a:t>[2] I. </a:t>
            </a:r>
            <a:r>
              <a:rPr lang="lv-LV" sz="1050" dirty="0" err="1"/>
              <a:t>Balmages</a:t>
            </a:r>
            <a:r>
              <a:rPr lang="lv-LV" sz="1050" dirty="0"/>
              <a:t>, J. </a:t>
            </a:r>
            <a:r>
              <a:rPr lang="lv-LV" sz="1050" dirty="0" err="1"/>
              <a:t>Liepins</a:t>
            </a:r>
            <a:r>
              <a:rPr lang="lv-LV" sz="1050" dirty="0"/>
              <a:t>, S. </a:t>
            </a:r>
            <a:r>
              <a:rPr lang="lv-LV" sz="1050" dirty="0" err="1"/>
              <a:t>Zolins</a:t>
            </a:r>
            <a:r>
              <a:rPr lang="lv-LV" sz="1050" dirty="0"/>
              <a:t>, D. </a:t>
            </a:r>
            <a:r>
              <a:rPr lang="lv-LV" sz="1050" dirty="0" err="1"/>
              <a:t>Bliznuks</a:t>
            </a:r>
            <a:r>
              <a:rPr lang="lv-LV" sz="1050" dirty="0"/>
              <a:t>, I. </a:t>
            </a:r>
            <a:r>
              <a:rPr lang="lv-LV" sz="1050" dirty="0" err="1"/>
              <a:t>Lihacova</a:t>
            </a:r>
            <a:r>
              <a:rPr lang="lv-LV" sz="1050" dirty="0"/>
              <a:t> </a:t>
            </a:r>
            <a:r>
              <a:rPr lang="lv-LV" sz="1050" dirty="0" err="1"/>
              <a:t>and</a:t>
            </a:r>
            <a:r>
              <a:rPr lang="lv-LV" sz="1050" dirty="0"/>
              <a:t> A. </a:t>
            </a:r>
            <a:r>
              <a:rPr lang="lv-LV" sz="1050" dirty="0" err="1"/>
              <a:t>Lihachev</a:t>
            </a:r>
            <a:r>
              <a:rPr lang="lv-LV" sz="1050" dirty="0"/>
              <a:t>, "</a:t>
            </a:r>
            <a:r>
              <a:rPr lang="lv-LV" sz="1050" dirty="0" err="1"/>
              <a:t>Laser</a:t>
            </a:r>
            <a:r>
              <a:rPr lang="lv-LV" sz="1050" dirty="0"/>
              <a:t> </a:t>
            </a:r>
            <a:r>
              <a:rPr lang="lv-LV" sz="1050" dirty="0" err="1"/>
              <a:t>speckle</a:t>
            </a:r>
            <a:r>
              <a:rPr lang="lv-LV" sz="1050" dirty="0"/>
              <a:t> </a:t>
            </a:r>
            <a:r>
              <a:rPr lang="lv-LV" sz="1050" dirty="0" err="1"/>
              <a:t>imaging</a:t>
            </a:r>
            <a:r>
              <a:rPr lang="lv-LV" sz="1050" dirty="0"/>
              <a:t> </a:t>
            </a:r>
            <a:r>
              <a:rPr lang="lv-LV" sz="1050" dirty="0" err="1"/>
              <a:t>for</a:t>
            </a:r>
            <a:r>
              <a:rPr lang="lv-LV" sz="1050" dirty="0"/>
              <a:t> </a:t>
            </a:r>
            <a:r>
              <a:rPr lang="lv-LV" sz="1050" dirty="0" err="1"/>
              <a:t>early</a:t>
            </a:r>
            <a:r>
              <a:rPr lang="lv-LV" sz="1050" dirty="0"/>
              <a:t> </a:t>
            </a:r>
            <a:r>
              <a:rPr lang="lv-LV" sz="1050" dirty="0" err="1"/>
              <a:t>detection</a:t>
            </a:r>
            <a:r>
              <a:rPr lang="lv-LV" sz="1050" dirty="0"/>
              <a:t> </a:t>
            </a:r>
            <a:r>
              <a:rPr lang="lv-LV" sz="1050" dirty="0" err="1"/>
              <a:t>of</a:t>
            </a:r>
            <a:r>
              <a:rPr lang="lv-LV" sz="1050" dirty="0"/>
              <a:t> </a:t>
            </a:r>
            <a:r>
              <a:rPr lang="lv-LV" sz="1050" dirty="0" err="1"/>
              <a:t>microbial</a:t>
            </a:r>
            <a:r>
              <a:rPr lang="lv-LV" sz="1050" dirty="0"/>
              <a:t> </a:t>
            </a:r>
            <a:r>
              <a:rPr lang="lv-LV" sz="1050" dirty="0" err="1"/>
              <a:t>colony</a:t>
            </a:r>
            <a:r>
              <a:rPr lang="lv-LV" sz="1050" dirty="0"/>
              <a:t> </a:t>
            </a:r>
            <a:r>
              <a:rPr lang="lv-LV" sz="1050" dirty="0" err="1"/>
              <a:t>forming</a:t>
            </a:r>
            <a:r>
              <a:rPr lang="lv-LV" sz="1050" dirty="0"/>
              <a:t> </a:t>
            </a:r>
            <a:r>
              <a:rPr lang="lv-LV" sz="1050" dirty="0" err="1"/>
              <a:t>units</a:t>
            </a:r>
            <a:r>
              <a:rPr lang="lv-LV" sz="1050" dirty="0"/>
              <a:t>," </a:t>
            </a:r>
            <a:r>
              <a:rPr lang="lv-LV" sz="1050" dirty="0" err="1"/>
              <a:t>Biomed</a:t>
            </a:r>
            <a:r>
              <a:rPr lang="lv-LV" sz="1050" dirty="0"/>
              <a:t>. </a:t>
            </a:r>
            <a:r>
              <a:rPr lang="lv-LV" sz="1050" dirty="0" err="1"/>
              <a:t>Opt</a:t>
            </a:r>
            <a:r>
              <a:rPr lang="lv-LV" sz="1050" dirty="0"/>
              <a:t>. Express, </a:t>
            </a:r>
            <a:r>
              <a:rPr lang="lv-LV" sz="1050" dirty="0" err="1"/>
              <a:t>doi</a:t>
            </a:r>
            <a:r>
              <a:rPr lang="lv-LV" sz="1050" dirty="0"/>
              <a:t>: 10.1364/BOE.416456 (2021).</a:t>
            </a:r>
            <a:br>
              <a:rPr lang="lv-LV" sz="1050" dirty="0"/>
            </a:br>
            <a:r>
              <a:rPr lang="lv-LV" sz="1050" dirty="0"/>
              <a:t>[3] </a:t>
            </a:r>
            <a:r>
              <a:rPr lang="lv-LV" sz="1050" dirty="0" err="1"/>
              <a:t>Balmages</a:t>
            </a:r>
            <a:r>
              <a:rPr lang="lv-LV" sz="1050" dirty="0"/>
              <a:t>, I., </a:t>
            </a:r>
            <a:r>
              <a:rPr lang="lv-LV" sz="1050" dirty="0" err="1"/>
              <a:t>Liepins</a:t>
            </a:r>
            <a:r>
              <a:rPr lang="lv-LV" sz="1050" dirty="0"/>
              <a:t>, J., </a:t>
            </a:r>
            <a:r>
              <a:rPr lang="lv-LV" sz="1050" dirty="0" err="1"/>
              <a:t>Auzins</a:t>
            </a:r>
            <a:r>
              <a:rPr lang="lv-LV" sz="1050" dirty="0"/>
              <a:t>, E. T., </a:t>
            </a:r>
            <a:r>
              <a:rPr lang="lv-LV" sz="1050" dirty="0" err="1"/>
              <a:t>Bliznuks</a:t>
            </a:r>
            <a:r>
              <a:rPr lang="lv-LV" sz="1050" dirty="0"/>
              <a:t>, D., </a:t>
            </a:r>
            <a:r>
              <a:rPr lang="lv-LV" sz="1050" dirty="0" err="1"/>
              <a:t>Baranovics</a:t>
            </a:r>
            <a:r>
              <a:rPr lang="lv-LV" sz="1050" dirty="0"/>
              <a:t>, E., </a:t>
            </a:r>
            <a:r>
              <a:rPr lang="lv-LV" sz="1050" dirty="0" err="1"/>
              <a:t>Lihacova</a:t>
            </a:r>
            <a:r>
              <a:rPr lang="lv-LV" sz="1050" dirty="0"/>
              <a:t>, I., </a:t>
            </a:r>
            <a:r>
              <a:rPr lang="lv-LV" sz="1050" dirty="0" err="1"/>
              <a:t>Lihachev</a:t>
            </a:r>
            <a:r>
              <a:rPr lang="lv-LV" sz="1050" dirty="0"/>
              <a:t>, A. “</a:t>
            </a:r>
            <a:r>
              <a:rPr lang="lv-LV" sz="1050" dirty="0" err="1"/>
              <a:t>Use</a:t>
            </a:r>
            <a:r>
              <a:rPr lang="lv-LV" sz="1050" dirty="0"/>
              <a:t> </a:t>
            </a:r>
            <a:r>
              <a:rPr lang="lv-LV" sz="1050" dirty="0" err="1"/>
              <a:t>of</a:t>
            </a:r>
            <a:r>
              <a:rPr lang="lv-LV" sz="1050" dirty="0"/>
              <a:t> </a:t>
            </a:r>
            <a:r>
              <a:rPr lang="lv-LV" sz="1050" dirty="0" err="1"/>
              <a:t>the</a:t>
            </a:r>
            <a:r>
              <a:rPr lang="lv-LV" sz="1050" dirty="0"/>
              <a:t> </a:t>
            </a:r>
            <a:r>
              <a:rPr lang="lv-LV" sz="1050" dirty="0" err="1"/>
              <a:t>speckle</a:t>
            </a:r>
            <a:r>
              <a:rPr lang="lv-LV" sz="1050" dirty="0"/>
              <a:t> </a:t>
            </a:r>
            <a:r>
              <a:rPr lang="lv-LV" sz="1050" dirty="0" err="1"/>
              <a:t>imaging</a:t>
            </a:r>
            <a:r>
              <a:rPr lang="lv-LV" sz="1050" dirty="0"/>
              <a:t> </a:t>
            </a:r>
            <a:r>
              <a:rPr lang="lv-LV" sz="1050" dirty="0" err="1"/>
              <a:t>sub-pixel</a:t>
            </a:r>
            <a:r>
              <a:rPr lang="lv-LV" sz="1050" dirty="0"/>
              <a:t> </a:t>
            </a:r>
            <a:r>
              <a:rPr lang="lv-LV" sz="1050" dirty="0" err="1"/>
              <a:t>correlation</a:t>
            </a:r>
            <a:r>
              <a:rPr lang="lv-LV" sz="1050" dirty="0"/>
              <a:t> </a:t>
            </a:r>
            <a:r>
              <a:rPr lang="lv-LV" sz="1050" dirty="0" err="1"/>
              <a:t>analysis</a:t>
            </a:r>
            <a:r>
              <a:rPr lang="lv-LV" sz="1050" dirty="0"/>
              <a:t> </a:t>
            </a:r>
            <a:r>
              <a:rPr lang="lv-LV" sz="1050" dirty="0" err="1"/>
              <a:t>in</a:t>
            </a:r>
            <a:r>
              <a:rPr lang="lv-LV" sz="1050" dirty="0"/>
              <a:t> </a:t>
            </a:r>
            <a:r>
              <a:rPr lang="lv-LV" sz="1050" dirty="0" err="1"/>
              <a:t>revealing</a:t>
            </a:r>
            <a:r>
              <a:rPr lang="lv-LV" sz="1050" dirty="0"/>
              <a:t> a </a:t>
            </a:r>
            <a:r>
              <a:rPr lang="lv-LV" sz="1050" dirty="0" err="1"/>
              <a:t>mechanism</a:t>
            </a:r>
            <a:r>
              <a:rPr lang="lv-LV" sz="1050" dirty="0"/>
              <a:t> </a:t>
            </a:r>
            <a:r>
              <a:rPr lang="lv-LV" sz="1050" dirty="0" err="1"/>
              <a:t>of</a:t>
            </a:r>
            <a:r>
              <a:rPr lang="lv-LV" sz="1050" dirty="0"/>
              <a:t> </a:t>
            </a:r>
            <a:r>
              <a:rPr lang="lv-LV" sz="1050" dirty="0" err="1"/>
              <a:t>microbial</a:t>
            </a:r>
            <a:r>
              <a:rPr lang="lv-LV" sz="1050" dirty="0"/>
              <a:t> </a:t>
            </a:r>
            <a:r>
              <a:rPr lang="lv-LV" sz="1050" dirty="0" err="1"/>
              <a:t>colony</a:t>
            </a:r>
            <a:r>
              <a:rPr lang="lv-LV" sz="1050" dirty="0"/>
              <a:t> </a:t>
            </a:r>
            <a:r>
              <a:rPr lang="lv-LV" sz="1050" dirty="0" err="1"/>
              <a:t>growth</a:t>
            </a:r>
            <a:r>
              <a:rPr lang="lv-LV" sz="1050" dirty="0"/>
              <a:t>”, </a:t>
            </a:r>
            <a:r>
              <a:rPr lang="lv-LV" sz="1050" dirty="0" err="1"/>
              <a:t>Scientific</a:t>
            </a:r>
            <a:r>
              <a:rPr lang="lv-LV" sz="1050" dirty="0"/>
              <a:t> </a:t>
            </a:r>
            <a:r>
              <a:rPr lang="lv-LV" sz="1050" dirty="0" err="1"/>
              <a:t>Reports</a:t>
            </a:r>
            <a:r>
              <a:rPr lang="lv-LV" sz="1050" dirty="0"/>
              <a:t>, 13(1), 2613, </a:t>
            </a:r>
            <a:r>
              <a:rPr lang="lv-LV" sz="1050" dirty="0" err="1"/>
              <a:t>doi</a:t>
            </a:r>
            <a:r>
              <a:rPr lang="lv-LV" sz="1050" dirty="0"/>
              <a:t>: 10.1038/s41598-023-29809- , (2023).</a:t>
            </a:r>
            <a:br>
              <a:rPr lang="lv-LV" sz="1050" dirty="0"/>
            </a:br>
            <a:r>
              <a:rPr lang="lv-LV" sz="1050" dirty="0"/>
              <a:t>[4] </a:t>
            </a:r>
            <a:r>
              <a:rPr lang="lv-LV" sz="1050" dirty="0" err="1"/>
              <a:t>Balmages</a:t>
            </a:r>
            <a:r>
              <a:rPr lang="lv-LV" sz="1050" dirty="0"/>
              <a:t>, I., Reinis, A., </a:t>
            </a:r>
            <a:r>
              <a:rPr lang="lv-LV" sz="1050" dirty="0" err="1"/>
              <a:t>Kistkins</a:t>
            </a:r>
            <a:r>
              <a:rPr lang="lv-LV" sz="1050" dirty="0"/>
              <a:t>, S., </a:t>
            </a:r>
            <a:r>
              <a:rPr lang="lv-LV" sz="1050" dirty="0" err="1"/>
              <a:t>Bliznuks</a:t>
            </a:r>
            <a:r>
              <a:rPr lang="lv-LV" sz="1050" dirty="0"/>
              <a:t>, D., </a:t>
            </a:r>
            <a:r>
              <a:rPr lang="lv-LV" sz="1050" dirty="0" err="1"/>
              <a:t>Plorina</a:t>
            </a:r>
            <a:r>
              <a:rPr lang="lv-LV" sz="1050" dirty="0"/>
              <a:t>, E. V., </a:t>
            </a:r>
            <a:r>
              <a:rPr lang="lv-LV" sz="1050" dirty="0" err="1"/>
              <a:t>Lihachev</a:t>
            </a:r>
            <a:r>
              <a:rPr lang="lv-LV" sz="1050" dirty="0"/>
              <a:t>, A., </a:t>
            </a:r>
            <a:r>
              <a:rPr lang="lv-LV" sz="1050" dirty="0" err="1"/>
              <a:t>Lihacova</a:t>
            </a:r>
            <a:r>
              <a:rPr lang="lv-LV" sz="1050" dirty="0"/>
              <a:t>, I., </a:t>
            </a:r>
            <a:r>
              <a:rPr lang="lv-LV" sz="1050" dirty="0" err="1"/>
              <a:t>Laser</a:t>
            </a:r>
            <a:r>
              <a:rPr lang="lv-LV" sz="1050" dirty="0"/>
              <a:t> </a:t>
            </a:r>
            <a:r>
              <a:rPr lang="lv-LV" sz="1050" dirty="0" err="1"/>
              <a:t>speckle</a:t>
            </a:r>
            <a:r>
              <a:rPr lang="lv-LV" sz="1050" dirty="0"/>
              <a:t> </a:t>
            </a:r>
            <a:r>
              <a:rPr lang="lv-LV" sz="1050" dirty="0" err="1"/>
              <a:t>imaging</a:t>
            </a:r>
            <a:r>
              <a:rPr lang="lv-LV" sz="1050" dirty="0"/>
              <a:t> </a:t>
            </a:r>
            <a:r>
              <a:rPr lang="lv-LV" sz="1050" dirty="0" err="1"/>
              <a:t>for</a:t>
            </a:r>
            <a:r>
              <a:rPr lang="lv-LV" sz="1050" dirty="0"/>
              <a:t> </a:t>
            </a:r>
            <a:r>
              <a:rPr lang="lv-LV" sz="1050" dirty="0" err="1"/>
              <a:t>visualization</a:t>
            </a:r>
            <a:r>
              <a:rPr lang="lv-LV" sz="1050" dirty="0"/>
              <a:t> </a:t>
            </a:r>
            <a:r>
              <a:rPr lang="lv-LV" sz="1050" dirty="0" err="1"/>
              <a:t>of</a:t>
            </a:r>
            <a:r>
              <a:rPr lang="lv-LV" sz="1050" dirty="0"/>
              <a:t> </a:t>
            </a:r>
            <a:r>
              <a:rPr lang="lv-LV" sz="1050" dirty="0" err="1"/>
              <a:t>hidden</a:t>
            </a:r>
            <a:r>
              <a:rPr lang="lv-LV" sz="1050" dirty="0"/>
              <a:t> </a:t>
            </a:r>
            <a:r>
              <a:rPr lang="lv-LV" sz="1050" dirty="0" err="1"/>
              <a:t>effects</a:t>
            </a:r>
            <a:r>
              <a:rPr lang="lv-LV" sz="1050" dirty="0"/>
              <a:t> </a:t>
            </a:r>
            <a:r>
              <a:rPr lang="lv-LV" sz="1050" dirty="0" err="1"/>
              <a:t>for</a:t>
            </a:r>
            <a:r>
              <a:rPr lang="lv-LV" sz="1050" dirty="0"/>
              <a:t> </a:t>
            </a:r>
            <a:r>
              <a:rPr lang="lv-LV" sz="1050" dirty="0" err="1"/>
              <a:t>early</a:t>
            </a:r>
            <a:r>
              <a:rPr lang="lv-LV" sz="1050" dirty="0"/>
              <a:t> </a:t>
            </a:r>
            <a:r>
              <a:rPr lang="lv-LV" sz="1050" dirty="0" err="1"/>
              <a:t>detection</a:t>
            </a:r>
            <a:r>
              <a:rPr lang="lv-LV" sz="1050" dirty="0"/>
              <a:t> </a:t>
            </a:r>
            <a:r>
              <a:rPr lang="lv-LV" sz="1050" dirty="0" err="1"/>
              <a:t>of</a:t>
            </a:r>
            <a:r>
              <a:rPr lang="lv-LV" sz="1050" dirty="0"/>
              <a:t> </a:t>
            </a:r>
            <a:r>
              <a:rPr lang="lv-LV" sz="1050" dirty="0" err="1"/>
              <a:t>antibacterial</a:t>
            </a:r>
            <a:r>
              <a:rPr lang="lv-LV" sz="1050" dirty="0"/>
              <a:t> </a:t>
            </a:r>
            <a:r>
              <a:rPr lang="lv-LV" sz="1050" dirty="0" err="1"/>
              <a:t>susceptibility</a:t>
            </a:r>
            <a:r>
              <a:rPr lang="lv-LV" sz="1050" dirty="0"/>
              <a:t> </a:t>
            </a:r>
            <a:r>
              <a:rPr lang="lv-LV" sz="1050" dirty="0" err="1"/>
              <a:t>in</a:t>
            </a:r>
            <a:r>
              <a:rPr lang="lv-LV" sz="1050" dirty="0"/>
              <a:t> </a:t>
            </a:r>
            <a:r>
              <a:rPr lang="lv-LV" sz="1050" dirty="0" err="1"/>
              <a:t>disc</a:t>
            </a:r>
            <a:r>
              <a:rPr lang="lv-LV" sz="1050" dirty="0"/>
              <a:t> </a:t>
            </a:r>
            <a:r>
              <a:rPr lang="lv-LV" sz="1050" dirty="0" err="1"/>
              <a:t>diffusion</a:t>
            </a:r>
            <a:r>
              <a:rPr lang="lv-LV" sz="1050" dirty="0"/>
              <a:t> tests. </a:t>
            </a:r>
            <a:r>
              <a:rPr lang="lv-LV" sz="1050" dirty="0" err="1"/>
              <a:t>Frontiers</a:t>
            </a:r>
            <a:r>
              <a:rPr lang="lv-LV" sz="1050" dirty="0"/>
              <a:t> </a:t>
            </a:r>
            <a:r>
              <a:rPr lang="lv-LV" sz="1050" dirty="0" err="1"/>
              <a:t>in</a:t>
            </a:r>
            <a:r>
              <a:rPr lang="lv-LV" sz="1050" dirty="0"/>
              <a:t> </a:t>
            </a:r>
            <a:r>
              <a:rPr lang="lv-LV" sz="1050" dirty="0" err="1"/>
              <a:t>Microbiology</a:t>
            </a:r>
            <a:r>
              <a:rPr lang="lv-LV" sz="1050" dirty="0"/>
              <a:t>, 14, </a:t>
            </a:r>
            <a:r>
              <a:rPr lang="lv-LV" sz="1050" dirty="0" err="1"/>
              <a:t>doi</a:t>
            </a:r>
            <a:r>
              <a:rPr lang="lv-LV" sz="1050" dirty="0"/>
              <a:t>: 10.3389/fmicb.2023.1221134, (2023).</a:t>
            </a:r>
          </a:p>
        </p:txBody>
      </p:sp>
    </p:spTree>
    <p:extLst>
      <p:ext uri="{BB962C8B-B14F-4D97-AF65-F5344CB8AC3E}">
        <p14:creationId xmlns:p14="http://schemas.microsoft.com/office/powerpoint/2010/main" val="3385666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85800" y="1619250"/>
            <a:ext cx="2743200" cy="2962275"/>
          </a:xfrm>
          <a:prstGeom prst="rect">
            <a:avLst/>
          </a:prstGeom>
        </p:spPr>
      </p:pic>
      <p:pic>
        <p:nvPicPr>
          <p:cNvPr id="3" name="object 3"/>
          <p:cNvPicPr/>
          <p:nvPr/>
        </p:nvPicPr>
        <p:blipFill>
          <a:blip r:embed="rId3" cstate="print"/>
          <a:stretch>
            <a:fillRect/>
          </a:stretch>
        </p:blipFill>
        <p:spPr>
          <a:xfrm>
            <a:off x="4533900" y="1609725"/>
            <a:ext cx="2743200" cy="2743200"/>
          </a:xfrm>
          <a:prstGeom prst="rect">
            <a:avLst/>
          </a:prstGeom>
        </p:spPr>
      </p:pic>
      <p:pic>
        <p:nvPicPr>
          <p:cNvPr id="4" name="object 4"/>
          <p:cNvPicPr/>
          <p:nvPr/>
        </p:nvPicPr>
        <p:blipFill>
          <a:blip r:embed="rId4" cstate="print"/>
          <a:stretch>
            <a:fillRect/>
          </a:stretch>
        </p:blipFill>
        <p:spPr>
          <a:xfrm>
            <a:off x="8610600" y="2371725"/>
            <a:ext cx="2743200" cy="1485900"/>
          </a:xfrm>
          <a:prstGeom prst="rect">
            <a:avLst/>
          </a:prstGeom>
        </p:spPr>
      </p:pic>
      <p:grpSp>
        <p:nvGrpSpPr>
          <p:cNvPr id="5" name="object 5"/>
          <p:cNvGrpSpPr/>
          <p:nvPr/>
        </p:nvGrpSpPr>
        <p:grpSpPr>
          <a:xfrm>
            <a:off x="3627501" y="2884551"/>
            <a:ext cx="641350" cy="298450"/>
            <a:chOff x="3627501" y="2884551"/>
            <a:chExt cx="641350" cy="298450"/>
          </a:xfrm>
        </p:grpSpPr>
        <p:sp>
          <p:nvSpPr>
            <p:cNvPr id="6" name="object 6"/>
            <p:cNvSpPr/>
            <p:nvPr/>
          </p:nvSpPr>
          <p:spPr>
            <a:xfrm>
              <a:off x="3633851" y="2890901"/>
              <a:ext cx="628650" cy="285750"/>
            </a:xfrm>
            <a:custGeom>
              <a:avLst/>
              <a:gdLst/>
              <a:ahLst/>
              <a:cxnLst/>
              <a:rect l="l" t="t" r="r" b="b"/>
              <a:pathLst>
                <a:path w="628650" h="285750">
                  <a:moveTo>
                    <a:pt x="485775" y="0"/>
                  </a:moveTo>
                  <a:lnTo>
                    <a:pt x="485775" y="71374"/>
                  </a:lnTo>
                  <a:lnTo>
                    <a:pt x="0" y="71374"/>
                  </a:lnTo>
                  <a:lnTo>
                    <a:pt x="0" y="214249"/>
                  </a:lnTo>
                  <a:lnTo>
                    <a:pt x="485775" y="214249"/>
                  </a:lnTo>
                  <a:lnTo>
                    <a:pt x="485775" y="285750"/>
                  </a:lnTo>
                  <a:lnTo>
                    <a:pt x="628650" y="142875"/>
                  </a:lnTo>
                  <a:lnTo>
                    <a:pt x="485775" y="0"/>
                  </a:lnTo>
                  <a:close/>
                </a:path>
              </a:pathLst>
            </a:custGeom>
            <a:solidFill>
              <a:srgbClr val="4471C4"/>
            </a:solidFill>
          </p:spPr>
          <p:txBody>
            <a:bodyPr wrap="square" lIns="0" tIns="0" rIns="0" bIns="0" rtlCol="0"/>
            <a:lstStyle/>
            <a:p>
              <a:endParaRPr/>
            </a:p>
          </p:txBody>
        </p:sp>
        <p:sp>
          <p:nvSpPr>
            <p:cNvPr id="7" name="object 7"/>
            <p:cNvSpPr/>
            <p:nvPr/>
          </p:nvSpPr>
          <p:spPr>
            <a:xfrm>
              <a:off x="3633851" y="2890901"/>
              <a:ext cx="628650" cy="285750"/>
            </a:xfrm>
            <a:custGeom>
              <a:avLst/>
              <a:gdLst/>
              <a:ahLst/>
              <a:cxnLst/>
              <a:rect l="l" t="t" r="r" b="b"/>
              <a:pathLst>
                <a:path w="628650" h="285750">
                  <a:moveTo>
                    <a:pt x="0" y="71374"/>
                  </a:moveTo>
                  <a:lnTo>
                    <a:pt x="485775" y="71374"/>
                  </a:lnTo>
                  <a:lnTo>
                    <a:pt x="485775" y="0"/>
                  </a:lnTo>
                  <a:lnTo>
                    <a:pt x="628650" y="142875"/>
                  </a:lnTo>
                  <a:lnTo>
                    <a:pt x="485775" y="285750"/>
                  </a:lnTo>
                  <a:lnTo>
                    <a:pt x="485775" y="214249"/>
                  </a:lnTo>
                  <a:lnTo>
                    <a:pt x="0" y="214249"/>
                  </a:lnTo>
                  <a:lnTo>
                    <a:pt x="0" y="71374"/>
                  </a:lnTo>
                  <a:close/>
                </a:path>
              </a:pathLst>
            </a:custGeom>
            <a:ln w="12700">
              <a:solidFill>
                <a:srgbClr val="172C51"/>
              </a:solidFill>
            </a:ln>
          </p:spPr>
          <p:txBody>
            <a:bodyPr wrap="square" lIns="0" tIns="0" rIns="0" bIns="0" rtlCol="0"/>
            <a:lstStyle/>
            <a:p>
              <a:endParaRPr/>
            </a:p>
          </p:txBody>
        </p:sp>
      </p:grpSp>
      <p:grpSp>
        <p:nvGrpSpPr>
          <p:cNvPr id="8" name="object 8"/>
          <p:cNvGrpSpPr/>
          <p:nvPr/>
        </p:nvGrpSpPr>
        <p:grpSpPr>
          <a:xfrm>
            <a:off x="7285101" y="2932176"/>
            <a:ext cx="1250950" cy="412750"/>
            <a:chOff x="7285101" y="2932176"/>
            <a:chExt cx="1250950" cy="412750"/>
          </a:xfrm>
        </p:grpSpPr>
        <p:sp>
          <p:nvSpPr>
            <p:cNvPr id="9" name="object 9"/>
            <p:cNvSpPr/>
            <p:nvPr/>
          </p:nvSpPr>
          <p:spPr>
            <a:xfrm>
              <a:off x="7291451" y="2938526"/>
              <a:ext cx="1238250" cy="400050"/>
            </a:xfrm>
            <a:custGeom>
              <a:avLst/>
              <a:gdLst/>
              <a:ahLst/>
              <a:cxnLst/>
              <a:rect l="l" t="t" r="r" b="b"/>
              <a:pathLst>
                <a:path w="1238250" h="400050">
                  <a:moveTo>
                    <a:pt x="1038225" y="0"/>
                  </a:moveTo>
                  <a:lnTo>
                    <a:pt x="1038225" y="99949"/>
                  </a:lnTo>
                  <a:lnTo>
                    <a:pt x="0" y="99949"/>
                  </a:lnTo>
                  <a:lnTo>
                    <a:pt x="0" y="299974"/>
                  </a:lnTo>
                  <a:lnTo>
                    <a:pt x="1038225" y="299974"/>
                  </a:lnTo>
                  <a:lnTo>
                    <a:pt x="1038225" y="400050"/>
                  </a:lnTo>
                  <a:lnTo>
                    <a:pt x="1238250" y="200025"/>
                  </a:lnTo>
                  <a:lnTo>
                    <a:pt x="1038225" y="0"/>
                  </a:lnTo>
                  <a:close/>
                </a:path>
              </a:pathLst>
            </a:custGeom>
            <a:solidFill>
              <a:srgbClr val="4471C4"/>
            </a:solidFill>
          </p:spPr>
          <p:txBody>
            <a:bodyPr wrap="square" lIns="0" tIns="0" rIns="0" bIns="0" rtlCol="0"/>
            <a:lstStyle/>
            <a:p>
              <a:endParaRPr/>
            </a:p>
          </p:txBody>
        </p:sp>
        <p:sp>
          <p:nvSpPr>
            <p:cNvPr id="10" name="object 10"/>
            <p:cNvSpPr/>
            <p:nvPr/>
          </p:nvSpPr>
          <p:spPr>
            <a:xfrm>
              <a:off x="7291451" y="2938526"/>
              <a:ext cx="1238250" cy="400050"/>
            </a:xfrm>
            <a:custGeom>
              <a:avLst/>
              <a:gdLst/>
              <a:ahLst/>
              <a:cxnLst/>
              <a:rect l="l" t="t" r="r" b="b"/>
              <a:pathLst>
                <a:path w="1238250" h="400050">
                  <a:moveTo>
                    <a:pt x="0" y="99949"/>
                  </a:moveTo>
                  <a:lnTo>
                    <a:pt x="1038225" y="99949"/>
                  </a:lnTo>
                  <a:lnTo>
                    <a:pt x="1038225" y="0"/>
                  </a:lnTo>
                  <a:lnTo>
                    <a:pt x="1238250" y="200025"/>
                  </a:lnTo>
                  <a:lnTo>
                    <a:pt x="1038225" y="400050"/>
                  </a:lnTo>
                  <a:lnTo>
                    <a:pt x="1038225" y="299974"/>
                  </a:lnTo>
                  <a:lnTo>
                    <a:pt x="0" y="299974"/>
                  </a:lnTo>
                  <a:lnTo>
                    <a:pt x="0" y="99949"/>
                  </a:lnTo>
                  <a:close/>
                </a:path>
              </a:pathLst>
            </a:custGeom>
            <a:ln w="12700">
              <a:solidFill>
                <a:srgbClr val="172C51"/>
              </a:solidFill>
            </a:ln>
          </p:spPr>
          <p:txBody>
            <a:bodyPr wrap="square" lIns="0" tIns="0" rIns="0" bIns="0" rtlCol="0"/>
            <a:lstStyle/>
            <a:p>
              <a:endParaRPr/>
            </a:p>
          </p:txBody>
        </p:sp>
      </p:grpSp>
      <p:grpSp>
        <p:nvGrpSpPr>
          <p:cNvPr id="11" name="object 11"/>
          <p:cNvGrpSpPr/>
          <p:nvPr/>
        </p:nvGrpSpPr>
        <p:grpSpPr>
          <a:xfrm>
            <a:off x="9723501" y="4008501"/>
            <a:ext cx="346075" cy="727075"/>
            <a:chOff x="9723501" y="4008501"/>
            <a:chExt cx="346075" cy="727075"/>
          </a:xfrm>
        </p:grpSpPr>
        <p:sp>
          <p:nvSpPr>
            <p:cNvPr id="12" name="object 12"/>
            <p:cNvSpPr/>
            <p:nvPr/>
          </p:nvSpPr>
          <p:spPr>
            <a:xfrm>
              <a:off x="9729851" y="4014851"/>
              <a:ext cx="333375" cy="714375"/>
            </a:xfrm>
            <a:custGeom>
              <a:avLst/>
              <a:gdLst/>
              <a:ahLst/>
              <a:cxnLst/>
              <a:rect l="l" t="t" r="r" b="b"/>
              <a:pathLst>
                <a:path w="333375" h="714375">
                  <a:moveTo>
                    <a:pt x="249935" y="0"/>
                  </a:moveTo>
                  <a:lnTo>
                    <a:pt x="83312" y="0"/>
                  </a:lnTo>
                  <a:lnTo>
                    <a:pt x="83312" y="547624"/>
                  </a:lnTo>
                  <a:lnTo>
                    <a:pt x="0" y="547624"/>
                  </a:lnTo>
                  <a:lnTo>
                    <a:pt x="166624" y="714375"/>
                  </a:lnTo>
                  <a:lnTo>
                    <a:pt x="333375" y="547624"/>
                  </a:lnTo>
                  <a:lnTo>
                    <a:pt x="249935" y="547624"/>
                  </a:lnTo>
                  <a:lnTo>
                    <a:pt x="249935" y="0"/>
                  </a:lnTo>
                  <a:close/>
                </a:path>
              </a:pathLst>
            </a:custGeom>
            <a:solidFill>
              <a:srgbClr val="4471C4"/>
            </a:solidFill>
          </p:spPr>
          <p:txBody>
            <a:bodyPr wrap="square" lIns="0" tIns="0" rIns="0" bIns="0" rtlCol="0"/>
            <a:lstStyle/>
            <a:p>
              <a:endParaRPr/>
            </a:p>
          </p:txBody>
        </p:sp>
        <p:sp>
          <p:nvSpPr>
            <p:cNvPr id="13" name="object 13"/>
            <p:cNvSpPr/>
            <p:nvPr/>
          </p:nvSpPr>
          <p:spPr>
            <a:xfrm>
              <a:off x="9729851" y="4014851"/>
              <a:ext cx="333375" cy="714375"/>
            </a:xfrm>
            <a:custGeom>
              <a:avLst/>
              <a:gdLst/>
              <a:ahLst/>
              <a:cxnLst/>
              <a:rect l="l" t="t" r="r" b="b"/>
              <a:pathLst>
                <a:path w="333375" h="714375">
                  <a:moveTo>
                    <a:pt x="0" y="547624"/>
                  </a:moveTo>
                  <a:lnTo>
                    <a:pt x="83312" y="547624"/>
                  </a:lnTo>
                  <a:lnTo>
                    <a:pt x="83312" y="0"/>
                  </a:lnTo>
                  <a:lnTo>
                    <a:pt x="249935" y="0"/>
                  </a:lnTo>
                  <a:lnTo>
                    <a:pt x="249935" y="547624"/>
                  </a:lnTo>
                  <a:lnTo>
                    <a:pt x="333375" y="547624"/>
                  </a:lnTo>
                  <a:lnTo>
                    <a:pt x="166624" y="714375"/>
                  </a:lnTo>
                  <a:lnTo>
                    <a:pt x="0" y="547624"/>
                  </a:lnTo>
                  <a:close/>
                </a:path>
              </a:pathLst>
            </a:custGeom>
            <a:ln w="12700">
              <a:solidFill>
                <a:srgbClr val="172C51"/>
              </a:solidFill>
            </a:ln>
          </p:spPr>
          <p:txBody>
            <a:bodyPr wrap="square" lIns="0" tIns="0" rIns="0" bIns="0" rtlCol="0"/>
            <a:lstStyle/>
            <a:p>
              <a:endParaRPr/>
            </a:p>
          </p:txBody>
        </p:sp>
      </p:grpSp>
      <p:sp>
        <p:nvSpPr>
          <p:cNvPr id="14" name="object 14"/>
          <p:cNvSpPr txBox="1"/>
          <p:nvPr/>
        </p:nvSpPr>
        <p:spPr>
          <a:xfrm>
            <a:off x="8948166" y="4824348"/>
            <a:ext cx="1994535" cy="449580"/>
          </a:xfrm>
          <a:prstGeom prst="rect">
            <a:avLst/>
          </a:prstGeom>
        </p:spPr>
        <p:txBody>
          <a:bodyPr vert="horz" wrap="square" lIns="0" tIns="16510" rIns="0" bIns="0" rtlCol="0">
            <a:spAutoFit/>
          </a:bodyPr>
          <a:lstStyle/>
          <a:p>
            <a:pPr marL="12700">
              <a:lnSpc>
                <a:spcPct val="100000"/>
              </a:lnSpc>
              <a:spcBef>
                <a:spcPts val="130"/>
              </a:spcBef>
            </a:pPr>
            <a:r>
              <a:rPr sz="2750" b="1" spc="5" dirty="0">
                <a:latin typeface="Calibri"/>
                <a:cs typeface="Calibri"/>
              </a:rPr>
              <a:t>Identification</a:t>
            </a:r>
            <a:endParaRPr sz="2750">
              <a:latin typeface="Calibri"/>
              <a:cs typeface="Calibri"/>
            </a:endParaRPr>
          </a:p>
        </p:txBody>
      </p:sp>
      <p:grpSp>
        <p:nvGrpSpPr>
          <p:cNvPr id="15" name="object 15"/>
          <p:cNvGrpSpPr/>
          <p:nvPr/>
        </p:nvGrpSpPr>
        <p:grpSpPr>
          <a:xfrm>
            <a:off x="9809226" y="5313426"/>
            <a:ext cx="250825" cy="631825"/>
            <a:chOff x="9809226" y="5313426"/>
            <a:chExt cx="250825" cy="631825"/>
          </a:xfrm>
        </p:grpSpPr>
        <p:sp>
          <p:nvSpPr>
            <p:cNvPr id="16" name="object 16"/>
            <p:cNvSpPr/>
            <p:nvPr/>
          </p:nvSpPr>
          <p:spPr>
            <a:xfrm>
              <a:off x="9815576" y="5319776"/>
              <a:ext cx="238125" cy="619125"/>
            </a:xfrm>
            <a:custGeom>
              <a:avLst/>
              <a:gdLst/>
              <a:ahLst/>
              <a:cxnLst/>
              <a:rect l="l" t="t" r="r" b="b"/>
              <a:pathLst>
                <a:path w="238125" h="619125">
                  <a:moveTo>
                    <a:pt x="178562" y="0"/>
                  </a:moveTo>
                  <a:lnTo>
                    <a:pt x="59435" y="0"/>
                  </a:lnTo>
                  <a:lnTo>
                    <a:pt x="59435" y="499999"/>
                  </a:lnTo>
                  <a:lnTo>
                    <a:pt x="0" y="499999"/>
                  </a:lnTo>
                  <a:lnTo>
                    <a:pt x="118999" y="619061"/>
                  </a:lnTo>
                  <a:lnTo>
                    <a:pt x="238125" y="499999"/>
                  </a:lnTo>
                  <a:lnTo>
                    <a:pt x="178562" y="499999"/>
                  </a:lnTo>
                  <a:lnTo>
                    <a:pt x="178562" y="0"/>
                  </a:lnTo>
                  <a:close/>
                </a:path>
              </a:pathLst>
            </a:custGeom>
            <a:solidFill>
              <a:srgbClr val="4471C4"/>
            </a:solidFill>
          </p:spPr>
          <p:txBody>
            <a:bodyPr wrap="square" lIns="0" tIns="0" rIns="0" bIns="0" rtlCol="0"/>
            <a:lstStyle/>
            <a:p>
              <a:endParaRPr/>
            </a:p>
          </p:txBody>
        </p:sp>
        <p:sp>
          <p:nvSpPr>
            <p:cNvPr id="17" name="object 17"/>
            <p:cNvSpPr/>
            <p:nvPr/>
          </p:nvSpPr>
          <p:spPr>
            <a:xfrm>
              <a:off x="9815576" y="5319776"/>
              <a:ext cx="238125" cy="619125"/>
            </a:xfrm>
            <a:custGeom>
              <a:avLst/>
              <a:gdLst/>
              <a:ahLst/>
              <a:cxnLst/>
              <a:rect l="l" t="t" r="r" b="b"/>
              <a:pathLst>
                <a:path w="238125" h="619125">
                  <a:moveTo>
                    <a:pt x="0" y="499999"/>
                  </a:moveTo>
                  <a:lnTo>
                    <a:pt x="59435" y="499999"/>
                  </a:lnTo>
                  <a:lnTo>
                    <a:pt x="59435" y="0"/>
                  </a:lnTo>
                  <a:lnTo>
                    <a:pt x="178562" y="0"/>
                  </a:lnTo>
                  <a:lnTo>
                    <a:pt x="178562" y="499999"/>
                  </a:lnTo>
                  <a:lnTo>
                    <a:pt x="238125" y="499999"/>
                  </a:lnTo>
                  <a:lnTo>
                    <a:pt x="118999" y="619061"/>
                  </a:lnTo>
                  <a:lnTo>
                    <a:pt x="0" y="499999"/>
                  </a:lnTo>
                  <a:close/>
                </a:path>
              </a:pathLst>
            </a:custGeom>
            <a:ln w="12700">
              <a:solidFill>
                <a:srgbClr val="172C51"/>
              </a:solidFill>
            </a:ln>
          </p:spPr>
          <p:txBody>
            <a:bodyPr wrap="square" lIns="0" tIns="0" rIns="0" bIns="0" rtlCol="0"/>
            <a:lstStyle/>
            <a:p>
              <a:endParaRPr/>
            </a:p>
          </p:txBody>
        </p:sp>
      </p:grpSp>
      <p:sp>
        <p:nvSpPr>
          <p:cNvPr id="18" name="object 18"/>
          <p:cNvSpPr txBox="1"/>
          <p:nvPr/>
        </p:nvSpPr>
        <p:spPr>
          <a:xfrm>
            <a:off x="8649081" y="6201092"/>
            <a:ext cx="2458085" cy="449580"/>
          </a:xfrm>
          <a:prstGeom prst="rect">
            <a:avLst/>
          </a:prstGeom>
        </p:spPr>
        <p:txBody>
          <a:bodyPr vert="horz" wrap="square" lIns="0" tIns="16510" rIns="0" bIns="0" rtlCol="0">
            <a:spAutoFit/>
          </a:bodyPr>
          <a:lstStyle/>
          <a:p>
            <a:pPr marL="12700">
              <a:lnSpc>
                <a:spcPct val="100000"/>
              </a:lnSpc>
              <a:spcBef>
                <a:spcPts val="130"/>
              </a:spcBef>
            </a:pPr>
            <a:r>
              <a:rPr sz="2750" b="1" dirty="0">
                <a:latin typeface="Calibri"/>
                <a:cs typeface="Calibri"/>
              </a:rPr>
              <a:t>AB</a:t>
            </a:r>
            <a:r>
              <a:rPr sz="2750" b="1" spc="-5" dirty="0">
                <a:latin typeface="Calibri"/>
                <a:cs typeface="Calibri"/>
              </a:rPr>
              <a:t> </a:t>
            </a:r>
            <a:r>
              <a:rPr sz="2750" b="1" spc="10" dirty="0">
                <a:latin typeface="Calibri"/>
                <a:cs typeface="Calibri"/>
              </a:rPr>
              <a:t>susceptibility</a:t>
            </a:r>
            <a:endParaRPr sz="2750">
              <a:latin typeface="Calibri"/>
              <a:cs typeface="Calibri"/>
            </a:endParaRPr>
          </a:p>
        </p:txBody>
      </p:sp>
      <p:sp>
        <p:nvSpPr>
          <p:cNvPr id="21" name="object 2">
            <a:extLst>
              <a:ext uri="{FF2B5EF4-FFF2-40B4-BE49-F238E27FC236}">
                <a16:creationId xmlns:a16="http://schemas.microsoft.com/office/drawing/2014/main" id="{B074DC3A-A308-E47A-CFAD-334D4E8F2FD9}"/>
              </a:ext>
            </a:extLst>
          </p:cNvPr>
          <p:cNvSpPr txBox="1">
            <a:spLocks/>
          </p:cNvSpPr>
          <p:nvPr/>
        </p:nvSpPr>
        <p:spPr>
          <a:xfrm>
            <a:off x="1276163" y="162150"/>
            <a:ext cx="9481484" cy="693780"/>
          </a:xfrm>
          <a:prstGeom prst="rect">
            <a:avLst/>
          </a:prstGeom>
        </p:spPr>
        <p:txBody>
          <a:bodyPr vert="horz" wrap="square" lIns="0" tIns="16510" rIns="0" bIns="0" rtlCol="0">
            <a:sp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pPr marL="12700">
              <a:lnSpc>
                <a:spcPct val="100000"/>
              </a:lnSpc>
              <a:spcBef>
                <a:spcPts val="130"/>
              </a:spcBef>
            </a:pPr>
            <a:r>
              <a:rPr lang="lv-LV" sz="4400" spc="10"/>
              <a:t>Microbiological diagnostics</a:t>
            </a:r>
            <a:endParaRPr lang="lv-LV" sz="4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4D3713B6-ECB7-45DC-F965-921005EC5638}"/>
              </a:ext>
            </a:extLst>
          </p:cNvPr>
          <p:cNvPicPr>
            <a:picLocks noChangeAspect="1"/>
          </p:cNvPicPr>
          <p:nvPr/>
        </p:nvPicPr>
        <p:blipFill>
          <a:blip r:embed="rId2"/>
          <a:stretch>
            <a:fillRect/>
          </a:stretch>
        </p:blipFill>
        <p:spPr>
          <a:xfrm>
            <a:off x="708786" y="0"/>
            <a:ext cx="10774428" cy="6858000"/>
          </a:xfrm>
          <a:prstGeom prst="rect">
            <a:avLst/>
          </a:prstGeom>
        </p:spPr>
      </p:pic>
    </p:spTree>
    <p:extLst>
      <p:ext uri="{BB962C8B-B14F-4D97-AF65-F5344CB8AC3E}">
        <p14:creationId xmlns:p14="http://schemas.microsoft.com/office/powerpoint/2010/main" val="2866862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8FB3509-7080-6A76-0696-0A7948DECC2F}"/>
              </a:ext>
            </a:extLst>
          </p:cNvPr>
          <p:cNvSpPr>
            <a:spLocks noGrp="1"/>
          </p:cNvSpPr>
          <p:nvPr>
            <p:ph type="title"/>
          </p:nvPr>
        </p:nvSpPr>
        <p:spPr/>
        <p:txBody>
          <a:bodyPr/>
          <a:lstStyle/>
          <a:p>
            <a:r>
              <a:rPr lang="lv-LV" b="1" dirty="0" err="1"/>
              <a:t>Materials</a:t>
            </a:r>
            <a:r>
              <a:rPr lang="lv-LV" b="1" dirty="0"/>
              <a:t> </a:t>
            </a:r>
            <a:r>
              <a:rPr lang="lv-LV" b="1" dirty="0" err="1"/>
              <a:t>and</a:t>
            </a:r>
            <a:r>
              <a:rPr lang="lv-LV" b="1" dirty="0"/>
              <a:t> </a:t>
            </a:r>
            <a:r>
              <a:rPr lang="lv-LV" b="1" dirty="0" err="1"/>
              <a:t>methods</a:t>
            </a:r>
            <a:endParaRPr lang="lv-LV" dirty="0"/>
          </a:p>
        </p:txBody>
      </p:sp>
      <p:sp>
        <p:nvSpPr>
          <p:cNvPr id="3" name="Satura vietturis 2">
            <a:extLst>
              <a:ext uri="{FF2B5EF4-FFF2-40B4-BE49-F238E27FC236}">
                <a16:creationId xmlns:a16="http://schemas.microsoft.com/office/drawing/2014/main" id="{AFF7B48F-ADBE-1BBA-A36B-4884B7E05692}"/>
              </a:ext>
            </a:extLst>
          </p:cNvPr>
          <p:cNvSpPr>
            <a:spLocks noGrp="1"/>
          </p:cNvSpPr>
          <p:nvPr>
            <p:ph idx="1"/>
          </p:nvPr>
        </p:nvSpPr>
        <p:spPr/>
        <p:txBody>
          <a:bodyPr/>
          <a:lstStyle/>
          <a:p>
            <a:r>
              <a:rPr lang="en-US" dirty="0"/>
              <a:t>Experiments were performed at the </a:t>
            </a:r>
            <a:r>
              <a:rPr lang="en-US" dirty="0" err="1"/>
              <a:t>Pauls</a:t>
            </a:r>
            <a:r>
              <a:rPr lang="en-US" dirty="0"/>
              <a:t> </a:t>
            </a:r>
            <a:r>
              <a:rPr lang="en-US" dirty="0" err="1"/>
              <a:t>Stradins</a:t>
            </a:r>
            <a:r>
              <a:rPr lang="en-US" dirty="0"/>
              <a:t> Clinical University Hospital Joint Laboratory on different bacteria and their corresponding antibiotics</a:t>
            </a:r>
            <a:endParaRPr lang="lv-LV" dirty="0"/>
          </a:p>
          <a:p>
            <a:r>
              <a:rPr lang="en-US" dirty="0"/>
              <a:t>The laser speckles were generated by a single mode 658 nm diode-pumped solid-state laser (output power 60 </a:t>
            </a:r>
            <a:r>
              <a:rPr lang="en-US" dirty="0" err="1"/>
              <a:t>mW</a:t>
            </a:r>
            <a:r>
              <a:rPr lang="en-US" dirty="0"/>
              <a:t>). Images were captured at 20-s intervals by a CMOS camera. To read the inscriptions on the antibiotic discs, an RGB image was captured under white LED illumination.</a:t>
            </a:r>
            <a:endParaRPr lang="lv-LV" dirty="0"/>
          </a:p>
        </p:txBody>
      </p:sp>
    </p:spTree>
    <p:extLst>
      <p:ext uri="{BB962C8B-B14F-4D97-AF65-F5344CB8AC3E}">
        <p14:creationId xmlns:p14="http://schemas.microsoft.com/office/powerpoint/2010/main" val="394697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6856141-367D-F389-9461-F20D2196E399}"/>
              </a:ext>
            </a:extLst>
          </p:cNvPr>
          <p:cNvSpPr>
            <a:spLocks noGrp="1"/>
          </p:cNvSpPr>
          <p:nvPr>
            <p:ph type="title"/>
          </p:nvPr>
        </p:nvSpPr>
        <p:spPr/>
        <p:txBody>
          <a:bodyPr/>
          <a:lstStyle/>
          <a:p>
            <a:endParaRPr lang="lv-LV"/>
          </a:p>
        </p:txBody>
      </p:sp>
      <p:sp>
        <p:nvSpPr>
          <p:cNvPr id="3" name="Satura vietturis 2">
            <a:extLst>
              <a:ext uri="{FF2B5EF4-FFF2-40B4-BE49-F238E27FC236}">
                <a16:creationId xmlns:a16="http://schemas.microsoft.com/office/drawing/2014/main" id="{9788CF40-CB1C-917E-EB8F-A77474FB989B}"/>
              </a:ext>
            </a:extLst>
          </p:cNvPr>
          <p:cNvSpPr>
            <a:spLocks noGrp="1"/>
          </p:cNvSpPr>
          <p:nvPr>
            <p:ph idx="1"/>
          </p:nvPr>
        </p:nvSpPr>
        <p:spPr/>
        <p:txBody>
          <a:bodyPr/>
          <a:lstStyle/>
          <a:p>
            <a:endParaRPr lang="lv-LV"/>
          </a:p>
        </p:txBody>
      </p:sp>
      <p:pic>
        <p:nvPicPr>
          <p:cNvPr id="4" name="Attēls 3">
            <a:extLst>
              <a:ext uri="{FF2B5EF4-FFF2-40B4-BE49-F238E27FC236}">
                <a16:creationId xmlns:a16="http://schemas.microsoft.com/office/drawing/2014/main" id="{11868C9A-AB00-BA1D-E992-E6E2C69AA64F}"/>
              </a:ext>
            </a:extLst>
          </p:cNvPr>
          <p:cNvPicPr>
            <a:picLocks noChangeAspect="1"/>
          </p:cNvPicPr>
          <p:nvPr/>
        </p:nvPicPr>
        <p:blipFill>
          <a:blip r:embed="rId2"/>
          <a:stretch>
            <a:fillRect/>
          </a:stretch>
        </p:blipFill>
        <p:spPr>
          <a:xfrm>
            <a:off x="195124" y="0"/>
            <a:ext cx="11801752" cy="6858000"/>
          </a:xfrm>
          <a:prstGeom prst="rect">
            <a:avLst/>
          </a:prstGeom>
        </p:spPr>
      </p:pic>
    </p:spTree>
    <p:extLst>
      <p:ext uri="{BB962C8B-B14F-4D97-AF65-F5344CB8AC3E}">
        <p14:creationId xmlns:p14="http://schemas.microsoft.com/office/powerpoint/2010/main" val="920944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38234" y="1283110"/>
            <a:ext cx="2324100" cy="4114800"/>
          </a:xfrm>
          <a:prstGeom prst="rect">
            <a:avLst/>
          </a:prstGeom>
        </p:spPr>
      </p:pic>
      <p:pic>
        <p:nvPicPr>
          <p:cNvPr id="4" name="Attēls 3" descr="Attēls, kurā ir sarkans, gaisma&#10;&#10;Apraksts ģenerēts automātiski">
            <a:extLst>
              <a:ext uri="{FF2B5EF4-FFF2-40B4-BE49-F238E27FC236}">
                <a16:creationId xmlns:a16="http://schemas.microsoft.com/office/drawing/2014/main" id="{85ADE1FD-A1BF-27D2-08FB-8BFD4BB56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042" y="0"/>
            <a:ext cx="3811891" cy="6858000"/>
          </a:xfrm>
          <a:prstGeom prst="rect">
            <a:avLst/>
          </a:prstGeom>
        </p:spPr>
      </p:pic>
    </p:spTree>
    <p:extLst>
      <p:ext uri="{BB962C8B-B14F-4D97-AF65-F5344CB8AC3E}">
        <p14:creationId xmlns:p14="http://schemas.microsoft.com/office/powerpoint/2010/main" val="323470333"/>
      </p:ext>
    </p:extLst>
  </p:cSld>
  <p:clrMapOvr>
    <a:masterClrMapping/>
  </p:clrMapOvr>
</p:sld>
</file>

<file path=ppt/theme/theme1.xml><?xml version="1.0" encoding="utf-8"?>
<a:theme xmlns:a="http://schemas.openxmlformats.org/drawingml/2006/main" name="Office Theme">
  <a:themeElements>
    <a:clrScheme name="Custom 6">
      <a:dk1>
        <a:srgbClr val="58595B"/>
      </a:dk1>
      <a:lt1>
        <a:sysClr val="window" lastClr="FFFFFF"/>
      </a:lt1>
      <a:dk2>
        <a:srgbClr val="235590"/>
      </a:dk2>
      <a:lt2>
        <a:srgbClr val="6786B8"/>
      </a:lt2>
      <a:accent1>
        <a:srgbClr val="235590"/>
      </a:accent1>
      <a:accent2>
        <a:srgbClr val="6786B8"/>
      </a:accent2>
      <a:accent3>
        <a:srgbClr val="58595B"/>
      </a:accent3>
      <a:accent4>
        <a:srgbClr val="235590"/>
      </a:accent4>
      <a:accent5>
        <a:srgbClr val="58595B"/>
      </a:accent5>
      <a:accent6>
        <a:srgbClr val="6786B8"/>
      </a:accent6>
      <a:hlink>
        <a:srgbClr val="235590"/>
      </a:hlink>
      <a:folHlink>
        <a:srgbClr val="6786B8"/>
      </a:folHlink>
    </a:clrScheme>
    <a:fontScheme name="Custom 2">
      <a:majorFont>
        <a:latin typeface="Arial Black"/>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3149</TotalTime>
  <Words>1493</Words>
  <Application>Microsoft Office PowerPoint</Application>
  <PresentationFormat>Platekrāna</PresentationFormat>
  <Paragraphs>80</Paragraphs>
  <Slides>22</Slides>
  <Notes>0</Notes>
  <HiddenSlides>1</HiddenSlides>
  <MMClips>0</MMClips>
  <ScaleCrop>false</ScaleCrop>
  <HeadingPairs>
    <vt:vector size="6" baseType="variant">
      <vt:variant>
        <vt:lpstr>Lietotie fonti</vt:lpstr>
      </vt:variant>
      <vt:variant>
        <vt:i4>7</vt:i4>
      </vt:variant>
      <vt:variant>
        <vt:lpstr>Dizains</vt:lpstr>
      </vt:variant>
      <vt:variant>
        <vt:i4>1</vt:i4>
      </vt:variant>
      <vt:variant>
        <vt:lpstr>Slaidu virsraksti</vt:lpstr>
      </vt:variant>
      <vt:variant>
        <vt:i4>22</vt:i4>
      </vt:variant>
    </vt:vector>
  </HeadingPairs>
  <TitlesOfParts>
    <vt:vector size="30" baseType="lpstr">
      <vt:lpstr>Arial</vt:lpstr>
      <vt:lpstr>Arial Black</vt:lpstr>
      <vt:lpstr>Arial MT</vt:lpstr>
      <vt:lpstr>Arial Nova</vt:lpstr>
      <vt:lpstr>Calibri</vt:lpstr>
      <vt:lpstr>Times New Roman</vt:lpstr>
      <vt:lpstr>TimesNewRoman</vt:lpstr>
      <vt:lpstr>Office Theme</vt:lpstr>
      <vt:lpstr>                        Laser Speckle Imaging Technology for Rapid Determination of Antibacterial Resistance  Aigars Reinis Riga, Latvia </vt:lpstr>
      <vt:lpstr>PowerPoint prezentācija</vt:lpstr>
      <vt:lpstr>Acknoledgements</vt:lpstr>
      <vt:lpstr>Introduction</vt:lpstr>
      <vt:lpstr>PowerPoint prezentācija</vt:lpstr>
      <vt:lpstr>PowerPoint prezentācija</vt:lpstr>
      <vt:lpstr>Materials and methods</vt:lpstr>
      <vt:lpstr>PowerPoint prezentācija</vt:lpstr>
      <vt:lpstr>PowerPoint prezentācija</vt:lpstr>
      <vt:lpstr>PowerPoint prezentācija</vt:lpstr>
      <vt:lpstr>PowerPoint prezentācija</vt:lpstr>
      <vt:lpstr>PowerPoint prezentācija</vt:lpstr>
      <vt:lpstr>Results</vt:lpstr>
      <vt:lpstr>Disk-Diffusion Susceptibility Test</vt:lpstr>
      <vt:lpstr>Workflow</vt:lpstr>
      <vt:lpstr>Challenges</vt:lpstr>
      <vt:lpstr>Challenges</vt:lpstr>
      <vt:lpstr>PowerPoint prezentācija</vt:lpstr>
      <vt:lpstr>PowerPoint prezentācija</vt:lpstr>
      <vt:lpstr>PowerPoint prezentācija</vt:lpstr>
      <vt:lpstr>Conclusions</vt:lpstr>
      <vt:lpstr>Thank you very much for  your kind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Alise Podniece</dc:creator>
  <cp:lastModifiedBy>Ilze Lihacova</cp:lastModifiedBy>
  <cp:revision>177</cp:revision>
  <cp:lastPrinted>2020-02-17T13:33:27Z</cp:lastPrinted>
  <dcterms:created xsi:type="dcterms:W3CDTF">2019-06-04T12:35:52Z</dcterms:created>
  <dcterms:modified xsi:type="dcterms:W3CDTF">2023-11-21T08:47:33Z</dcterms:modified>
</cp:coreProperties>
</file>