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100838" cy="43073638"/>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365">
          <p15:clr>
            <a:srgbClr val="A4A3A4"/>
          </p15:clr>
        </p15:guide>
        <p15:guide id="2" orient="horz" pos="20196">
          <p15:clr>
            <a:srgbClr val="A4A3A4"/>
          </p15:clr>
        </p15:guide>
        <p15:guide id="3" pos="6912">
          <p15:clr>
            <a:srgbClr val="A4A3A4"/>
          </p15:clr>
        </p15:guide>
        <p15:guide id="4" pos="20736">
          <p15:clr>
            <a:srgbClr val="A4A3A4"/>
          </p15:clr>
        </p15:guide>
        <p15:guide id="5"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BC2D00"/>
    <a:srgbClr val="A50021"/>
    <a:srgbClr val="008000"/>
    <a:srgbClr val="EAEAEA"/>
    <a:srgbClr val="C0C0C0"/>
    <a:srgbClr val="0046D2"/>
    <a:srgbClr val="FF0000"/>
    <a:srgbClr val="698ED9"/>
    <a:srgbClr val="A7C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991" autoAdjust="0"/>
    <p:restoredTop sz="95133" autoAdjust="0"/>
  </p:normalViewPr>
  <p:slideViewPr>
    <p:cSldViewPr snapToGrid="0">
      <p:cViewPr>
        <p:scale>
          <a:sx n="20" d="100"/>
          <a:sy n="20" d="100"/>
        </p:scale>
        <p:origin x="948" y="-288"/>
      </p:cViewPr>
      <p:guideLst>
        <p:guide orient="horz" pos="10365"/>
        <p:guide orient="horz" pos="20196"/>
        <p:guide pos="6912"/>
        <p:guide pos="20736"/>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5"/>
            <a:ext cx="13910367" cy="215368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l">
              <a:defRPr sz="5600"/>
            </a:lvl1pPr>
          </a:lstStyle>
          <a:p>
            <a:endParaRPr lang="en-US"/>
          </a:p>
        </p:txBody>
      </p:sp>
      <p:sp>
        <p:nvSpPr>
          <p:cNvPr id="3075" name="Rectangle 3"/>
          <p:cNvSpPr>
            <a:spLocks noGrp="1" noChangeArrowheads="1"/>
          </p:cNvSpPr>
          <p:nvPr>
            <p:ph type="dt" idx="1"/>
          </p:nvPr>
        </p:nvSpPr>
        <p:spPr bwMode="auto">
          <a:xfrm>
            <a:off x="18182887" y="5"/>
            <a:ext cx="13910367" cy="215368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r">
              <a:defRPr sz="5600"/>
            </a:lvl1pPr>
          </a:lstStyle>
          <a:p>
            <a:endParaRPr lang="en-US"/>
          </a:p>
        </p:txBody>
      </p:sp>
      <p:sp>
        <p:nvSpPr>
          <p:cNvPr id="3076" name="Rectangle 4"/>
          <p:cNvSpPr>
            <a:spLocks noGrp="1" noRot="1" noChangeAspect="1" noChangeArrowheads="1" noTextEdit="1"/>
          </p:cNvSpPr>
          <p:nvPr>
            <p:ph type="sldImg" idx="2"/>
          </p:nvPr>
        </p:nvSpPr>
        <p:spPr bwMode="auto">
          <a:xfrm>
            <a:off x="5284788" y="3225800"/>
            <a:ext cx="21539200" cy="161544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10089" y="20463681"/>
            <a:ext cx="25680669" cy="19383137"/>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0912558"/>
            <a:ext cx="13910367" cy="215368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l">
              <a:defRPr sz="5600"/>
            </a:lvl1pPr>
          </a:lstStyle>
          <a:p>
            <a:endParaRPr lang="en-US"/>
          </a:p>
        </p:txBody>
      </p:sp>
      <p:sp>
        <p:nvSpPr>
          <p:cNvPr id="3079" name="Rectangle 7"/>
          <p:cNvSpPr>
            <a:spLocks noGrp="1" noChangeArrowheads="1"/>
          </p:cNvSpPr>
          <p:nvPr>
            <p:ph type="sldNum" sz="quarter" idx="5"/>
          </p:nvPr>
        </p:nvSpPr>
        <p:spPr bwMode="auto">
          <a:xfrm>
            <a:off x="18182887" y="40912558"/>
            <a:ext cx="13910367" cy="215368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r">
              <a:defRPr sz="5600"/>
            </a:lvl1pPr>
          </a:lstStyle>
          <a:p>
            <a:fld id="{1CF43D00-9215-4D61-8FB8-4C30B5785DCF}" type="slidenum">
              <a:rPr lang="en-US"/>
              <a:pPr/>
              <a:t>‹#›</a:t>
            </a:fld>
            <a:endParaRPr lang="en-US"/>
          </a:p>
        </p:txBody>
      </p:sp>
    </p:spTree>
    <p:extLst>
      <p:ext uri="{BB962C8B-B14F-4D97-AF65-F5344CB8AC3E}">
        <p14:creationId xmlns:p14="http://schemas.microsoft.com/office/powerpoint/2010/main" val="20474850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569DF1-7A70-4E5D-8A7C-6436346665B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4" name="Picture 3">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11743" y="32383849"/>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p:cNvSpPr txBox="1"/>
          <p:nvPr userDrawn="1"/>
        </p:nvSpPr>
        <p:spPr>
          <a:xfrm>
            <a:off x="39953530" y="32299394"/>
            <a:ext cx="2383858" cy="338554"/>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dirty="0">
                <a:solidFill>
                  <a:schemeClr val="bg1"/>
                </a:solidFill>
              </a:rPr>
              <a:t>www.postersession.com</a:t>
            </a:r>
          </a:p>
        </p:txBody>
      </p:sp>
      <p:sp>
        <p:nvSpPr>
          <p:cNvPr id="6" name="TextBox 5">
            <a:extLst>
              <a:ext uri="{FF2B5EF4-FFF2-40B4-BE49-F238E27FC236}">
                <a16:creationId xmlns:a16="http://schemas.microsoft.com/office/drawing/2014/main" id="{D924A4C6-9EF7-4436-8E12-65C90892BC44}"/>
              </a:ext>
            </a:extLst>
          </p:cNvPr>
          <p:cNvSpPr txBox="1"/>
          <p:nvPr userDrawn="1"/>
        </p:nvSpPr>
        <p:spPr>
          <a:xfrm>
            <a:off x="-38100" y="32815917"/>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7030A0"/>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g"/><Relationship Id="rId5" Type="http://schemas.openxmlformats.org/officeDocument/2006/relationships/image" Target="../media/image4.png"/><Relationship Id="rId10" Type="http://schemas.openxmlformats.org/officeDocument/2006/relationships/image" Target="../media/image9.jpg"/><Relationship Id="rId4" Type="http://schemas.openxmlformats.org/officeDocument/2006/relationships/image" Target="../media/image3.png"/><Relationship Id="rId9"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0">
          <a:gsLst>
            <a:gs pos="0">
              <a:srgbClr val="7030A0"/>
            </a:gs>
            <a:gs pos="50000">
              <a:schemeClr val="accent6">
                <a:lumMod val="20000"/>
                <a:lumOff val="80000"/>
              </a:schemeClr>
            </a:gs>
            <a:gs pos="100000">
              <a:srgbClr val="7030A0"/>
            </a:gs>
          </a:gsLst>
          <a:lin ang="5400000" scaled="1"/>
          <a:tileRect/>
        </a:gradFill>
        <a:effectLst/>
      </p:bgPr>
    </p:bg>
    <p:spTree>
      <p:nvGrpSpPr>
        <p:cNvPr id="1" name=""/>
        <p:cNvGrpSpPr/>
        <p:nvPr/>
      </p:nvGrpSpPr>
      <p:grpSpPr>
        <a:xfrm>
          <a:off x="0" y="0"/>
          <a:ext cx="0" cy="0"/>
          <a:chOff x="0" y="0"/>
          <a:chExt cx="0" cy="0"/>
        </a:xfrm>
      </p:grpSpPr>
      <p:sp>
        <p:nvSpPr>
          <p:cNvPr id="20" name="AutoShape 30"/>
          <p:cNvSpPr>
            <a:spLocks noChangeArrowheads="1"/>
          </p:cNvSpPr>
          <p:nvPr/>
        </p:nvSpPr>
        <p:spPr bwMode="auto">
          <a:xfrm>
            <a:off x="32647260" y="6161314"/>
            <a:ext cx="104775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1" name="AutoShape 29"/>
          <p:cNvSpPr>
            <a:spLocks noChangeArrowheads="1"/>
          </p:cNvSpPr>
          <p:nvPr/>
        </p:nvSpPr>
        <p:spPr bwMode="auto">
          <a:xfrm>
            <a:off x="10753364" y="6149981"/>
            <a:ext cx="10987087"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2" name="AutoShape 31"/>
          <p:cNvSpPr>
            <a:spLocks noChangeArrowheads="1"/>
          </p:cNvSpPr>
          <p:nvPr/>
        </p:nvSpPr>
        <p:spPr bwMode="auto">
          <a:xfrm>
            <a:off x="21923697" y="6010479"/>
            <a:ext cx="10723563"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3" name="AutoShape 4"/>
          <p:cNvSpPr>
            <a:spLocks noChangeArrowheads="1"/>
          </p:cNvSpPr>
          <p:nvPr/>
        </p:nvSpPr>
        <p:spPr bwMode="auto">
          <a:xfrm>
            <a:off x="609600" y="6096000"/>
            <a:ext cx="9883775"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1140236" y="7922836"/>
            <a:ext cx="8867831" cy="12543434"/>
          </a:xfrm>
          <a:prstGeom prst="rect">
            <a:avLst/>
          </a:prstGeom>
          <a:noFill/>
          <a:ln w="9525">
            <a:noFill/>
            <a:miter lim="800000"/>
            <a:headEnd/>
            <a:tailEnd/>
          </a:ln>
          <a:effectLst/>
        </p:spPr>
        <p:txBody>
          <a:bodyPr wrap="square">
            <a:spAutoFit/>
          </a:bodyPr>
          <a:lstStyle/>
          <a:p>
            <a:pPr algn="l" defTabSz="4389438" eaLnBrk="0" hangingPunct="0">
              <a:lnSpc>
                <a:spcPct val="90000"/>
              </a:lnSpc>
            </a:pPr>
            <a:r>
              <a:rPr lang="en-US" sz="2900" b="1" dirty="0">
                <a:latin typeface="Times New Roman" pitchFamily="18" charset="0"/>
              </a:rPr>
              <a:t>Purpose of the study.</a:t>
            </a:r>
          </a:p>
          <a:p>
            <a:pPr algn="l" defTabSz="4389438" eaLnBrk="0" hangingPunct="0">
              <a:lnSpc>
                <a:spcPct val="90000"/>
              </a:lnSpc>
            </a:pPr>
            <a:r>
              <a:rPr lang="en-US" sz="2900" dirty="0">
                <a:latin typeface="Times New Roman" pitchFamily="18" charset="0"/>
              </a:rPr>
              <a:t>The laser speckle imaging technique with sub-pixel correlation analysis allows to identify changes in the sterile zone radius, and makes it possible to predict these changes significantly earlier than the disk diffusion method which is recommended by the European Committee on Antimicrobial susceptibility testing (EUCAST) [1]. Results are oriented towards speeding and facilitating epidemiological analysis.</a:t>
            </a:r>
          </a:p>
          <a:p>
            <a:pPr algn="l" defTabSz="4389438" eaLnBrk="0" hangingPunct="0">
              <a:lnSpc>
                <a:spcPct val="90000"/>
              </a:lnSpc>
            </a:pPr>
            <a:endParaRPr lang="en-US" sz="2900" dirty="0">
              <a:latin typeface="Times New Roman" pitchFamily="18" charset="0"/>
            </a:endParaRPr>
          </a:p>
          <a:p>
            <a:pPr algn="l" defTabSz="4389438" eaLnBrk="0" hangingPunct="0">
              <a:lnSpc>
                <a:spcPct val="90000"/>
              </a:lnSpc>
            </a:pPr>
            <a:r>
              <a:rPr lang="en-US" sz="2900" b="1" dirty="0">
                <a:latin typeface="Times New Roman" pitchFamily="18" charset="0"/>
              </a:rPr>
              <a:t>Suggested method.</a:t>
            </a:r>
          </a:p>
          <a:p>
            <a:pPr algn="just" defTabSz="4389438" eaLnBrk="0" hangingPunct="0">
              <a:lnSpc>
                <a:spcPct val="90000"/>
              </a:lnSpc>
            </a:pPr>
            <a:r>
              <a:rPr lang="en-US" sz="2900" dirty="0">
                <a:latin typeface="Times New Roman" pitchFamily="18" charset="0"/>
              </a:rPr>
              <a:t>In previous studies using laser speckle imaging technique, we managed to determine the bacteria growth after 2-3 hours from the beginning of activity [2]. In the laser speckle imaging method, a laser beam is scattered on a Petri dish where the test bacteria and antibiotic discs are located. The laser speckles reflected from the surface are recorded sequentially in time. A sub-pixel correlation analysis was proposed to detect small changes in the sequence of laser speckle images, and the effects associated with changes in bacterial activity can be observed.</a:t>
            </a:r>
          </a:p>
          <a:p>
            <a:pPr algn="l" defTabSz="4389438" eaLnBrk="0" hangingPunct="0">
              <a:lnSpc>
                <a:spcPct val="90000"/>
              </a:lnSpc>
            </a:pPr>
            <a:r>
              <a:rPr lang="en-US" sz="2900" dirty="0">
                <a:latin typeface="Times New Roman" pitchFamily="18" charset="0"/>
              </a:rPr>
              <a:t>Experiments were performed at the </a:t>
            </a:r>
            <a:r>
              <a:rPr lang="en-US" sz="2900" dirty="0" err="1">
                <a:latin typeface="Times New Roman" pitchFamily="18" charset="0"/>
              </a:rPr>
              <a:t>Pauls</a:t>
            </a:r>
            <a:r>
              <a:rPr lang="en-US" sz="2900" dirty="0">
                <a:latin typeface="Times New Roman" pitchFamily="18" charset="0"/>
              </a:rPr>
              <a:t> </a:t>
            </a:r>
            <a:r>
              <a:rPr lang="en-US" sz="2900" dirty="0" err="1">
                <a:latin typeface="Times New Roman" pitchFamily="18" charset="0"/>
              </a:rPr>
              <a:t>Stradins</a:t>
            </a:r>
            <a:r>
              <a:rPr lang="en-US" sz="2900" dirty="0">
                <a:latin typeface="Times New Roman" pitchFamily="18" charset="0"/>
              </a:rPr>
              <a:t> Clinical University Hospital Joint Laboratory on different bacteria and their corresponding </a:t>
            </a:r>
            <a:r>
              <a:rPr lang="en-US" sz="2800" dirty="0">
                <a:latin typeface="Times New Roman" pitchFamily="18" charset="0"/>
              </a:rPr>
              <a:t>antibiotics</a:t>
            </a:r>
            <a:r>
              <a:rPr lang="en-US" sz="2900" dirty="0">
                <a:latin typeface="Times New Roman" pitchFamily="18" charset="0"/>
              </a:rPr>
              <a:t> [3].</a:t>
            </a:r>
          </a:p>
          <a:p>
            <a:pPr algn="l" defTabSz="4389438" eaLnBrk="0" hangingPunct="0">
              <a:lnSpc>
                <a:spcPct val="90000"/>
              </a:lnSpc>
            </a:pPr>
            <a:endParaRPr lang="en-US" sz="2900" b="1" dirty="0">
              <a:latin typeface="Times New Roman" pitchFamily="18" charset="0"/>
            </a:endParaRPr>
          </a:p>
          <a:p>
            <a:pPr algn="l" defTabSz="4389438" eaLnBrk="0" hangingPunct="0">
              <a:lnSpc>
                <a:spcPct val="90000"/>
              </a:lnSpc>
            </a:pPr>
            <a:r>
              <a:rPr lang="en-US" sz="2900" b="1" dirty="0">
                <a:latin typeface="Times New Roman" pitchFamily="18" charset="0"/>
              </a:rPr>
              <a:t>The experimental setup.</a:t>
            </a:r>
          </a:p>
          <a:p>
            <a:pPr algn="just" defTabSz="4389438" eaLnBrk="0" hangingPunct="0">
              <a:lnSpc>
                <a:spcPct val="90000"/>
              </a:lnSpc>
            </a:pPr>
            <a:r>
              <a:rPr lang="en-US" sz="2900" dirty="0">
                <a:latin typeface="Times New Roman" pitchFamily="18" charset="0"/>
              </a:rPr>
              <a:t>The laser speckles were generated by a 658 nm diode pumped solid state laser (output power 60 </a:t>
            </a:r>
            <a:r>
              <a:rPr lang="en-US" sz="2900" dirty="0" err="1">
                <a:latin typeface="Times New Roman" pitchFamily="18" charset="0"/>
              </a:rPr>
              <a:t>mW</a:t>
            </a:r>
            <a:r>
              <a:rPr lang="en-US" sz="2900" dirty="0">
                <a:latin typeface="Times New Roman" pitchFamily="18" charset="0"/>
              </a:rPr>
              <a:t>). Images were captured with 10-second intervals by a CMOS camera ( Fig.1).</a:t>
            </a:r>
          </a:p>
        </p:txBody>
      </p:sp>
      <p:sp>
        <p:nvSpPr>
          <p:cNvPr id="2058" name="Text Box 10"/>
          <p:cNvSpPr txBox="1">
            <a:spLocks noChangeArrowheads="1"/>
          </p:cNvSpPr>
          <p:nvPr/>
        </p:nvSpPr>
        <p:spPr bwMode="auto">
          <a:xfrm>
            <a:off x="11423376" y="6314664"/>
            <a:ext cx="9829800" cy="1446550"/>
          </a:xfrm>
          <a:prstGeom prst="rect">
            <a:avLst/>
          </a:prstGeom>
          <a:noFill/>
          <a:ln w="9525">
            <a:noFill/>
            <a:miter lim="800000"/>
            <a:headEnd/>
            <a:tailEnd/>
          </a:ln>
          <a:effectLst/>
        </p:spPr>
        <p:txBody>
          <a:bodyPr>
            <a:spAutoFit/>
          </a:bodyPr>
          <a:lstStyle/>
          <a:p>
            <a:pPr algn="l" defTabSz="4389438">
              <a:spcBef>
                <a:spcPct val="50000"/>
              </a:spcBef>
            </a:pPr>
            <a:r>
              <a:rPr lang="en-US" b="1" dirty="0">
                <a:latin typeface="Times New Roman" pitchFamily="18" charset="0"/>
              </a:rPr>
              <a:t>Algorithm</a:t>
            </a:r>
            <a:endParaRPr lang="en-US" b="1" dirty="0"/>
          </a:p>
        </p:txBody>
      </p:sp>
      <p:sp>
        <p:nvSpPr>
          <p:cNvPr id="2059" name="Text Box 11"/>
          <p:cNvSpPr txBox="1">
            <a:spLocks noChangeArrowheads="1"/>
          </p:cNvSpPr>
          <p:nvPr/>
        </p:nvSpPr>
        <p:spPr bwMode="auto">
          <a:xfrm>
            <a:off x="33308763" y="15712814"/>
            <a:ext cx="9734067" cy="1403350"/>
          </a:xfrm>
          <a:prstGeom prst="rect">
            <a:avLst/>
          </a:prstGeom>
          <a:noFill/>
          <a:ln w="9525">
            <a:noFill/>
            <a:miter lim="800000"/>
            <a:headEnd/>
            <a:tailEnd/>
          </a:ln>
          <a:effectLst/>
        </p:spPr>
        <p:txBody>
          <a:bodyPr wrap="square">
            <a:spAutoFit/>
          </a:bodyPr>
          <a:lstStyle/>
          <a:p>
            <a:pPr algn="l" defTabSz="4389438">
              <a:spcBef>
                <a:spcPct val="50000"/>
              </a:spcBef>
            </a:pPr>
            <a:r>
              <a:rPr lang="en-US" b="1" dirty="0">
                <a:latin typeface="Times New Roman" panose="02020603050405020304" pitchFamily="18" charset="0"/>
                <a:cs typeface="Times New Roman" panose="02020603050405020304" pitchFamily="18" charset="0"/>
              </a:rPr>
              <a:t>Conclusions</a:t>
            </a:r>
          </a:p>
        </p:txBody>
      </p:sp>
      <p:sp>
        <p:nvSpPr>
          <p:cNvPr id="2061" name="AutoShape 13"/>
          <p:cNvSpPr>
            <a:spLocks noChangeArrowheads="1"/>
          </p:cNvSpPr>
          <p:nvPr/>
        </p:nvSpPr>
        <p:spPr bwMode="auto">
          <a:xfrm>
            <a:off x="685800" y="381000"/>
            <a:ext cx="42519600"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062" name="Text Box 14"/>
          <p:cNvSpPr txBox="1">
            <a:spLocks noChangeArrowheads="1"/>
          </p:cNvSpPr>
          <p:nvPr/>
        </p:nvSpPr>
        <p:spPr bwMode="auto">
          <a:xfrm>
            <a:off x="4702630" y="378177"/>
            <a:ext cx="33832799" cy="5324535"/>
          </a:xfrm>
          <a:prstGeom prst="rect">
            <a:avLst/>
          </a:prstGeom>
          <a:noFill/>
          <a:ln w="9525">
            <a:noFill/>
            <a:miter lim="800000"/>
            <a:headEnd/>
            <a:tailEnd/>
          </a:ln>
          <a:effectLst/>
        </p:spPr>
        <p:txBody>
          <a:bodyPr wrap="square">
            <a:spAutoFit/>
          </a:bodyPr>
          <a:lstStyle/>
          <a:p>
            <a:pPr defTabSz="4389438">
              <a:spcBef>
                <a:spcPct val="50000"/>
              </a:spcBef>
            </a:pPr>
            <a:r>
              <a:rPr lang="en-US" sz="7000" b="1" dirty="0">
                <a:latin typeface="Times New Roman" panose="02020603050405020304" pitchFamily="18" charset="0"/>
                <a:cs typeface="Times New Roman" panose="02020603050405020304" pitchFamily="18" charset="0"/>
              </a:rPr>
              <a:t>Laser speckle imaging-assisted disk diffusion test for early estimation of sterile zone radius</a:t>
            </a:r>
          </a:p>
          <a:p>
            <a:r>
              <a:rPr lang="en-US" sz="4000" b="1" u="sng" dirty="0">
                <a:latin typeface="Times New Roman" panose="02020603050405020304" pitchFamily="18" charset="0"/>
                <a:cs typeface="Times New Roman" panose="02020603050405020304" pitchFamily="18" charset="0"/>
              </a:rPr>
              <a:t>Ilya </a:t>
            </a:r>
            <a:r>
              <a:rPr lang="en-US" sz="4000" b="1" u="sng" dirty="0" err="1">
                <a:latin typeface="Times New Roman" panose="02020603050405020304" pitchFamily="18" charset="0"/>
                <a:cs typeface="Times New Roman" panose="02020603050405020304" pitchFamily="18" charset="0"/>
              </a:rPr>
              <a:t>Balmages</a:t>
            </a:r>
            <a:r>
              <a:rPr lang="en-US" sz="4000" b="1" dirty="0">
                <a:latin typeface="Times New Roman" panose="02020603050405020304" pitchFamily="18" charset="0"/>
                <a:cs typeface="Times New Roman" panose="02020603050405020304" pitchFamily="18" charset="0"/>
              </a:rPr>
              <a:t>*</a:t>
            </a:r>
            <a:r>
              <a:rPr lang="en-US" sz="4000" b="1" baseline="30000" dirty="0">
                <a:latin typeface="Times New Roman" panose="02020603050405020304" pitchFamily="18" charset="0"/>
                <a:cs typeface="Times New Roman" panose="02020603050405020304" pitchFamily="18" charset="0"/>
              </a:rPr>
              <a:t>1,2</a:t>
            </a:r>
            <a:r>
              <a:rPr lang="en-US" sz="4000" b="1" dirty="0">
                <a:latin typeface="Times New Roman" panose="02020603050405020304" pitchFamily="18" charset="0"/>
                <a:cs typeface="Times New Roman" panose="02020603050405020304" pitchFamily="18" charset="0"/>
              </a:rPr>
              <a:t>, </a:t>
            </a:r>
            <a:r>
              <a:rPr lang="en-GB" sz="4000" b="1" dirty="0" err="1">
                <a:latin typeface="Times New Roman" panose="02020603050405020304" pitchFamily="18" charset="0"/>
                <a:cs typeface="Times New Roman" panose="02020603050405020304" pitchFamily="18" charset="0"/>
              </a:rPr>
              <a:t>Dmitrijs</a:t>
            </a:r>
            <a:r>
              <a:rPr lang="en-GB" sz="4000" b="1" dirty="0">
                <a:latin typeface="Times New Roman" panose="02020603050405020304" pitchFamily="18" charset="0"/>
                <a:cs typeface="Times New Roman" panose="02020603050405020304" pitchFamily="18" charset="0"/>
              </a:rPr>
              <a:t> Bliznuks</a:t>
            </a:r>
            <a:r>
              <a:rPr lang="en-GB" sz="4000" b="1" baseline="30000" dirty="0">
                <a:latin typeface="Times New Roman" panose="02020603050405020304" pitchFamily="18" charset="0"/>
                <a:cs typeface="Times New Roman" panose="02020603050405020304" pitchFamily="18" charset="0"/>
              </a:rPr>
              <a:t>2 </a:t>
            </a:r>
            <a:r>
              <a:rPr lang="en-US" sz="4000" b="1" dirty="0">
                <a:latin typeface="Times New Roman" panose="02020603050405020304" pitchFamily="18" charset="0"/>
                <a:cs typeface="Times New Roman" panose="02020603050405020304" pitchFamily="18" charset="0"/>
              </a:rPr>
              <a:t>, </a:t>
            </a:r>
            <a:r>
              <a:rPr lang="en-GB" sz="4000" b="1" dirty="0" err="1">
                <a:latin typeface="Times New Roman" panose="02020603050405020304" pitchFamily="18" charset="0"/>
                <a:cs typeface="Times New Roman" panose="02020603050405020304" pitchFamily="18" charset="0"/>
              </a:rPr>
              <a:t>Aigars</a:t>
            </a:r>
            <a:r>
              <a:rPr lang="en-GB" sz="4000" b="1" dirty="0">
                <a:latin typeface="Times New Roman" panose="02020603050405020304" pitchFamily="18" charset="0"/>
                <a:cs typeface="Times New Roman" panose="02020603050405020304" pitchFamily="18" charset="0"/>
              </a:rPr>
              <a:t> Reinis</a:t>
            </a:r>
            <a:r>
              <a:rPr lang="en-GB" sz="4000" b="1" baseline="30000" dirty="0">
                <a:latin typeface="Times New Roman" panose="02020603050405020304" pitchFamily="18" charset="0"/>
                <a:cs typeface="Times New Roman" panose="02020603050405020304" pitchFamily="18" charset="0"/>
              </a:rPr>
              <a:t>3,4</a:t>
            </a:r>
            <a:r>
              <a:rPr lang="en-GB" sz="4000" b="1" dirty="0">
                <a:latin typeface="Times New Roman" panose="02020603050405020304" pitchFamily="18" charset="0"/>
                <a:cs typeface="Times New Roman" panose="02020603050405020304" pitchFamily="18" charset="0"/>
              </a:rPr>
              <a:t>, </a:t>
            </a:r>
            <a:r>
              <a:rPr lang="en-GB" sz="4000" b="1" dirty="0" err="1">
                <a:latin typeface="Times New Roman" panose="02020603050405020304" pitchFamily="18" charset="0"/>
                <a:cs typeface="Times New Roman" panose="02020603050405020304" pitchFamily="18" charset="0"/>
              </a:rPr>
              <a:t>Svjatoslavs</a:t>
            </a:r>
            <a:r>
              <a:rPr lang="en-GB" sz="4000" b="1" dirty="0">
                <a:latin typeface="Times New Roman" panose="02020603050405020304" pitchFamily="18" charset="0"/>
                <a:cs typeface="Times New Roman" panose="02020603050405020304" pitchFamily="18" charset="0"/>
              </a:rPr>
              <a:t> Kistkins</a:t>
            </a:r>
            <a:r>
              <a:rPr lang="en-GB" sz="4000" b="1" baseline="30000" dirty="0">
                <a:latin typeface="Times New Roman" panose="02020603050405020304" pitchFamily="18" charset="0"/>
                <a:cs typeface="Times New Roman" panose="02020603050405020304" pitchFamily="18" charset="0"/>
              </a:rPr>
              <a:t>3</a:t>
            </a:r>
            <a:r>
              <a:rPr lang="en-GB" sz="4000" b="1" dirty="0">
                <a:latin typeface="Times New Roman" panose="02020603050405020304" pitchFamily="18" charset="0"/>
                <a:cs typeface="Times New Roman" panose="02020603050405020304" pitchFamily="18" charset="0"/>
              </a:rPr>
              <a:t>, </a:t>
            </a:r>
            <a:r>
              <a:rPr lang="en-GB" sz="4000" b="1" dirty="0" err="1">
                <a:latin typeface="Times New Roman" panose="02020603050405020304" pitchFamily="18" charset="0"/>
                <a:cs typeface="Times New Roman" panose="02020603050405020304" pitchFamily="18" charset="0"/>
              </a:rPr>
              <a:t>Emilija</a:t>
            </a:r>
            <a:r>
              <a:rPr lang="en-GB" sz="4000" b="1" dirty="0">
                <a:latin typeface="Times New Roman" panose="02020603050405020304" pitchFamily="18" charset="0"/>
                <a:cs typeface="Times New Roman" panose="02020603050405020304" pitchFamily="18" charset="0"/>
              </a:rPr>
              <a:t> </a:t>
            </a:r>
            <a:r>
              <a:rPr lang="en-GB" sz="4000" b="1" dirty="0" err="1">
                <a:latin typeface="Times New Roman" panose="02020603050405020304" pitchFamily="18" charset="0"/>
                <a:cs typeface="Times New Roman" panose="02020603050405020304" pitchFamily="18" charset="0"/>
              </a:rPr>
              <a:t>Vija</a:t>
            </a:r>
            <a:r>
              <a:rPr lang="en-GB" sz="4000" b="1" dirty="0">
                <a:latin typeface="Times New Roman" panose="02020603050405020304" pitchFamily="18" charset="0"/>
                <a:cs typeface="Times New Roman" panose="02020603050405020304" pitchFamily="18" charset="0"/>
              </a:rPr>
              <a:t> Plorina</a:t>
            </a:r>
            <a:r>
              <a:rPr lang="en-GB" sz="4000" b="1" baseline="30000" dirty="0">
                <a:latin typeface="Times New Roman" panose="02020603050405020304" pitchFamily="18" charset="0"/>
                <a:cs typeface="Times New Roman" panose="02020603050405020304" pitchFamily="18" charset="0"/>
              </a:rPr>
              <a:t>1</a:t>
            </a:r>
            <a:r>
              <a:rPr lang="en-GB" sz="4000" b="1" dirty="0">
                <a:latin typeface="Times New Roman" panose="02020603050405020304" pitchFamily="18" charset="0"/>
                <a:cs typeface="Times New Roman" panose="02020603050405020304" pitchFamily="18" charset="0"/>
              </a:rPr>
              <a:t>, Alexey Lihachev</a:t>
            </a:r>
            <a:r>
              <a:rPr lang="en-GB" sz="4000" b="1" baseline="30000" dirty="0">
                <a:latin typeface="Times New Roman" panose="02020603050405020304" pitchFamily="18" charset="0"/>
                <a:cs typeface="Times New Roman" panose="02020603050405020304" pitchFamily="18" charset="0"/>
              </a:rPr>
              <a:t>1</a:t>
            </a:r>
            <a:r>
              <a:rPr lang="en-GB" sz="4000" b="1" dirty="0">
                <a:latin typeface="Times New Roman" panose="02020603050405020304" pitchFamily="18" charset="0"/>
                <a:cs typeface="Times New Roman" panose="02020603050405020304" pitchFamily="18" charset="0"/>
              </a:rPr>
              <a:t>, </a:t>
            </a:r>
            <a:r>
              <a:rPr lang="en-GB" sz="4000" b="1" dirty="0" err="1">
                <a:latin typeface="Times New Roman" panose="02020603050405020304" pitchFamily="18" charset="0"/>
                <a:cs typeface="Times New Roman" panose="02020603050405020304" pitchFamily="18" charset="0"/>
              </a:rPr>
              <a:t>Ilze</a:t>
            </a:r>
            <a:r>
              <a:rPr lang="en-GB" sz="4000" b="1" dirty="0">
                <a:latin typeface="Times New Roman" panose="02020603050405020304" pitchFamily="18" charset="0"/>
                <a:cs typeface="Times New Roman" panose="02020603050405020304" pitchFamily="18" charset="0"/>
              </a:rPr>
              <a:t> Lihacova</a:t>
            </a:r>
            <a:r>
              <a:rPr lang="en-GB" sz="4000" b="1" baseline="30000" dirty="0">
                <a:latin typeface="Times New Roman" panose="02020603050405020304" pitchFamily="18" charset="0"/>
                <a:cs typeface="Times New Roman" panose="02020603050405020304" pitchFamily="18" charset="0"/>
              </a:rPr>
              <a:t>1</a:t>
            </a:r>
          </a:p>
          <a:p>
            <a:r>
              <a:rPr lang="en-GB" sz="3200" baseline="30000" dirty="0">
                <a:latin typeface="Times New Roman" panose="02020603050405020304" pitchFamily="18" charset="0"/>
                <a:cs typeface="Times New Roman" panose="02020603050405020304" pitchFamily="18" charset="0"/>
              </a:rPr>
              <a:t>1</a:t>
            </a:r>
            <a:r>
              <a:rPr lang="en-GB" sz="3200" dirty="0">
                <a:latin typeface="Times New Roman" panose="02020603050405020304" pitchFamily="18" charset="0"/>
                <a:cs typeface="Times New Roman" panose="02020603050405020304" pitchFamily="18" charset="0"/>
              </a:rPr>
              <a:t>University of Latvia, Institute of Atomic Physics and Spectroscopy, </a:t>
            </a:r>
            <a:r>
              <a:rPr lang="en-GB" sz="3200" dirty="0" err="1">
                <a:latin typeface="Times New Roman" panose="02020603050405020304" pitchFamily="18" charset="0"/>
                <a:cs typeface="Times New Roman" panose="02020603050405020304" pitchFamily="18" charset="0"/>
              </a:rPr>
              <a:t>Jelgavas</a:t>
            </a:r>
            <a:r>
              <a:rPr lang="en-GB" sz="3200" dirty="0">
                <a:latin typeface="Times New Roman" panose="02020603050405020304" pitchFamily="18" charset="0"/>
                <a:cs typeface="Times New Roman" panose="02020603050405020304" pitchFamily="18" charset="0"/>
              </a:rPr>
              <a:t> 3, Riga, Latvia</a:t>
            </a:r>
          </a:p>
          <a:p>
            <a:r>
              <a:rPr lang="en-GB" sz="3200" baseline="30000" dirty="0">
                <a:latin typeface="Times New Roman" panose="02020603050405020304" pitchFamily="18" charset="0"/>
                <a:cs typeface="Times New Roman" panose="02020603050405020304" pitchFamily="18" charset="0"/>
              </a:rPr>
              <a:t>2</a:t>
            </a:r>
            <a:r>
              <a:rPr lang="en-GB" sz="3200" dirty="0">
                <a:latin typeface="Times New Roman" panose="02020603050405020304" pitchFamily="18" charset="0"/>
                <a:cs typeface="Times New Roman" panose="02020603050405020304" pitchFamily="18" charset="0"/>
              </a:rPr>
              <a:t>Riga Technical University, </a:t>
            </a:r>
            <a:r>
              <a:rPr lang="en-GB" sz="3200" dirty="0" err="1">
                <a:latin typeface="Times New Roman" panose="02020603050405020304" pitchFamily="18" charset="0"/>
                <a:cs typeface="Times New Roman" panose="02020603050405020304" pitchFamily="18" charset="0"/>
              </a:rPr>
              <a:t>Zunda</a:t>
            </a:r>
            <a:r>
              <a:rPr lang="en-GB" sz="3200" dirty="0">
                <a:latin typeface="Times New Roman" panose="02020603050405020304" pitchFamily="18" charset="0"/>
                <a:cs typeface="Times New Roman" panose="02020603050405020304" pitchFamily="18" charset="0"/>
              </a:rPr>
              <a:t> </a:t>
            </a:r>
            <a:r>
              <a:rPr lang="en-GB" sz="3200" dirty="0" err="1">
                <a:latin typeface="Times New Roman" panose="02020603050405020304" pitchFamily="18" charset="0"/>
                <a:cs typeface="Times New Roman" panose="02020603050405020304" pitchFamily="18" charset="0"/>
              </a:rPr>
              <a:t>krastmala</a:t>
            </a:r>
            <a:r>
              <a:rPr lang="en-GB" sz="3200" dirty="0">
                <a:latin typeface="Times New Roman" panose="02020603050405020304" pitchFamily="18" charset="0"/>
                <a:cs typeface="Times New Roman" panose="02020603050405020304" pitchFamily="18" charset="0"/>
              </a:rPr>
              <a:t> 10, Riga, Latvia</a:t>
            </a:r>
            <a:endParaRPr lang="en-US" sz="3200" dirty="0">
              <a:latin typeface="Times New Roman" panose="02020603050405020304" pitchFamily="18" charset="0"/>
              <a:cs typeface="Times New Roman" panose="02020603050405020304" pitchFamily="18" charset="0"/>
            </a:endParaRPr>
          </a:p>
          <a:p>
            <a:r>
              <a:rPr lang="en-GB" sz="3200" baseline="30000" dirty="0">
                <a:latin typeface="Times New Roman" panose="02020603050405020304" pitchFamily="18" charset="0"/>
                <a:cs typeface="Times New Roman" panose="02020603050405020304" pitchFamily="18" charset="0"/>
              </a:rPr>
              <a:t>3</a:t>
            </a:r>
            <a:r>
              <a:rPr lang="en-GB" sz="3200" dirty="0">
                <a:latin typeface="Times New Roman" panose="02020603050405020304" pitchFamily="18" charset="0"/>
                <a:cs typeface="Times New Roman" panose="02020603050405020304" pitchFamily="18" charset="0"/>
              </a:rPr>
              <a:t>Pauls </a:t>
            </a:r>
            <a:r>
              <a:rPr lang="en-GB" sz="3200" dirty="0" err="1">
                <a:latin typeface="Times New Roman" panose="02020603050405020304" pitchFamily="18" charset="0"/>
                <a:cs typeface="Times New Roman" panose="02020603050405020304" pitchFamily="18" charset="0"/>
              </a:rPr>
              <a:t>Stradins</a:t>
            </a:r>
            <a:r>
              <a:rPr lang="en-GB" sz="3200" dirty="0">
                <a:latin typeface="Times New Roman" panose="02020603050405020304" pitchFamily="18" charset="0"/>
                <a:cs typeface="Times New Roman" panose="02020603050405020304" pitchFamily="18" charset="0"/>
              </a:rPr>
              <a:t> Clinical University Hospital, </a:t>
            </a:r>
            <a:r>
              <a:rPr lang="en-GB" sz="3200" dirty="0" err="1">
                <a:latin typeface="Times New Roman" panose="02020603050405020304" pitchFamily="18" charset="0"/>
                <a:cs typeface="Times New Roman" panose="02020603050405020304" pitchFamily="18" charset="0"/>
              </a:rPr>
              <a:t>Pilsoņu</a:t>
            </a:r>
            <a:r>
              <a:rPr lang="en-GB" sz="3200" dirty="0">
                <a:latin typeface="Times New Roman" panose="02020603050405020304" pitchFamily="18" charset="0"/>
                <a:cs typeface="Times New Roman" panose="02020603050405020304" pitchFamily="18" charset="0"/>
              </a:rPr>
              <a:t> 13, Riga, Latvia</a:t>
            </a:r>
            <a:endParaRPr lang="en-US" sz="3200" dirty="0">
              <a:latin typeface="Times New Roman" panose="02020603050405020304" pitchFamily="18" charset="0"/>
              <a:cs typeface="Times New Roman" panose="02020603050405020304" pitchFamily="18" charset="0"/>
            </a:endParaRPr>
          </a:p>
          <a:p>
            <a:r>
              <a:rPr lang="en-GB" sz="3200" baseline="30000" dirty="0">
                <a:latin typeface="Times New Roman" panose="02020603050405020304" pitchFamily="18" charset="0"/>
                <a:cs typeface="Times New Roman" panose="02020603050405020304" pitchFamily="18" charset="0"/>
              </a:rPr>
              <a:t>4</a:t>
            </a:r>
            <a:r>
              <a:rPr lang="en-GB" sz="3200" dirty="0">
                <a:latin typeface="Times New Roman" panose="02020603050405020304" pitchFamily="18" charset="0"/>
                <a:cs typeface="Times New Roman" panose="02020603050405020304" pitchFamily="18" charset="0"/>
              </a:rPr>
              <a:t>Riga </a:t>
            </a:r>
            <a:r>
              <a:rPr lang="en-GB" sz="3200" dirty="0" err="1">
                <a:latin typeface="Times New Roman" panose="02020603050405020304" pitchFamily="18" charset="0"/>
                <a:cs typeface="Times New Roman" panose="02020603050405020304" pitchFamily="18" charset="0"/>
              </a:rPr>
              <a:t>Stradins</a:t>
            </a:r>
            <a:r>
              <a:rPr lang="en-GB" sz="3200" dirty="0">
                <a:latin typeface="Times New Roman" panose="02020603050405020304" pitchFamily="18" charset="0"/>
                <a:cs typeface="Times New Roman" panose="02020603050405020304" pitchFamily="18" charset="0"/>
              </a:rPr>
              <a:t> University, Department of Biology and Microbiology, </a:t>
            </a:r>
            <a:r>
              <a:rPr lang="en-GB" sz="3200" dirty="0" err="1">
                <a:latin typeface="Times New Roman" panose="02020603050405020304" pitchFamily="18" charset="0"/>
                <a:cs typeface="Times New Roman" panose="02020603050405020304" pitchFamily="18" charset="0"/>
              </a:rPr>
              <a:t>Dzirciema</a:t>
            </a:r>
            <a:r>
              <a:rPr lang="en-GB" sz="3200" dirty="0">
                <a:latin typeface="Times New Roman" panose="02020603050405020304" pitchFamily="18" charset="0"/>
                <a:cs typeface="Times New Roman" panose="02020603050405020304" pitchFamily="18" charset="0"/>
              </a:rPr>
              <a:t> 16, Riga, Latvia</a:t>
            </a:r>
            <a:endParaRPr lang="en-US" sz="3200" dirty="0">
              <a:latin typeface="Times New Roman" panose="02020603050405020304" pitchFamily="18" charset="0"/>
              <a:cs typeface="Times New Roman" panose="02020603050405020304" pitchFamily="18" charset="0"/>
            </a:endParaRPr>
          </a:p>
          <a:p>
            <a:r>
              <a:rPr lang="en-US" sz="3200" i="1" dirty="0">
                <a:latin typeface="Times New Roman" panose="02020603050405020304" pitchFamily="18" charset="0"/>
                <a:cs typeface="Times New Roman" panose="02020603050405020304" pitchFamily="18" charset="0"/>
              </a:rPr>
              <a:t>*</a:t>
            </a:r>
            <a:r>
              <a:rPr lang="en-GB" sz="3200" u="sng" dirty="0">
                <a:latin typeface="Times New Roman" panose="02020603050405020304" pitchFamily="18" charset="0"/>
                <a:cs typeface="Times New Roman" panose="02020603050405020304" pitchFamily="18" charset="0"/>
              </a:rPr>
              <a:t> Ilya.Balmages@rtu.lv</a:t>
            </a:r>
            <a:r>
              <a:rPr lang="en-US" sz="3200" i="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2073" name="Text Box 25"/>
          <p:cNvSpPr txBox="1">
            <a:spLocks noChangeArrowheads="1"/>
          </p:cNvSpPr>
          <p:nvPr/>
        </p:nvSpPr>
        <p:spPr bwMode="auto">
          <a:xfrm>
            <a:off x="22084492" y="24435712"/>
            <a:ext cx="10379522" cy="7294305"/>
          </a:xfrm>
          <a:prstGeom prst="rect">
            <a:avLst/>
          </a:prstGeom>
          <a:noFill/>
          <a:ln w="9525">
            <a:noFill/>
            <a:miter lim="800000"/>
            <a:headEnd/>
            <a:tailEnd/>
          </a:ln>
          <a:effectLst/>
        </p:spPr>
        <p:txBody>
          <a:bodyPr wrap="square">
            <a:spAutoFit/>
          </a:bodyPr>
          <a:lstStyle/>
          <a:p>
            <a:pPr algn="just" defTabSz="4389438">
              <a:spcBef>
                <a:spcPct val="50000"/>
              </a:spcBef>
            </a:pPr>
            <a:r>
              <a:rPr lang="en-US" sz="3600" b="1" i="1" dirty="0">
                <a:latin typeface="Times New Roman" panose="02020603050405020304" pitchFamily="18" charset="0"/>
                <a:cs typeface="Times New Roman" panose="02020603050405020304" pitchFamily="18" charset="0"/>
              </a:rPr>
              <a:t>Figure 3</a:t>
            </a:r>
            <a:r>
              <a:rPr lang="lv-LV" sz="3600" b="1" i="1" dirty="0">
                <a:latin typeface="Times New Roman" panose="02020603050405020304" pitchFamily="18" charset="0"/>
                <a:cs typeface="Times New Roman" panose="02020603050405020304" pitchFamily="18" charset="0"/>
              </a:rPr>
              <a:t>.</a:t>
            </a:r>
            <a:r>
              <a:rPr lang="en-US" sz="3600" b="1" i="0" u="none" strike="noStrike" dirty="0">
                <a:solidFill>
                  <a:srgbClr val="000000"/>
                </a:solidFill>
                <a:effectLst/>
                <a:latin typeface="Times New Roman" panose="02020603050405020304" pitchFamily="18" charset="0"/>
                <a:cs typeface="Times New Roman" panose="02020603050405020304" pitchFamily="18" charset="0"/>
              </a:rPr>
              <a:t> </a:t>
            </a:r>
            <a:r>
              <a:rPr lang="en-US" sz="3600" dirty="0">
                <a:solidFill>
                  <a:srgbClr val="000000"/>
                </a:solidFill>
                <a:latin typeface="Times New Roman" panose="02020603050405020304" pitchFamily="18" charset="0"/>
                <a:cs typeface="Times New Roman" panose="02020603050405020304" pitchFamily="18" charset="0"/>
              </a:rPr>
              <a:t> The growth of S. aureus around the Cefoxitin 30 </a:t>
            </a:r>
            <a:r>
              <a:rPr lang="en-US" sz="3600" dirty="0" err="1">
                <a:solidFill>
                  <a:srgbClr val="000000"/>
                </a:solidFill>
                <a:latin typeface="Times New Roman" panose="02020603050405020304" pitchFamily="18" charset="0"/>
                <a:cs typeface="Times New Roman" panose="02020603050405020304" pitchFamily="18" charset="0"/>
              </a:rPr>
              <a:t>μg</a:t>
            </a:r>
            <a:r>
              <a:rPr lang="en-US" sz="3600" dirty="0">
                <a:solidFill>
                  <a:srgbClr val="000000"/>
                </a:solidFill>
                <a:latin typeface="Times New Roman" panose="02020603050405020304" pitchFamily="18" charset="0"/>
                <a:cs typeface="Times New Roman" panose="02020603050405020304" pitchFamily="18" charset="0"/>
              </a:rPr>
              <a:t> disc. 1) </a:t>
            </a:r>
            <a:r>
              <a:rPr lang="en-US" sz="3600" dirty="0" err="1">
                <a:solidFill>
                  <a:srgbClr val="000000"/>
                </a:solidFill>
                <a:latin typeface="Times New Roman" panose="02020603050405020304" pitchFamily="18" charset="0"/>
                <a:cs typeface="Times New Roman" panose="02020603050405020304" pitchFamily="18" charset="0"/>
              </a:rPr>
              <a:t>Spatio</a:t>
            </a:r>
            <a:r>
              <a:rPr lang="en-US" sz="3600" dirty="0">
                <a:solidFill>
                  <a:srgbClr val="000000"/>
                </a:solidFill>
                <a:latin typeface="Times New Roman" panose="02020603050405020304" pitchFamily="18" charset="0"/>
                <a:cs typeface="Times New Roman" panose="02020603050405020304" pitchFamily="18" charset="0"/>
              </a:rPr>
              <a:t>-temporal changes of the sterile zone (top-right). Spatiotemporal sterile zone growth curve (red). The blue lines in the direction to down indicate the times at which the disk images were taken. The blue lines in the direction to the left indicate the radii at which the spectrograms were taken. 2) Sterile zone formation (2 time points) (bottom-right and bottom-center). The red stars indicate where the spectrograms were taken from. 3) Spectrogram for signal in near and in far radius from antibiotic (2 radius points). 4) Change of signal envelope over time for 2 different radii around the antibiotic (bottom-left). </a:t>
            </a:r>
            <a:endParaRPr lang="en-US" sz="3600" b="1" i="1" dirty="0">
              <a:latin typeface="Times New Roman" panose="02020603050405020304" pitchFamily="18" charset="0"/>
              <a:cs typeface="Times New Roman" panose="02020603050405020304" pitchFamily="18" charset="0"/>
            </a:endParaRPr>
          </a:p>
        </p:txBody>
      </p:sp>
      <p:sp>
        <p:nvSpPr>
          <p:cNvPr id="2075" name="Text Box 27"/>
          <p:cNvSpPr txBox="1">
            <a:spLocks noChangeArrowheads="1"/>
          </p:cNvSpPr>
          <p:nvPr/>
        </p:nvSpPr>
        <p:spPr bwMode="auto">
          <a:xfrm>
            <a:off x="33029511" y="19939838"/>
            <a:ext cx="9152676" cy="1107996"/>
          </a:xfrm>
          <a:prstGeom prst="rect">
            <a:avLst/>
          </a:prstGeom>
          <a:noFill/>
          <a:ln w="9525">
            <a:noFill/>
            <a:miter lim="800000"/>
            <a:headEnd/>
            <a:tailEnd/>
          </a:ln>
          <a:effectLst/>
        </p:spPr>
        <p:txBody>
          <a:bodyPr wrap="square">
            <a:spAutoFit/>
          </a:bodyPr>
          <a:lstStyle/>
          <a:p>
            <a:pPr algn="l" defTabSz="4389438">
              <a:spcBef>
                <a:spcPct val="50000"/>
              </a:spcBef>
            </a:pPr>
            <a:r>
              <a:rPr lang="en-US" sz="6600" b="1" dirty="0">
                <a:latin typeface="Times New Roman" panose="02020603050405020304" pitchFamily="18" charset="0"/>
                <a:cs typeface="Times New Roman" panose="02020603050405020304" pitchFamily="18" charset="0"/>
              </a:rPr>
              <a:t>Bibliography</a:t>
            </a:r>
          </a:p>
        </p:txBody>
      </p:sp>
      <p:sp>
        <p:nvSpPr>
          <p:cNvPr id="2086" name="Text Box 38"/>
          <p:cNvSpPr txBox="1">
            <a:spLocks noChangeArrowheads="1"/>
          </p:cNvSpPr>
          <p:nvPr/>
        </p:nvSpPr>
        <p:spPr bwMode="auto">
          <a:xfrm>
            <a:off x="32784352" y="21125865"/>
            <a:ext cx="10142701" cy="4124416"/>
          </a:xfrm>
          <a:prstGeom prst="rect">
            <a:avLst/>
          </a:prstGeom>
          <a:noFill/>
          <a:ln w="57150" cmpd="thinThick">
            <a:noFill/>
            <a:miter lim="800000"/>
            <a:headEnd/>
            <a:tailEnd/>
          </a:ln>
          <a:effectLst/>
        </p:spPr>
        <p:txBody>
          <a:bodyPr wrap="square" lIns="61170" tIns="30584" rIns="61170" bIns="30584">
            <a:spAutoFit/>
          </a:bodyPr>
          <a:lstStyle/>
          <a:p>
            <a:pPr algn="just"/>
            <a:r>
              <a:rPr lang="en-US" sz="2400" dirty="0">
                <a:latin typeface="Times New Roman" panose="02020603050405020304" pitchFamily="18" charset="0"/>
                <a:cs typeface="Times New Roman" panose="02020603050405020304" pitchFamily="18" charset="0"/>
              </a:rPr>
              <a:t>[1] </a:t>
            </a:r>
            <a:r>
              <a:rPr lang="en-US" sz="2400" dirty="0" err="1">
                <a:latin typeface="Times New Roman" panose="02020603050405020304" pitchFamily="18" charset="0"/>
                <a:cs typeface="Times New Roman" panose="02020603050405020304" pitchFamily="18" charset="0"/>
              </a:rPr>
              <a:t>Tenover</a:t>
            </a:r>
            <a:r>
              <a:rPr lang="en-US" sz="2400" dirty="0">
                <a:latin typeface="Times New Roman" panose="02020603050405020304" pitchFamily="18" charset="0"/>
                <a:cs typeface="Times New Roman" panose="02020603050405020304" pitchFamily="18" charset="0"/>
              </a:rPr>
              <a:t> F.C. Antimicrobial Susceptibility Testing, Editor(s): Thomas M. Schmidt, Encyclopedia of Microbiology (Fourth Edition), Academic Press, 2019, Pages 166-175, ISBN 9780128117378.</a:t>
            </a:r>
          </a:p>
          <a:p>
            <a:pPr algn="just"/>
            <a:r>
              <a:rPr lang="en-US" sz="2400" dirty="0">
                <a:latin typeface="Times New Roman" panose="02020603050405020304" pitchFamily="18" charset="0"/>
                <a:cs typeface="Times New Roman" panose="02020603050405020304" pitchFamily="18" charset="0"/>
              </a:rPr>
              <a:t>[2] </a:t>
            </a:r>
            <a:r>
              <a:rPr lang="en-US" sz="2400" dirty="0" err="1">
                <a:latin typeface="Times New Roman" panose="02020603050405020304" pitchFamily="18" charset="0"/>
                <a:cs typeface="Times New Roman" panose="02020603050405020304" pitchFamily="18" charset="0"/>
              </a:rPr>
              <a:t>Balmages</a:t>
            </a:r>
            <a:r>
              <a:rPr lang="en-US" sz="2400" dirty="0">
                <a:latin typeface="Times New Roman" panose="02020603050405020304" pitchFamily="18" charset="0"/>
                <a:cs typeface="Times New Roman" panose="02020603050405020304" pitchFamily="18" charset="0"/>
              </a:rPr>
              <a:t>. I., et al. "Laser speckle imaging for early detection of microbial colony forming units," Biomed. Opt. Express 12, 1609-1620 (2021)</a:t>
            </a:r>
          </a:p>
          <a:p>
            <a:pPr algn="just"/>
            <a:r>
              <a:rPr lang="en-US" sz="2400" dirty="0">
                <a:latin typeface="Times New Roman" panose="02020603050405020304" pitchFamily="18" charset="0"/>
                <a:cs typeface="Times New Roman" panose="02020603050405020304" pitchFamily="18" charset="0"/>
              </a:rPr>
              <a:t>[3] </a:t>
            </a:r>
            <a:r>
              <a:rPr lang="en-US" sz="2400" dirty="0" err="1">
                <a:latin typeface="Times New Roman" panose="02020603050405020304" pitchFamily="18" charset="0"/>
                <a:cs typeface="Times New Roman" panose="02020603050405020304" pitchFamily="18" charset="0"/>
              </a:rPr>
              <a:t>Karlowsky</a:t>
            </a:r>
            <a:r>
              <a:rPr lang="en-US" sz="2400" dirty="0">
                <a:latin typeface="Times New Roman" panose="02020603050405020304" pitchFamily="18" charset="0"/>
                <a:cs typeface="Times New Roman" panose="02020603050405020304" pitchFamily="18" charset="0"/>
              </a:rPr>
              <a:t> J.A., et al. Comparison of four antimicrobial susceptibility testing methods to determine the in vitro activities of piperacillin and piperacillin-</a:t>
            </a:r>
            <a:r>
              <a:rPr lang="en-US" sz="2400" dirty="0" err="1">
                <a:latin typeface="Times New Roman" panose="02020603050405020304" pitchFamily="18" charset="0"/>
                <a:cs typeface="Times New Roman" panose="02020603050405020304" pitchFamily="18" charset="0"/>
              </a:rPr>
              <a:t>tazobactam</a:t>
            </a:r>
            <a:r>
              <a:rPr lang="en-US" sz="2400" dirty="0">
                <a:latin typeface="Times New Roman" panose="02020603050405020304" pitchFamily="18" charset="0"/>
                <a:cs typeface="Times New Roman" panose="02020603050405020304" pitchFamily="18" charset="0"/>
              </a:rPr>
              <a:t> against clinical isolates of </a:t>
            </a:r>
            <a:r>
              <a:rPr lang="en-US" sz="2400" dirty="0" err="1">
                <a:latin typeface="Times New Roman" panose="02020603050405020304" pitchFamily="18" charset="0"/>
                <a:cs typeface="Times New Roman" panose="02020603050405020304" pitchFamily="18" charset="0"/>
              </a:rPr>
              <a:t>Enterobacteriaceae</a:t>
            </a:r>
            <a:r>
              <a:rPr lang="en-US" sz="2400" dirty="0">
                <a:latin typeface="Times New Roman" panose="02020603050405020304" pitchFamily="18" charset="0"/>
                <a:cs typeface="Times New Roman" panose="02020603050405020304" pitchFamily="18" charset="0"/>
              </a:rPr>
              <a:t> and Pseudomonas aeruginosa. J </a:t>
            </a:r>
            <a:r>
              <a:rPr lang="en-US" sz="2400" dirty="0" err="1">
                <a:latin typeface="Times New Roman" panose="02020603050405020304" pitchFamily="18" charset="0"/>
                <a:cs typeface="Times New Roman" panose="02020603050405020304" pitchFamily="18" charset="0"/>
              </a:rPr>
              <a:t>Clin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Microbiol</a:t>
            </a:r>
            <a:r>
              <a:rPr lang="en-US" sz="2400" dirty="0">
                <a:latin typeface="Times New Roman" panose="02020603050405020304" pitchFamily="18" charset="0"/>
                <a:cs typeface="Times New Roman" panose="02020603050405020304" pitchFamily="18" charset="0"/>
              </a:rPr>
              <a:t>. 2003 Jul;41(7):3339-43. </a:t>
            </a:r>
            <a:r>
              <a:rPr lang="en-US" sz="2400" dirty="0" err="1">
                <a:latin typeface="Times New Roman" panose="02020603050405020304" pitchFamily="18" charset="0"/>
                <a:cs typeface="Times New Roman" panose="02020603050405020304" pitchFamily="18" charset="0"/>
              </a:rPr>
              <a:t>doi</a:t>
            </a:r>
            <a:r>
              <a:rPr lang="en-US" sz="2400" dirty="0">
                <a:latin typeface="Times New Roman" panose="02020603050405020304" pitchFamily="18" charset="0"/>
                <a:cs typeface="Times New Roman" panose="02020603050405020304" pitchFamily="18" charset="0"/>
              </a:rPr>
              <a:t>: 10.1128/JCM.41.7.3339-3343.2003. PMID: 12843088; PMCID: PMC165312</a:t>
            </a:r>
          </a:p>
          <a:p>
            <a:pPr algn="just"/>
            <a:r>
              <a:rPr lang="en-US" sz="2400" dirty="0">
                <a:latin typeface="Times New Roman" panose="02020603050405020304" pitchFamily="18" charset="0"/>
                <a:cs typeface="Times New Roman" panose="02020603050405020304" pitchFamily="18" charset="0"/>
              </a:rPr>
              <a:t>[4] https://www.eucast.org/clinical_breakpoints/</a:t>
            </a:r>
            <a:endParaRPr lang="en-US" sz="2400" b="1" dirty="0">
              <a:latin typeface="Times New Roman" panose="02020603050405020304" pitchFamily="18" charset="0"/>
              <a:cs typeface="Times New Roman" panose="02020603050405020304" pitchFamily="18" charset="0"/>
            </a:endParaRPr>
          </a:p>
        </p:txBody>
      </p:sp>
      <p:sp>
        <p:nvSpPr>
          <p:cNvPr id="2087" name="Text Box 39"/>
          <p:cNvSpPr txBox="1">
            <a:spLocks noChangeArrowheads="1"/>
          </p:cNvSpPr>
          <p:nvPr/>
        </p:nvSpPr>
        <p:spPr bwMode="auto">
          <a:xfrm>
            <a:off x="22461849" y="7937700"/>
            <a:ext cx="9271517" cy="7956234"/>
          </a:xfrm>
          <a:prstGeom prst="rect">
            <a:avLst/>
          </a:prstGeom>
          <a:noFill/>
          <a:ln w="57150" cmpd="thinThick">
            <a:noFill/>
            <a:miter lim="800000"/>
            <a:headEnd/>
            <a:tailEnd/>
          </a:ln>
          <a:effectLst/>
        </p:spPr>
        <p:txBody>
          <a:bodyPr wrap="square" lIns="61170" tIns="30584" rIns="61170" bIns="30584">
            <a:spAutoFit/>
          </a:bodyPr>
          <a:lstStyle/>
          <a:p>
            <a:pPr algn="just" defTabSz="612775" eaLnBrk="0" hangingPunct="0">
              <a:lnSpc>
                <a:spcPct val="95000"/>
              </a:lnSpc>
            </a:pPr>
            <a:r>
              <a:rPr lang="en-US" sz="3600" dirty="0">
                <a:latin typeface="Times New Roman" pitchFamily="18" charset="0"/>
              </a:rPr>
              <a:t>After a few hours from the start of the experiment a disc of the sterile zone begins to form around the antibiotic. that is significantly earlier than by the disk diffusion method for the same bacterial species [4] A </a:t>
            </a:r>
            <a:r>
              <a:rPr lang="en-US" sz="3600" dirty="0" err="1">
                <a:latin typeface="Times New Roman" pitchFamily="18" charset="0"/>
              </a:rPr>
              <a:t>spatio</a:t>
            </a:r>
            <a:r>
              <a:rPr lang="en-US" sz="3600" dirty="0">
                <a:latin typeface="Times New Roman" pitchFamily="18" charset="0"/>
              </a:rPr>
              <a:t>-temporal behavior of the sterile zone is obtained (Fig. 3).</a:t>
            </a:r>
          </a:p>
          <a:p>
            <a:pPr algn="just" defTabSz="612775" eaLnBrk="0" hangingPunct="0">
              <a:lnSpc>
                <a:spcPct val="95000"/>
              </a:lnSpc>
            </a:pPr>
            <a:r>
              <a:rPr lang="en-US" sz="3600" dirty="0">
                <a:latin typeface="Times New Roman" pitchFamily="18" charset="0"/>
              </a:rPr>
              <a:t>Having also analyzed the signal in the time and frequency domain, it can be noted that as it moves away from the antibiotic, the energy level decreasing (which means the appearance of a sterile zone in this place) occurs later, and also the signal becomes more high frequency, (spectrograms in Fig.3). This behavior is correlated with the "Change in sterile zone" curves for the corresponding radii.</a:t>
            </a:r>
          </a:p>
        </p:txBody>
      </p:sp>
      <p:sp>
        <p:nvSpPr>
          <p:cNvPr id="2088" name="Text Box 40"/>
          <p:cNvSpPr txBox="1">
            <a:spLocks noChangeArrowheads="1"/>
          </p:cNvSpPr>
          <p:nvPr/>
        </p:nvSpPr>
        <p:spPr bwMode="auto">
          <a:xfrm>
            <a:off x="32693414" y="7587646"/>
            <a:ext cx="10294254" cy="851212"/>
          </a:xfrm>
          <a:prstGeom prst="rect">
            <a:avLst/>
          </a:prstGeom>
          <a:noFill/>
          <a:ln w="57150" cmpd="thinThick">
            <a:noFill/>
            <a:miter lim="800000"/>
            <a:headEnd/>
            <a:tailEnd/>
          </a:ln>
          <a:effectLst/>
        </p:spPr>
        <p:txBody>
          <a:bodyPr wrap="square" lIns="61170" tIns="30584" rIns="61170" bIns="30584">
            <a:spAutoFit/>
          </a:bodyPr>
          <a:lstStyle/>
          <a:p>
            <a:pPr algn="l" defTabSz="612775" eaLnBrk="0" hangingPunct="0">
              <a:lnSpc>
                <a:spcPct val="95000"/>
              </a:lnSpc>
            </a:pPr>
            <a:r>
              <a:rPr lang="en-US" sz="2700" dirty="0">
                <a:latin typeface="Times New Roman" pitchFamily="18" charset="0"/>
              </a:rPr>
              <a:t>The several different bacteria species were used, which reacted to different antibiotics types. Spatiotemporal curves were obtained (Fig. 4).</a:t>
            </a:r>
          </a:p>
        </p:txBody>
      </p:sp>
      <p:sp>
        <p:nvSpPr>
          <p:cNvPr id="2090" name="Text Box 42"/>
          <p:cNvSpPr txBox="1">
            <a:spLocks noChangeArrowheads="1"/>
          </p:cNvSpPr>
          <p:nvPr/>
        </p:nvSpPr>
        <p:spPr bwMode="auto">
          <a:xfrm>
            <a:off x="982938" y="6374298"/>
            <a:ext cx="9829800" cy="1403350"/>
          </a:xfrm>
          <a:prstGeom prst="rect">
            <a:avLst/>
          </a:prstGeom>
          <a:noFill/>
          <a:ln w="9525">
            <a:noFill/>
            <a:miter lim="800000"/>
            <a:headEnd/>
            <a:tailEnd/>
          </a:ln>
          <a:effectLst/>
        </p:spPr>
        <p:txBody>
          <a:bodyPr>
            <a:spAutoFit/>
          </a:bodyPr>
          <a:lstStyle/>
          <a:p>
            <a:pPr algn="l" defTabSz="4389438">
              <a:spcBef>
                <a:spcPct val="50000"/>
              </a:spcBef>
            </a:pPr>
            <a:r>
              <a:rPr lang="en-US" b="1" dirty="0">
                <a:latin typeface="Times New Roman" panose="02020603050405020304" pitchFamily="18" charset="0"/>
                <a:cs typeface="Times New Roman" panose="02020603050405020304" pitchFamily="18" charset="0"/>
              </a:rPr>
              <a:t>Introduction</a:t>
            </a:r>
          </a:p>
        </p:txBody>
      </p:sp>
      <p:sp>
        <p:nvSpPr>
          <p:cNvPr id="2091" name="Text Box 43"/>
          <p:cNvSpPr txBox="1">
            <a:spLocks noChangeArrowheads="1"/>
          </p:cNvSpPr>
          <p:nvPr/>
        </p:nvSpPr>
        <p:spPr bwMode="auto">
          <a:xfrm>
            <a:off x="22461850" y="6305550"/>
            <a:ext cx="9271517" cy="1403350"/>
          </a:xfrm>
          <a:prstGeom prst="rect">
            <a:avLst/>
          </a:prstGeom>
          <a:noFill/>
          <a:ln w="9525">
            <a:noFill/>
            <a:miter lim="800000"/>
            <a:headEnd/>
            <a:tailEnd/>
          </a:ln>
          <a:effectLst/>
        </p:spPr>
        <p:txBody>
          <a:bodyPr wrap="square">
            <a:spAutoFit/>
          </a:bodyPr>
          <a:lstStyle/>
          <a:p>
            <a:pPr algn="l" defTabSz="4389438">
              <a:spcBef>
                <a:spcPct val="50000"/>
              </a:spcBef>
            </a:pPr>
            <a:r>
              <a:rPr lang="en-US" b="1" dirty="0">
                <a:latin typeface="Times New Roman" panose="02020603050405020304" pitchFamily="18" charset="0"/>
                <a:cs typeface="Times New Roman" panose="02020603050405020304" pitchFamily="18" charset="0"/>
              </a:rPr>
              <a:t>Results</a:t>
            </a:r>
          </a:p>
        </p:txBody>
      </p:sp>
      <p:sp>
        <p:nvSpPr>
          <p:cNvPr id="30" name="Text Box 9"/>
          <p:cNvSpPr txBox="1">
            <a:spLocks noChangeArrowheads="1"/>
          </p:cNvSpPr>
          <p:nvPr/>
        </p:nvSpPr>
        <p:spPr bwMode="auto">
          <a:xfrm>
            <a:off x="11276656" y="7937700"/>
            <a:ext cx="9894128" cy="12211308"/>
          </a:xfrm>
          <a:prstGeom prst="rect">
            <a:avLst/>
          </a:prstGeom>
          <a:noFill/>
          <a:ln w="9525">
            <a:noFill/>
            <a:miter lim="800000"/>
            <a:headEnd/>
            <a:tailEnd/>
          </a:ln>
          <a:effectLst/>
        </p:spPr>
        <p:txBody>
          <a:bodyPr wrap="square">
            <a:spAutoFit/>
          </a:bodyPr>
          <a:lstStyle/>
          <a:p>
            <a:pPr algn="l" defTabSz="4389438" eaLnBrk="0" hangingPunct="0">
              <a:lnSpc>
                <a:spcPct val="90000"/>
              </a:lnSpc>
            </a:pPr>
            <a:r>
              <a:rPr lang="en-US" sz="3200" b="1" dirty="0">
                <a:latin typeface="Times New Roman" pitchFamily="18" charset="0"/>
              </a:rPr>
              <a:t>Algorithm description</a:t>
            </a:r>
          </a:p>
          <a:p>
            <a:pPr marL="514350" indent="-514350" algn="l" defTabSz="4389438" eaLnBrk="0" hangingPunct="0">
              <a:lnSpc>
                <a:spcPct val="90000"/>
              </a:lnSpc>
              <a:buAutoNum type="arabicParenR"/>
            </a:pPr>
            <a:r>
              <a:rPr lang="en-US" sz="3200" dirty="0">
                <a:latin typeface="Times New Roman" pitchFamily="18" charset="0"/>
              </a:rPr>
              <a:t>The entire field of the experiment was divided into </a:t>
            </a:r>
            <a:r>
              <a:rPr lang="en-US" sz="3200" dirty="0" err="1">
                <a:latin typeface="Times New Roman" pitchFamily="18" charset="0"/>
              </a:rPr>
              <a:t>NxN</a:t>
            </a:r>
            <a:r>
              <a:rPr lang="en-US" sz="3200" dirty="0">
                <a:latin typeface="Times New Roman" pitchFamily="18" charset="0"/>
              </a:rPr>
              <a:t> pixels sections. The following steps are performed for each section separately.</a:t>
            </a:r>
          </a:p>
          <a:p>
            <a:pPr marL="514350" indent="-514350" algn="l" defTabSz="4389438" eaLnBrk="0" hangingPunct="0">
              <a:lnSpc>
                <a:spcPct val="90000"/>
              </a:lnSpc>
              <a:buAutoNum type="arabicParenR"/>
            </a:pPr>
            <a:r>
              <a:rPr lang="en-US" sz="3200" dirty="0">
                <a:latin typeface="Times New Roman" pitchFamily="18" charset="0"/>
              </a:rPr>
              <a:t>Two-dimensional normalized correlation between consecutive images was performed. </a:t>
            </a:r>
          </a:p>
          <a:p>
            <a:pPr marL="514350" indent="-514350" algn="l" defTabSz="4389438" eaLnBrk="0" hangingPunct="0">
              <a:lnSpc>
                <a:spcPct val="90000"/>
              </a:lnSpc>
              <a:buAutoNum type="arabicParenR"/>
            </a:pPr>
            <a:r>
              <a:rPr lang="en-US" sz="3200" dirty="0">
                <a:latin typeface="Times New Roman" pitchFamily="18" charset="0"/>
              </a:rPr>
              <a:t>The value of offset was found at the location of the correlation peak. This value characterizes the changes that occur between frames. </a:t>
            </a:r>
          </a:p>
          <a:p>
            <a:pPr marL="514350" indent="-514350" algn="l" defTabSz="4389438" eaLnBrk="0" hangingPunct="0">
              <a:lnSpc>
                <a:spcPct val="90000"/>
              </a:lnSpc>
              <a:buAutoNum type="arabicParenR"/>
            </a:pPr>
            <a:r>
              <a:rPr lang="en-US" sz="3200" dirty="0">
                <a:latin typeface="Times New Roman" pitchFamily="18" charset="0"/>
              </a:rPr>
              <a:t>To find a more accurate value of the offset, interpolation was performed within the maximum of the correlation function. </a:t>
            </a:r>
          </a:p>
          <a:p>
            <a:pPr marL="514350" indent="-514350" algn="l" defTabSz="4389438" eaLnBrk="0" hangingPunct="0">
              <a:lnSpc>
                <a:spcPct val="90000"/>
              </a:lnSpc>
              <a:buAutoNum type="arabicParenR"/>
            </a:pPr>
            <a:r>
              <a:rPr lang="en-US" sz="3200" dirty="0">
                <a:latin typeface="Times New Roman" pitchFamily="18" charset="0"/>
              </a:rPr>
              <a:t>Offsets obtained between each pair of adjacent samples were accumulated.</a:t>
            </a:r>
          </a:p>
          <a:p>
            <a:pPr marL="514350" indent="-514350" algn="l" defTabSz="4389438" eaLnBrk="0" hangingPunct="0">
              <a:lnSpc>
                <a:spcPct val="90000"/>
              </a:lnSpc>
              <a:buAutoNum type="arabicParenR"/>
            </a:pPr>
            <a:r>
              <a:rPr lang="en-US" sz="3200" dirty="0">
                <a:latin typeface="Times New Roman" pitchFamily="18" charset="0"/>
              </a:rPr>
              <a:t>To avoid the influence of local transient spikes, a signal envelope within a certain window was used.</a:t>
            </a:r>
          </a:p>
          <a:p>
            <a:pPr marL="514350" indent="-514350" algn="l" defTabSz="4389438" eaLnBrk="0" hangingPunct="0">
              <a:lnSpc>
                <a:spcPct val="90000"/>
              </a:lnSpc>
              <a:buAutoNum type="arabicParenR"/>
            </a:pPr>
            <a:endParaRPr lang="en-US" sz="3200" dirty="0">
              <a:latin typeface="Times New Roman" pitchFamily="18" charset="0"/>
            </a:endParaRPr>
          </a:p>
          <a:p>
            <a:pPr algn="l" defTabSz="4389438" eaLnBrk="0" hangingPunct="0">
              <a:lnSpc>
                <a:spcPct val="90000"/>
              </a:lnSpc>
            </a:pPr>
            <a:r>
              <a:rPr lang="en-US" sz="3200" dirty="0">
                <a:latin typeface="Times New Roman" pitchFamily="18" charset="0"/>
              </a:rPr>
              <a:t>Performing the described algorithm between each pair of consecutive frames for the entire sequence creates a “time signal”. An increase of signal values will be observed when bacterial growth occurs.</a:t>
            </a:r>
          </a:p>
          <a:p>
            <a:pPr algn="l" defTabSz="4389438" eaLnBrk="0" hangingPunct="0">
              <a:lnSpc>
                <a:spcPct val="90000"/>
              </a:lnSpc>
            </a:pPr>
            <a:endParaRPr lang="en-US" sz="3200" dirty="0">
              <a:latin typeface="Times New Roman" pitchFamily="18" charset="0"/>
            </a:endParaRPr>
          </a:p>
          <a:p>
            <a:pPr algn="l" defTabSz="4389438" eaLnBrk="0" hangingPunct="0">
              <a:lnSpc>
                <a:spcPct val="90000"/>
              </a:lnSpc>
            </a:pPr>
            <a:r>
              <a:rPr lang="en-US" sz="3200" b="1" dirty="0">
                <a:latin typeface="Times New Roman" pitchFamily="18" charset="0"/>
              </a:rPr>
              <a:t>Algorithm Benefits.</a:t>
            </a:r>
          </a:p>
          <a:p>
            <a:pPr marL="514350" indent="-514350" algn="l" defTabSz="4389438" eaLnBrk="0" hangingPunct="0">
              <a:lnSpc>
                <a:spcPct val="90000"/>
              </a:lnSpc>
              <a:buAutoNum type="arabicParenR"/>
            </a:pPr>
            <a:r>
              <a:rPr lang="en-US" sz="3200" dirty="0">
                <a:latin typeface="Times New Roman" pitchFamily="18" charset="0"/>
              </a:rPr>
              <a:t>By sensitive correlation subpixel analysis, the changes in bacterial activity can be detected </a:t>
            </a:r>
          </a:p>
          <a:p>
            <a:pPr marL="514350" indent="-514350" algn="l" defTabSz="4389438" eaLnBrk="0" hangingPunct="0">
              <a:lnSpc>
                <a:spcPct val="90000"/>
              </a:lnSpc>
              <a:buAutoNum type="arabicParenR"/>
            </a:pPr>
            <a:r>
              <a:rPr lang="en-US" sz="3200" dirty="0">
                <a:latin typeface="Times New Roman" pitchFamily="18" charset="0"/>
              </a:rPr>
              <a:t>The subpixel correlation technique allow to detect submicron bacterial events earlier (Fig.2).</a:t>
            </a:r>
          </a:p>
        </p:txBody>
      </p:sp>
      <p:sp>
        <p:nvSpPr>
          <p:cNvPr id="32" name="Text Box 25"/>
          <p:cNvSpPr txBox="1">
            <a:spLocks noChangeArrowheads="1"/>
          </p:cNvSpPr>
          <p:nvPr/>
        </p:nvSpPr>
        <p:spPr bwMode="auto">
          <a:xfrm>
            <a:off x="11423376" y="27592466"/>
            <a:ext cx="9747408" cy="1754326"/>
          </a:xfrm>
          <a:prstGeom prst="rect">
            <a:avLst/>
          </a:prstGeom>
          <a:noFill/>
          <a:ln w="9525">
            <a:noFill/>
            <a:miter lim="800000"/>
            <a:headEnd/>
            <a:tailEnd/>
          </a:ln>
          <a:effectLst/>
        </p:spPr>
        <p:txBody>
          <a:bodyPr wrap="square">
            <a:spAutoFit/>
          </a:bodyPr>
          <a:lstStyle/>
          <a:p>
            <a:pPr algn="just" defTabSz="4389438">
              <a:spcBef>
                <a:spcPct val="50000"/>
              </a:spcBef>
            </a:pPr>
            <a:r>
              <a:rPr lang="en-US" sz="3600" b="1" i="1" dirty="0">
                <a:latin typeface="Times New Roman" panose="02020603050405020304" pitchFamily="18" charset="0"/>
                <a:cs typeface="Times New Roman" panose="02020603050405020304" pitchFamily="18" charset="0"/>
              </a:rPr>
              <a:t>Figure 2</a:t>
            </a:r>
            <a:r>
              <a:rPr lang="lv-LV" sz="3600" b="1" i="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The images in the top row show the raw data, while the images in the bottom row show the result of the correlation analysis.</a:t>
            </a:r>
          </a:p>
        </p:txBody>
      </p:sp>
      <p:sp>
        <p:nvSpPr>
          <p:cNvPr id="34" name="Text Box 25"/>
          <p:cNvSpPr txBox="1">
            <a:spLocks noChangeArrowheads="1"/>
          </p:cNvSpPr>
          <p:nvPr/>
        </p:nvSpPr>
        <p:spPr bwMode="auto">
          <a:xfrm>
            <a:off x="1140236" y="29859069"/>
            <a:ext cx="8867831" cy="1754326"/>
          </a:xfrm>
          <a:prstGeom prst="rect">
            <a:avLst/>
          </a:prstGeom>
          <a:noFill/>
          <a:ln w="9525">
            <a:noFill/>
            <a:miter lim="800000"/>
            <a:headEnd/>
            <a:tailEnd/>
          </a:ln>
          <a:effectLst/>
        </p:spPr>
        <p:txBody>
          <a:bodyPr wrap="square">
            <a:spAutoFit/>
          </a:bodyPr>
          <a:lstStyle/>
          <a:p>
            <a:pPr algn="just" defTabSz="4389438">
              <a:spcBef>
                <a:spcPct val="50000"/>
              </a:spcBef>
            </a:pPr>
            <a:r>
              <a:rPr lang="en-US" sz="3600" b="1" i="1" dirty="0">
                <a:latin typeface="Times New Roman" panose="02020603050405020304" pitchFamily="18" charset="0"/>
                <a:cs typeface="Times New Roman" panose="02020603050405020304" pitchFamily="18" charset="0"/>
              </a:rPr>
              <a:t>Figure 1</a:t>
            </a:r>
            <a:r>
              <a:rPr lang="lv-LV" sz="3600" b="1" i="1" dirty="0">
                <a:latin typeface="Times New Roman" panose="02020603050405020304" pitchFamily="18" charset="0"/>
                <a:cs typeface="Times New Roman" panose="02020603050405020304" pitchFamily="18" charset="0"/>
              </a:rPr>
              <a:t>. </a:t>
            </a:r>
            <a:r>
              <a:rPr lang="en-US" sz="3600" dirty="0">
                <a:solidFill>
                  <a:srgbClr val="000000"/>
                </a:solidFill>
                <a:latin typeface="Times New Roman" panose="02020603050405020304" pitchFamily="18" charset="0"/>
                <a:cs typeface="Times New Roman" panose="02020603050405020304" pitchFamily="18" charset="0"/>
              </a:rPr>
              <a:t>Setup scheme for burst image capturing of bacteria growing process under 658 nm laser illumination.</a:t>
            </a:r>
            <a:endParaRPr lang="en-US" sz="3600" b="1" i="1" dirty="0">
              <a:latin typeface="Times New Roman" panose="02020603050405020304" pitchFamily="18" charset="0"/>
              <a:cs typeface="Times New Roman" panose="02020603050405020304" pitchFamily="18" charset="0"/>
            </a:endParaRPr>
          </a:p>
        </p:txBody>
      </p:sp>
      <p:sp>
        <p:nvSpPr>
          <p:cNvPr id="35" name="Text Box 27"/>
          <p:cNvSpPr txBox="1">
            <a:spLocks noChangeArrowheads="1"/>
          </p:cNvSpPr>
          <p:nvPr/>
        </p:nvSpPr>
        <p:spPr bwMode="auto">
          <a:xfrm>
            <a:off x="33244417" y="24937442"/>
            <a:ext cx="9332912" cy="1415772"/>
          </a:xfrm>
          <a:prstGeom prst="rect">
            <a:avLst/>
          </a:prstGeom>
          <a:noFill/>
          <a:ln w="9525">
            <a:noFill/>
            <a:miter lim="800000"/>
            <a:headEnd/>
            <a:tailEnd/>
          </a:ln>
          <a:effectLst/>
        </p:spPr>
        <p:txBody>
          <a:bodyPr wrap="square">
            <a:spAutoFit/>
          </a:bodyPr>
          <a:lstStyle/>
          <a:p>
            <a:pPr algn="l" defTabSz="4389438">
              <a:spcBef>
                <a:spcPct val="50000"/>
              </a:spcBef>
            </a:pPr>
            <a:r>
              <a:rPr lang="en-US" sz="8000" b="1" dirty="0">
                <a:latin typeface="Times New Roman" panose="02020603050405020304" pitchFamily="18" charset="0"/>
                <a:cs typeface="Times New Roman" panose="02020603050405020304" pitchFamily="18" charset="0"/>
              </a:rPr>
              <a:t>Acknowledgments</a:t>
            </a:r>
            <a:r>
              <a:rPr lang="en-US" b="1" dirty="0">
                <a:latin typeface="Times New Roman" panose="02020603050405020304" pitchFamily="18" charset="0"/>
                <a:cs typeface="Times New Roman" panose="02020603050405020304" pitchFamily="18" charset="0"/>
              </a:rPr>
              <a:t> </a:t>
            </a:r>
          </a:p>
        </p:txBody>
      </p:sp>
      <p:sp>
        <p:nvSpPr>
          <p:cNvPr id="36" name="Text Box 38"/>
          <p:cNvSpPr txBox="1">
            <a:spLocks noChangeArrowheads="1"/>
          </p:cNvSpPr>
          <p:nvPr/>
        </p:nvSpPr>
        <p:spPr bwMode="auto">
          <a:xfrm>
            <a:off x="33304681" y="26602952"/>
            <a:ext cx="9205962" cy="2523978"/>
          </a:xfrm>
          <a:prstGeom prst="rect">
            <a:avLst/>
          </a:prstGeom>
          <a:noFill/>
          <a:ln w="57150" cmpd="thinThick">
            <a:noFill/>
            <a:miter lim="800000"/>
            <a:headEnd/>
            <a:tailEnd/>
          </a:ln>
          <a:effectLst/>
        </p:spPr>
        <p:txBody>
          <a:bodyPr wrap="square" lIns="61170" tIns="30584" rIns="61170" bIns="30584">
            <a:spAutoFit/>
          </a:bodyPr>
          <a:lstStyle/>
          <a:p>
            <a:pPr algn="just"/>
            <a:r>
              <a:rPr lang="en-US" sz="3200" dirty="0">
                <a:latin typeface="Times New Roman" panose="02020603050405020304" pitchFamily="18" charset="0"/>
                <a:cs typeface="Times New Roman" panose="02020603050405020304" pitchFamily="18" charset="0"/>
              </a:rPr>
              <a:t>This work has been supported by the European Regional Development Fund project “Rapid assessment system of antibacterial resistance for patients with secondary bacterial infections” (No. 1.1.1.1/21/A/034).</a:t>
            </a:r>
          </a:p>
        </p:txBody>
      </p:sp>
      <p:pic>
        <p:nvPicPr>
          <p:cNvPr id="8" name="Picture 7"/>
          <p:cNvPicPr>
            <a:picLocks noChangeAspect="1"/>
          </p:cNvPicPr>
          <p:nvPr/>
        </p:nvPicPr>
        <p:blipFill>
          <a:blip r:embed="rId3"/>
          <a:stretch>
            <a:fillRect/>
          </a:stretch>
        </p:blipFill>
        <p:spPr>
          <a:xfrm>
            <a:off x="33474829" y="29435433"/>
            <a:ext cx="9332912" cy="2011828"/>
          </a:xfrm>
          <a:prstGeom prst="rect">
            <a:avLst/>
          </a:prstGeom>
        </p:spPr>
      </p:pic>
      <p:sp>
        <p:nvSpPr>
          <p:cNvPr id="2" name="Text Box 39">
            <a:extLst>
              <a:ext uri="{FF2B5EF4-FFF2-40B4-BE49-F238E27FC236}">
                <a16:creationId xmlns:a16="http://schemas.microsoft.com/office/drawing/2014/main" id="{B50699BA-14AF-E27A-4140-8D8DDA45384C}"/>
              </a:ext>
            </a:extLst>
          </p:cNvPr>
          <p:cNvSpPr txBox="1">
            <a:spLocks noChangeArrowheads="1"/>
          </p:cNvSpPr>
          <p:nvPr/>
        </p:nvSpPr>
        <p:spPr bwMode="auto">
          <a:xfrm>
            <a:off x="33306423" y="17090389"/>
            <a:ext cx="9204220" cy="2868688"/>
          </a:xfrm>
          <a:prstGeom prst="rect">
            <a:avLst/>
          </a:prstGeom>
          <a:noFill/>
          <a:ln w="57150" cmpd="thinThick">
            <a:noFill/>
            <a:miter lim="800000"/>
            <a:headEnd/>
            <a:tailEnd/>
          </a:ln>
          <a:effectLst/>
        </p:spPr>
        <p:txBody>
          <a:bodyPr wrap="square" lIns="61170" tIns="30584" rIns="61170" bIns="30584">
            <a:spAutoFit/>
          </a:bodyPr>
          <a:lstStyle/>
          <a:p>
            <a:pPr algn="just" defTabSz="612775" eaLnBrk="0" hangingPunct="0">
              <a:lnSpc>
                <a:spcPct val="95000"/>
              </a:lnSpc>
            </a:pPr>
            <a:r>
              <a:rPr lang="en-US" sz="3200" dirty="0">
                <a:solidFill>
                  <a:srgbClr val="222222"/>
                </a:solidFill>
                <a:latin typeface="Times New Roman" panose="02020603050405020304" pitchFamily="18" charset="0"/>
                <a:cs typeface="Times New Roman" panose="02020603050405020304" pitchFamily="18" charset="0"/>
              </a:rPr>
              <a:t>The ability of sub-pixel correlation analysis of laser speckle images to find radius growth curves of sterile zones for different bacteria species and different types of antibiotics was demonstrated. The results are aimed at developing an algorithm to make early predictions of the radius of the sterile zone around the antibiotic disk. </a:t>
            </a:r>
            <a:endParaRPr lang="en-US" sz="3200" dirty="0">
              <a:latin typeface="Times New Roman" panose="02020603050405020304" pitchFamily="18" charset="0"/>
              <a:cs typeface="Times New Roman" panose="02020603050405020304" pitchFamily="18" charset="0"/>
            </a:endParaRPr>
          </a:p>
        </p:txBody>
      </p:sp>
      <p:pic>
        <p:nvPicPr>
          <p:cNvPr id="4" name="Attēls 3" descr="Attēls, kurā ir teksts, zīme&#10;&#10;Apraksts ģenerēts automātiski">
            <a:extLst>
              <a:ext uri="{FF2B5EF4-FFF2-40B4-BE49-F238E27FC236}">
                <a16:creationId xmlns:a16="http://schemas.microsoft.com/office/drawing/2014/main" id="{9344EB51-C5EF-DC7A-F667-5C6A27FE6E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053078" y="838200"/>
            <a:ext cx="5873975" cy="2061337"/>
          </a:xfrm>
          <a:prstGeom prst="rect">
            <a:avLst/>
          </a:prstGeom>
        </p:spPr>
      </p:pic>
      <p:pic>
        <p:nvPicPr>
          <p:cNvPr id="13" name="Attēls 12" descr="Attēls, kurā ir teksts, tāfele&#10;&#10;Apraksts ģenerēts automātiski">
            <a:extLst>
              <a:ext uri="{FF2B5EF4-FFF2-40B4-BE49-F238E27FC236}">
                <a16:creationId xmlns:a16="http://schemas.microsoft.com/office/drawing/2014/main" id="{2F28DA01-FDD9-3A1D-7363-39EF4FDB4E7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5031" y="451648"/>
            <a:ext cx="3309039" cy="2860481"/>
          </a:xfrm>
          <a:prstGeom prst="rect">
            <a:avLst/>
          </a:prstGeom>
        </p:spPr>
      </p:pic>
      <p:pic>
        <p:nvPicPr>
          <p:cNvPr id="15" name="Attēls 14" descr="Attēls, kurā ir teksts&#10;&#10;Apraksts ģenerēts automātiski">
            <a:extLst>
              <a:ext uri="{FF2B5EF4-FFF2-40B4-BE49-F238E27FC236}">
                <a16:creationId xmlns:a16="http://schemas.microsoft.com/office/drawing/2014/main" id="{F625016D-F3AC-2EAA-4D5F-1AC121AB67E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053078" y="3709177"/>
            <a:ext cx="5754416" cy="1145823"/>
          </a:xfrm>
          <a:prstGeom prst="rect">
            <a:avLst/>
          </a:prstGeom>
        </p:spPr>
      </p:pic>
      <p:pic>
        <p:nvPicPr>
          <p:cNvPr id="17" name="Attēls 16" descr="Attēls, kurā ir teksts, zīme&#10;&#10;Apraksts ģenerēts automātiski">
            <a:extLst>
              <a:ext uri="{FF2B5EF4-FFF2-40B4-BE49-F238E27FC236}">
                <a16:creationId xmlns:a16="http://schemas.microsoft.com/office/drawing/2014/main" id="{DD3DC128-C2E0-B28E-FD75-36598515812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4177" y="3510914"/>
            <a:ext cx="6715002" cy="1816461"/>
          </a:xfrm>
          <a:prstGeom prst="rect">
            <a:avLst/>
          </a:prstGeom>
        </p:spPr>
      </p:pic>
      <p:pic>
        <p:nvPicPr>
          <p:cNvPr id="5" name="Picture 4">
            <a:extLst>
              <a:ext uri="{FF2B5EF4-FFF2-40B4-BE49-F238E27FC236}">
                <a16:creationId xmlns:a16="http://schemas.microsoft.com/office/drawing/2014/main" id="{695D0894-869D-4FFF-83CD-B78DEE46415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63575" y="21858636"/>
            <a:ext cx="9829800" cy="7268294"/>
          </a:xfrm>
          <a:prstGeom prst="rect">
            <a:avLst/>
          </a:prstGeom>
        </p:spPr>
      </p:pic>
      <p:pic>
        <p:nvPicPr>
          <p:cNvPr id="7" name="Picture 6">
            <a:extLst>
              <a:ext uri="{FF2B5EF4-FFF2-40B4-BE49-F238E27FC236}">
                <a16:creationId xmlns:a16="http://schemas.microsoft.com/office/drawing/2014/main" id="{C3F093A2-EB41-430D-8A94-8C33C4FCAA2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812738" y="20621001"/>
            <a:ext cx="10917169" cy="5764870"/>
          </a:xfrm>
          <a:prstGeom prst="rect">
            <a:avLst/>
          </a:prstGeom>
        </p:spPr>
      </p:pic>
      <p:pic>
        <p:nvPicPr>
          <p:cNvPr id="12" name="Picture 11">
            <a:extLst>
              <a:ext uri="{FF2B5EF4-FFF2-40B4-BE49-F238E27FC236}">
                <a16:creationId xmlns:a16="http://schemas.microsoft.com/office/drawing/2014/main" id="{09C1E2DB-377D-43D8-BBB0-57397A4A2E5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084492" y="16643871"/>
            <a:ext cx="10516614" cy="7041904"/>
          </a:xfrm>
          <a:prstGeom prst="rect">
            <a:avLst/>
          </a:prstGeom>
        </p:spPr>
      </p:pic>
      <p:sp>
        <p:nvSpPr>
          <p:cNvPr id="38" name="Text Box 11">
            <a:extLst>
              <a:ext uri="{FF2B5EF4-FFF2-40B4-BE49-F238E27FC236}">
                <a16:creationId xmlns:a16="http://schemas.microsoft.com/office/drawing/2014/main" id="{F9F2690B-EA96-4AE7-BF80-003CD1AA43AD}"/>
              </a:ext>
            </a:extLst>
          </p:cNvPr>
          <p:cNvSpPr txBox="1">
            <a:spLocks noChangeArrowheads="1"/>
          </p:cNvSpPr>
          <p:nvPr/>
        </p:nvSpPr>
        <p:spPr bwMode="auto">
          <a:xfrm>
            <a:off x="33304681" y="6264621"/>
            <a:ext cx="9734067" cy="1107996"/>
          </a:xfrm>
          <a:prstGeom prst="rect">
            <a:avLst/>
          </a:prstGeom>
          <a:noFill/>
          <a:ln w="9525">
            <a:noFill/>
            <a:miter lim="800000"/>
            <a:headEnd/>
            <a:tailEnd/>
          </a:ln>
          <a:effectLst/>
        </p:spPr>
        <p:txBody>
          <a:bodyPr wrap="square">
            <a:spAutoFit/>
          </a:bodyPr>
          <a:lstStyle/>
          <a:p>
            <a:pPr algn="l" defTabSz="4389438">
              <a:spcBef>
                <a:spcPct val="50000"/>
              </a:spcBef>
            </a:pPr>
            <a:r>
              <a:rPr lang="en-US" sz="6600" b="1" dirty="0">
                <a:latin typeface="Times New Roman" panose="02020603050405020304" pitchFamily="18" charset="0"/>
                <a:cs typeface="Times New Roman" panose="02020603050405020304" pitchFamily="18" charset="0"/>
              </a:rPr>
              <a:t>Radius of the sterile zone</a:t>
            </a:r>
          </a:p>
        </p:txBody>
      </p:sp>
      <p:pic>
        <p:nvPicPr>
          <p:cNvPr id="16" name="Picture 15">
            <a:extLst>
              <a:ext uri="{FF2B5EF4-FFF2-40B4-BE49-F238E27FC236}">
                <a16:creationId xmlns:a16="http://schemas.microsoft.com/office/drawing/2014/main" id="{0B2D574B-0496-46D4-A4A7-2A8B88397E39}"/>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784353" y="8721019"/>
            <a:ext cx="9919862" cy="4964179"/>
          </a:xfrm>
          <a:prstGeom prst="rect">
            <a:avLst/>
          </a:prstGeom>
        </p:spPr>
      </p:pic>
      <p:sp>
        <p:nvSpPr>
          <p:cNvPr id="41" name="Text Box 25">
            <a:extLst>
              <a:ext uri="{FF2B5EF4-FFF2-40B4-BE49-F238E27FC236}">
                <a16:creationId xmlns:a16="http://schemas.microsoft.com/office/drawing/2014/main" id="{0411AC87-7C05-43B2-B0EA-55897B8544B0}"/>
              </a:ext>
            </a:extLst>
          </p:cNvPr>
          <p:cNvSpPr txBox="1">
            <a:spLocks noChangeArrowheads="1"/>
          </p:cNvSpPr>
          <p:nvPr/>
        </p:nvSpPr>
        <p:spPr bwMode="auto">
          <a:xfrm>
            <a:off x="33185412" y="13934937"/>
            <a:ext cx="9747408" cy="1754326"/>
          </a:xfrm>
          <a:prstGeom prst="rect">
            <a:avLst/>
          </a:prstGeom>
          <a:noFill/>
          <a:ln w="9525">
            <a:noFill/>
            <a:miter lim="800000"/>
            <a:headEnd/>
            <a:tailEnd/>
          </a:ln>
          <a:effectLst/>
        </p:spPr>
        <p:txBody>
          <a:bodyPr wrap="square">
            <a:spAutoFit/>
          </a:bodyPr>
          <a:lstStyle/>
          <a:p>
            <a:pPr algn="just" defTabSz="4389438">
              <a:spcBef>
                <a:spcPct val="50000"/>
              </a:spcBef>
            </a:pPr>
            <a:r>
              <a:rPr lang="en-US" sz="3600" b="1" i="1" dirty="0">
                <a:latin typeface="Times New Roman" panose="02020603050405020304" pitchFamily="18" charset="0"/>
                <a:cs typeface="Times New Roman" panose="02020603050405020304" pitchFamily="18" charset="0"/>
              </a:rPr>
              <a:t>Figure 4</a:t>
            </a:r>
            <a:r>
              <a:rPr lang="lv-LV" sz="3600" b="1" i="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Spatio</a:t>
            </a:r>
            <a:r>
              <a:rPr lang="en-US" sz="3600" dirty="0">
                <a:latin typeface="Times New Roman" panose="02020603050405020304" pitchFamily="18" charset="0"/>
                <a:cs typeface="Times New Roman" panose="02020603050405020304" pitchFamily="18" charset="0"/>
              </a:rPr>
              <a:t>-temporal curves for different bacteria species as a response to different types of antibiotics.</a:t>
            </a:r>
          </a:p>
        </p:txBody>
      </p:sp>
    </p:spTree>
  </p:cSld>
  <p:clrMapOvr>
    <a:masterClrMapping/>
  </p:clrMapOvr>
</p:sld>
</file>

<file path=ppt/theme/theme1.xml><?xml version="1.0" encoding="utf-8"?>
<a:theme xmlns:a="http://schemas.openxmlformats.org/drawingml/2006/main" name="Default Design">
  <a:themeElements>
    <a:clrScheme name="Custom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6014</TotalTime>
  <Words>981</Words>
  <Application>Microsoft Office PowerPoint</Application>
  <PresentationFormat>Custom</PresentationFormat>
  <Paragraphs>50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Tri-Fold Template</dc:title>
  <dc:creator>Ethan Shulda;www.postersession.com</dc:creator>
  <cp:keywords>www.postersession.com</cp:keywords>
  <dc:description>©MegaPrint Inc. 2009-2015</dc:description>
  <cp:lastModifiedBy>HP</cp:lastModifiedBy>
  <cp:revision>117</cp:revision>
  <cp:lastPrinted>2015-03-31T18:23:14Z</cp:lastPrinted>
  <dcterms:created xsi:type="dcterms:W3CDTF">2008-12-04T00:20:37Z</dcterms:created>
  <dcterms:modified xsi:type="dcterms:W3CDTF">2023-06-09T22:26:09Z</dcterms:modified>
  <cp:category>Research Poster</cp:category>
</cp:coreProperties>
</file>