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5" r:id="rId3"/>
    <p:sldId id="264" r:id="rId4"/>
    <p:sldId id="263" r:id="rId5"/>
    <p:sldId id="261" r:id="rId6"/>
    <p:sldId id="262" r:id="rId7"/>
    <p:sldId id="258" r:id="rId8"/>
    <p:sldId id="257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9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5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6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3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87462A8-45F6-4F54-8496-220A713E2A8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038AFED-9753-405F-B58E-B05DE3A6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oopma-eurodim.ugent.be/#/" TargetMode="External"/><Relationship Id="rId7" Type="http://schemas.openxmlformats.org/officeDocument/2006/relationships/hyperlink" Target="https://www.lu.lv/fileadmin/user_upload/lu_portal/ab-rezistence.lu.lv/IMG-6892.jpg" TargetMode="External"/><Relationship Id="rId2" Type="http://schemas.openxmlformats.org/officeDocument/2006/relationships/hyperlink" Target="http://www.docriga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u.lv/lv/universitate/masu-medijiem/zinas/atvert/28-oktobri-atklas-jauno-rtu-zinatnes-un-inovaciju-centru" TargetMode="External"/><Relationship Id="rId5" Type="http://schemas.openxmlformats.org/officeDocument/2006/relationships/hyperlink" Target="https://www.youtube.com/watch?v=LGaEV-Kns4A" TargetMode="External"/><Relationship Id="rId4" Type="http://schemas.openxmlformats.org/officeDocument/2006/relationships/hyperlink" Target="https://bbc.lbfd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57FF4C5B-A909-DBA7-653F-CAFBF12A8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15" y="769545"/>
            <a:ext cx="5952765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v-LV" sz="2800">
                <a:solidFill>
                  <a:schemeClr val="bg1"/>
                </a:solidFill>
                <a:latin typeface="Avenir Next LT Pro Light" panose="020B0304020202020204" pitchFamily="34" charset="0"/>
              </a:rPr>
              <a:t>ERAF projekts «</a:t>
            </a:r>
            <a:r>
              <a:rPr lang="en-US" sz="2800">
                <a:solidFill>
                  <a:schemeClr val="bg1"/>
                </a:solidFill>
                <a:latin typeface="Avenir Next LT Pro Light" panose="020B0304020202020204" pitchFamily="34" charset="0"/>
              </a:rPr>
              <a:t>Antibakteriālās rezistences ātras novērtēšanas sistēma pacientiem ar sekundārām bakteriālām infekcijām</a:t>
            </a:r>
            <a:r>
              <a:rPr lang="lv-LV" sz="2800">
                <a:solidFill>
                  <a:schemeClr val="bg1"/>
                </a:solidFill>
                <a:latin typeface="Avenir Next LT Pro Light" panose="020B0304020202020204" pitchFamily="34" charset="0"/>
              </a:rPr>
              <a:t>»</a:t>
            </a:r>
            <a:endParaRPr lang="en-US" sz="280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581F62B-9025-030B-37D1-4D9BAB9BA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11" y="4392754"/>
            <a:ext cx="5911155" cy="1199683"/>
          </a:xfrm>
        </p:spPr>
        <p:txBody>
          <a:bodyPr>
            <a:normAutofit/>
          </a:bodyPr>
          <a:lstStyle/>
          <a:p>
            <a:r>
              <a:rPr lang="lv-LV">
                <a:solidFill>
                  <a:schemeClr val="bg1"/>
                </a:solidFill>
                <a:latin typeface="Avenir Next LT Pro Light" panose="020B0304020202020204" pitchFamily="34" charset="0"/>
              </a:rPr>
              <a:t>Ilze Ļihačova</a:t>
            </a:r>
          </a:p>
          <a:p>
            <a:r>
              <a:rPr lang="lv-LV">
                <a:solidFill>
                  <a:schemeClr val="bg1"/>
                </a:solidFill>
                <a:latin typeface="Avenir Next LT Pro Light" panose="020B0304020202020204" pitchFamily="34" charset="0"/>
              </a:rPr>
              <a:t>ASI BFL seminārs, 16.11.2022.</a:t>
            </a:r>
            <a:endParaRPr lang="en-US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9" name="Satura vietturis 3" descr="Attēls, kurā ir teksts, zīme">
            <a:extLst>
              <a:ext uri="{FF2B5EF4-FFF2-40B4-BE49-F238E27FC236}">
                <a16:creationId xmlns:a16="http://schemas.microsoft.com/office/drawing/2014/main" id="{E073B4A0-32C2-58C5-1FF5-C87D8841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08" y="901165"/>
            <a:ext cx="3419524" cy="1196833"/>
          </a:xfrm>
          <a:prstGeom prst="rect">
            <a:avLst/>
          </a:prstGeom>
          <a:noFill/>
        </p:spPr>
      </p:pic>
      <p:pic>
        <p:nvPicPr>
          <p:cNvPr id="5" name="Attēls 4" descr="Attēls, kurā ir teksts, zīme&#10;&#10;Apraksts ģenerēts automātiski">
            <a:extLst>
              <a:ext uri="{FF2B5EF4-FFF2-40B4-BE49-F238E27FC236}">
                <a16:creationId xmlns:a16="http://schemas.microsoft.com/office/drawing/2014/main" id="{7D86E523-F76D-60F4-3C0A-500A6661F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08" y="2914850"/>
            <a:ext cx="3419524" cy="923272"/>
          </a:xfrm>
          <a:prstGeom prst="rect">
            <a:avLst/>
          </a:prstGeom>
        </p:spPr>
      </p:pic>
      <p:pic>
        <p:nvPicPr>
          <p:cNvPr id="4" name="Attēls 3" descr="Attēls, kurā ir teksts, tāfele&#10;&#10;Apraksts ģenerēts automātiski">
            <a:extLst>
              <a:ext uri="{FF2B5EF4-FFF2-40B4-BE49-F238E27FC236}">
                <a16:creationId xmlns:a16="http://schemas.microsoft.com/office/drawing/2014/main" id="{533C8FD1-4BCD-A9C4-EAED-F9DEE10E2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91" y="4392754"/>
            <a:ext cx="1991557" cy="17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7633A8-4BC1-342C-4624-4DC3EC3E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lv-LV" dirty="0"/>
              <a:t>Finansējums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19E4F9-145E-2740-652F-46235006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b="0" i="0" dirty="0">
                <a:effectLst/>
                <a:latin typeface="PT Sans" panose="020B0503020203020204" pitchFamily="34" charset="0"/>
              </a:rPr>
              <a:t>Pētījums tiek īstenots ar Eiropas Reģionālās Attīstības Fonda finansējuma atbalstu projektā "Antibakteriālās rezistences ātras novērtēšanas sistēma, pacientiem ar sekundārām bakteriālām infekcijām " (līguma Nr. 1.1.1.1/21/A/034).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ttēls 7" descr="Attēls, kurā ir teksts&#10;&#10;Apraksts ģenerēts automātiski">
            <a:extLst>
              <a:ext uri="{FF2B5EF4-FFF2-40B4-BE49-F238E27FC236}">
                <a16:creationId xmlns:a16="http://schemas.microsoft.com/office/drawing/2014/main" id="{DE8E986E-8E60-5D34-C792-F2233D3ED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2786913"/>
            <a:ext cx="6227064" cy="12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DE9693-45C5-FAF7-EBB0-4E9B7A41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Mērķis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F278DFE-34A6-A8B4-A221-D8002E35D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Izstrādāt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un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validēt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jaunu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rentablu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prototipu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lai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samazinātu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laiku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kas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nepieciešams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antimikrobiālās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jutības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testa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(AJT)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novērtēšanai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.</a:t>
            </a:r>
            <a:endParaRPr lang="lv-LV" b="0" i="0" dirty="0">
              <a:solidFill>
                <a:srgbClr val="1B1B1B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lv-LV" b="1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Sagaidāmie rezultāti:</a:t>
            </a:r>
            <a:endParaRPr lang="lv-LV" b="0" i="0" dirty="0">
              <a:solidFill>
                <a:srgbClr val="1B1B1B"/>
              </a:solidFill>
              <a:effectLst/>
              <a:latin typeface="PT Sans" panose="020B05030202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Uzlaboti lāzera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speklu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attēlu apstrādes algoritmi sterilo zonu, ko izraisa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antimikrobiālās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zāles, diametru novērtēšanai;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Prototips ar augstu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komercializācijas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potenciālu, lai automātiski novērtētu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antimikrobiālo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jutību;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Protokols jaunai, uzlabotai AJT standarta metodei;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4 oriģināli zinātniskie raksti (tajā skaitā 2 žurnālos, kuru citēšanas indekss sasniedz vismaz 50% no nozares vidējā);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Iegūtās zinātības intelektuālais īpašums (nacionālā patenta pieteikums).</a:t>
            </a:r>
          </a:p>
        </p:txBody>
      </p:sp>
    </p:spTree>
    <p:extLst>
      <p:ext uri="{BB962C8B-B14F-4D97-AF65-F5344CB8AC3E}">
        <p14:creationId xmlns:p14="http://schemas.microsoft.com/office/powerpoint/2010/main" val="131283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8DD0591-8ECF-494D-5953-448D2774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5" y="2404872"/>
            <a:ext cx="379764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lv-LV" dirty="0"/>
              <a:t>Eksperimentālā sistēma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8093852-38FD-04F5-A7B3-65E0274D5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264" y="640080"/>
            <a:ext cx="4565768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4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28F526D-6D6D-90B3-D716-9359E10C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lv-LV" dirty="0"/>
              <a:t>Pirmie rezultāti</a:t>
            </a:r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798BFC82-A526-45C1-93C8-067FBE450B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316164"/>
            <a:ext cx="6257544" cy="39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3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F4ADAD-EE2B-AF4A-0D11-D6D2BD8A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 ar uzlaboto lāzeru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E52830-247E-531E-9B95-5F9EA81A6A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55" y="2638425"/>
            <a:ext cx="755009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EA88C0A-9285-B686-8A29-EC4D27FD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6F9D95-0443-1499-2581-D60EB9656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55" y="2638425"/>
            <a:ext cx="755009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1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atura vietturis 27">
            <a:extLst>
              <a:ext uri="{FF2B5EF4-FFF2-40B4-BE49-F238E27FC236}">
                <a16:creationId xmlns:a16="http://schemas.microsoft.com/office/drawing/2014/main" id="{AD5318F0-5EE2-EE82-FDAD-6FC45D0E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916" y="804334"/>
            <a:ext cx="786416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7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503212-EA63-4707-8780-EAD64037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Paveicamie darbi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A7B1DD0-3695-F1A1-D029-1F181970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dirty="0"/>
              <a:t>Paraugu sagatavošana, eksperimentu uzņemšana;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Disku lokāciju noteikšana, uzrakstu nolasīšana no antibiotiķu diskiem;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/>
              <a:t>Sub-pixel</a:t>
            </a:r>
            <a:r>
              <a:rPr lang="lv-LV" dirty="0"/>
              <a:t> analīze bakteriālās aktivitātes noteikšanai;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Sterilo zonu izmēra noteikšana no attēla, sterilās zonas robežas noteikšana;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Sterilo zonu iepriekšēja paredzēšana, zinot </a:t>
            </a:r>
            <a:r>
              <a:rPr lang="lv-LV" dirty="0" err="1"/>
              <a:t>strilās</a:t>
            </a:r>
            <a:r>
              <a:rPr lang="lv-LV" dirty="0"/>
              <a:t> zonas diametra augšanas ātrumu;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2.-5. punkta apvienošana automātiskai apstrādei;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Sistēmas validācija.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3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E340CF-1BDC-9B31-6459-3AAF3910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Publicitāte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C1143E5-DF3E-8347-D972-5E50C4CB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E. V.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Plorina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I.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Balmages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A.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Reinis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S.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Kistkins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A.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Lihachev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D.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Bliznuks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I. Lihacova, "Laser speckle imaging system for antibacterial resistance assessment," 18th International Young Scientist conference “Developments in Optics and Communications” 2022 (</a:t>
            </a:r>
            <a:r>
              <a:rPr lang="en-US" b="0" i="0" u="none" strike="noStrike" dirty="0">
                <a:solidFill>
                  <a:srgbClr val="1B5089"/>
                </a:solidFill>
                <a:effectLst/>
                <a:latin typeface="PT Sans" panose="020B0503020203020204" pitchFamily="34" charset="0"/>
                <a:hlinkClick r:id="rId2"/>
              </a:rPr>
              <a:t>http://www.docriga.lv/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) online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konference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(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norises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laiks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21.-22.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aprīlis</a:t>
            </a:r>
            <a:r>
              <a:rPr lang="en-US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2022).​​​</a:t>
            </a:r>
            <a:endParaRPr lang="lv-LV" b="0" i="0" dirty="0">
              <a:solidFill>
                <a:srgbClr val="1B1B1B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E. V.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Plorina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I.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Balmages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A. Reinis, S.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Kistkins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A.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Lihachev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D.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Bliznuks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I. Lihacova, "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Laser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speckle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imaging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system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for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evaluation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of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antimicrobial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resistance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," 9th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International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Conference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Optical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Optoelectronic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and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Photonic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Materials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and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Applications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&amp; 14th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Europhysical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Conference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Defects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Insulating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Materials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3.-8. jūlijā, 2022.g.,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Gentā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Beļģijā (</a:t>
            </a:r>
            <a:r>
              <a:rPr lang="lv-LV" b="0" i="0" u="none" strike="noStrike" dirty="0">
                <a:solidFill>
                  <a:srgbClr val="1B5089"/>
                </a:solidFill>
                <a:effectLst/>
                <a:latin typeface="PT Sans" panose="020B0503020203020204" pitchFamily="34" charset="0"/>
                <a:hlinkClick r:id="rId3"/>
              </a:rPr>
              <a:t>https://icoopma-eurodim.ugent.be/#/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)</a:t>
            </a:r>
          </a:p>
          <a:p>
            <a:pPr algn="just"/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Balmages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A. Reinis, S.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Kistkins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D.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Bliznuks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E. V.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Plorina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A.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Lihachev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I. Lihacova, "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Use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of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a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laser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speckle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system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in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determination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of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antibacterial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susceptibility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by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disc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diffusion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method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," 13rd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Baltic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Biophysics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konference (6.-7. oktobris, 2022,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Center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for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Physical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Sciences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and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Technology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Viļņa, Lietuva, </a:t>
            </a:r>
            <a:r>
              <a:rPr lang="lv-LV" b="0" i="0" u="none" strike="noStrike" dirty="0">
                <a:solidFill>
                  <a:srgbClr val="1B5089"/>
                </a:solidFill>
                <a:effectLst/>
                <a:latin typeface="PT Sans" panose="020B0503020203020204" pitchFamily="34" charset="0"/>
                <a:hlinkClick r:id="rId4"/>
              </a:rPr>
              <a:t>https://bbc.lbfd.lt/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b="0" i="0" u="none" strike="noStrike" dirty="0" err="1">
                <a:solidFill>
                  <a:schemeClr val="tx1"/>
                </a:solidFill>
                <a:effectLst/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Videosižets</a:t>
            </a: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 LTV Rīta panorāmā,  kurā popularizēts projektā sasniedzamais mērķis. (</a:t>
            </a:r>
            <a:r>
              <a:rPr lang="lv-LV" b="0" i="0" dirty="0" err="1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L’Oreal</a:t>
            </a: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FWIS).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Radio intervija Latvijas Radio 1 raidījumā "Zināmais nezināmajā", kurā popularizēts projektā sasniedzamais mērķis. (</a:t>
            </a:r>
            <a:r>
              <a:rPr lang="lv-LV" b="0" i="0" dirty="0" err="1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L’Oreal</a:t>
            </a: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FWIS).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Preses </a:t>
            </a:r>
            <a:r>
              <a:rPr lang="lv-LV" b="0" i="0" dirty="0" err="1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relīze</a:t>
            </a: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Latvijas Zinātņu akadēmijas mājas lapā, kurā popularizēts projektā sasniedzamais mērķis. (</a:t>
            </a:r>
            <a:r>
              <a:rPr lang="lv-LV" b="0" i="0" dirty="0" err="1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L’Oreal</a:t>
            </a: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FWIS).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b="0" i="0" dirty="0"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Eksperimentu prezentācija "Zinātnieku nakts 2022" pasākumā 30.09.2022., Rīga, Zinātņu māja, Jelgavas iela 3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Dmitrijs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Bļizņuks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, "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Lāzerstarojuma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izmantošana antibakteriālās rezistences novērtēšanai," RTU Pētniecības platformu brokastis - seminārs, 2022.g. 28. oktobris (</a:t>
            </a:r>
            <a:r>
              <a:rPr lang="lv-LV" b="0" i="0" u="none" strike="noStrike" dirty="0">
                <a:solidFill>
                  <a:srgbClr val="1B5089"/>
                </a:solidFill>
                <a:effectLst/>
                <a:latin typeface="PT Sans" panose="020B0503020203020204" pitchFamily="34" charset="0"/>
                <a:hlinkClick r:id="rId6"/>
              </a:rPr>
              <a:t>https://www.rtu.lv/lv/universitate/masu-medijiem/zinas/atvert/28-oktobri-atklas-jauno-rtu-zinatnes-un-inovaciju-centru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).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b="0" i="0" u="none" strike="noStrike" dirty="0">
                <a:solidFill>
                  <a:srgbClr val="1B5089"/>
                </a:solidFill>
                <a:effectLst/>
                <a:latin typeface="PT Sans" panose="020B0503020203020204" pitchFamily="34" charset="0"/>
                <a:hlinkClick r:id="rId7"/>
              </a:rPr>
              <a:t>Intervija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 žurnālā </a:t>
            </a:r>
            <a:r>
              <a:rPr lang="lv-LV" b="0" i="0" dirty="0" err="1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Doctus</a:t>
            </a:r>
            <a:r>
              <a:rPr lang="lv-LV" b="0" i="0" dirty="0">
                <a:solidFill>
                  <a:srgbClr val="1B1B1B"/>
                </a:solidFill>
                <a:effectLst/>
                <a:latin typeface="PT Sans" panose="020B0503020203020204" pitchFamily="34" charset="0"/>
              </a:rPr>
              <a:t> (2022.g. novembra numurs, 59.lpp), kurā popularizēts projektā sasniedzamais mērķis. </a:t>
            </a:r>
            <a:endParaRPr lang="lv-LV" b="0" i="0" dirty="0">
              <a:solidFill>
                <a:schemeClr val="tx1"/>
              </a:solidFill>
              <a:effectLst/>
              <a:latin typeface="PT Sans" panose="020B0503020203020204" pitchFamily="34" charset="0"/>
            </a:endParaRPr>
          </a:p>
          <a:p>
            <a:endParaRPr lang="lv-LV" b="0" i="0" dirty="0">
              <a:solidFill>
                <a:srgbClr val="1B1B1B"/>
              </a:solidFill>
              <a:effectLst/>
              <a:latin typeface="PT Sans" panose="020B05030202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16872"/>
      </p:ext>
    </p:extLst>
  </p:cSld>
  <p:clrMapOvr>
    <a:masterClrMapping/>
  </p:clrMapOvr>
</p:sld>
</file>

<file path=ppt/theme/theme1.xml><?xml version="1.0" encoding="utf-8"?>
<a:theme xmlns:a="http://schemas.openxmlformats.org/drawingml/2006/main" name="Paka">
  <a:themeElements>
    <a:clrScheme name="Pa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TM10001115[[fn=Paka]]</Template>
  <TotalTime>8320</TotalTime>
  <Words>599</Words>
  <Application>Microsoft Office PowerPoint</Application>
  <PresentationFormat>Platekrāna</PresentationFormat>
  <Paragraphs>35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5" baseType="lpstr">
      <vt:lpstr>Arial</vt:lpstr>
      <vt:lpstr>Avenir Next LT Pro Light</vt:lpstr>
      <vt:lpstr>Gill Sans MT</vt:lpstr>
      <vt:lpstr>PT Sans</vt:lpstr>
      <vt:lpstr>Paka</vt:lpstr>
      <vt:lpstr>ERAF projekts «Antibakteriālās rezistences ātras novērtēšanas sistēma pacientiem ar sekundārām bakteriālām infekcijām»</vt:lpstr>
      <vt:lpstr>Mērķis</vt:lpstr>
      <vt:lpstr>Eksperimentālā sistēma</vt:lpstr>
      <vt:lpstr>Pirmie rezultāti</vt:lpstr>
      <vt:lpstr>Rezultāti ar uzlaboto lāzeru</vt:lpstr>
      <vt:lpstr>Rezultāti</vt:lpstr>
      <vt:lpstr>PowerPoint prezentācija</vt:lpstr>
      <vt:lpstr>Paveicamie darbi</vt:lpstr>
      <vt:lpstr>Publicitāte</vt:lpstr>
      <vt:lpstr>Finansējums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ERAF projekts «Antibakteriālās rezistences ātras novērtēšanas sistēma pacientiem ar sekundārām bakteriālām infekcijām»</dc:title>
  <dc:creator>Ilze Lihacova</dc:creator>
  <cp:lastModifiedBy>Ilze Lihacova</cp:lastModifiedBy>
  <cp:revision>3</cp:revision>
  <dcterms:created xsi:type="dcterms:W3CDTF">2022-11-09T09:14:45Z</dcterms:created>
  <dcterms:modified xsi:type="dcterms:W3CDTF">2022-11-16T07:26:22Z</dcterms:modified>
</cp:coreProperties>
</file>