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256" r:id="rId2"/>
    <p:sldId id="257" r:id="rId3"/>
    <p:sldId id="271" r:id="rId4"/>
    <p:sldId id="264" r:id="rId5"/>
    <p:sldId id="307" r:id="rId6"/>
    <p:sldId id="317" r:id="rId7"/>
    <p:sldId id="329" r:id="rId8"/>
    <p:sldId id="326" r:id="rId9"/>
    <p:sldId id="328" r:id="rId10"/>
    <p:sldId id="306" r:id="rId11"/>
    <p:sldId id="330" r:id="rId12"/>
    <p:sldId id="316" r:id="rId13"/>
    <p:sldId id="318" r:id="rId14"/>
    <p:sldId id="319" r:id="rId15"/>
    <p:sldId id="308" r:id="rId16"/>
    <p:sldId id="332" r:id="rId17"/>
    <p:sldId id="333" r:id="rId18"/>
    <p:sldId id="334" r:id="rId19"/>
    <p:sldId id="335" r:id="rId20"/>
    <p:sldId id="331" r:id="rId21"/>
    <p:sldId id="322" r:id="rId22"/>
    <p:sldId id="336" r:id="rId23"/>
    <p:sldId id="323" r:id="rId24"/>
    <p:sldId id="324" r:id="rId25"/>
    <p:sldId id="337" r:id="rId26"/>
    <p:sldId id="325" r:id="rId27"/>
    <p:sldId id="338" r:id="rId28"/>
    <p:sldId id="321" r:id="rId29"/>
    <p:sldId id="339" r:id="rId30"/>
    <p:sldId id="268" r:id="rId3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Josefin Sans" pitchFamily="2" charset="0"/>
      <p:regular r:id="rId34"/>
      <p:bold r:id="rId35"/>
      <p:italic r:id="rId36"/>
      <p:boldItalic r:id="rId37"/>
    </p:embeddedFont>
    <p:embeddedFont>
      <p:font typeface="Livvic" pitchFamily="2" charset="0"/>
      <p:regular r:id="rId38"/>
      <p:bold r:id="rId39"/>
      <p:italic r:id="rId40"/>
      <p:boldItalic r:id="rId41"/>
    </p:embeddedFont>
    <p:embeddedFont>
      <p:font typeface="Proxima Nova" panose="020B0604020202020204" charset="0"/>
      <p:regular r:id="rId42"/>
      <p:bold r:id="rId43"/>
      <p:italic r:id="rId44"/>
      <p:boldItalic r:id="rId45"/>
    </p:embeddedFont>
    <p:embeddedFont>
      <p:font typeface="Roboto Condensed Light" panose="02000000000000000000" pitchFamily="2" charset="0"/>
      <p:regular r:id="rId46"/>
      <p:italic r:id="rId47"/>
    </p:embeddedFont>
    <p:embeddedFont>
      <p:font typeface="Rubik Light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2DABF6-9594-4EF2-BE08-1B37FA88F15D}">
  <a:tblStyle styleId="{DD2DABF6-9594-4EF2-BE08-1B37FA88F1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6217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3314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18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77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155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178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15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6b5b099ff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6b5b099ff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56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4496aa3e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4496aa3e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895460ef7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895460ef7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95460ef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95460ef7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95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397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22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122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95460ef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95460ef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68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492" y="-27116"/>
            <a:ext cx="9164993" cy="5197771"/>
            <a:chOff x="-23767" y="-3103"/>
            <a:chExt cx="9164993" cy="5197771"/>
          </a:xfrm>
        </p:grpSpPr>
        <p:sp>
          <p:nvSpPr>
            <p:cNvPr id="10" name="Google Shape;10;p2"/>
            <p:cNvSpPr/>
            <p:nvPr/>
          </p:nvSpPr>
          <p:spPr>
            <a:xfrm>
              <a:off x="6609504" y="2634631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587982" y="2639105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925026" y="1374262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25026" y="31710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5942773" y="707438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72476" y="2131309"/>
              <a:ext cx="2257800" cy="22227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4558623" y="3305075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400000">
              <a:off x="1313432" y="41468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17609" y="1321257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-693767" y="3302025"/>
              <a:ext cx="2562643" cy="1222642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3938" y="31644"/>
              <a:ext cx="1216200" cy="1216200"/>
            </a:xfrm>
            <a:prstGeom prst="ellipse">
              <a:avLst/>
            </a:pr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752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93214" y="3978331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03938" y="3978256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25354" y="1374262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35651" y="2634565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03774" y="2644223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1928250" y="1176300"/>
            <a:ext cx="5287500" cy="279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928250" y="3967200"/>
            <a:ext cx="5287500" cy="25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1669200" y="1110475"/>
            <a:ext cx="5805600" cy="19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833650" y="3048175"/>
            <a:ext cx="3476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9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5076467" y="1607720"/>
            <a:ext cx="2858700" cy="21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5076467" y="1200302"/>
            <a:ext cx="2858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2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/>
          <p:nvPr/>
        </p:nvSpPr>
        <p:spPr>
          <a:xfrm>
            <a:off x="7058457" y="2386493"/>
            <a:ext cx="2549231" cy="2548394"/>
          </a:xfrm>
          <a:custGeom>
            <a:avLst/>
            <a:gdLst/>
            <a:ahLst/>
            <a:cxnLst/>
            <a:rect l="l" t="t" r="r" b="b"/>
            <a:pathLst>
              <a:path w="94381" h="94350" extrusionOk="0">
                <a:moveTo>
                  <a:pt x="71508" y="1"/>
                </a:moveTo>
                <a:cubicBezTo>
                  <a:pt x="59069" y="1"/>
                  <a:pt x="48998" y="10072"/>
                  <a:pt x="48998" y="22510"/>
                </a:cubicBezTo>
                <a:cubicBezTo>
                  <a:pt x="48998" y="23521"/>
                  <a:pt x="49045" y="24515"/>
                  <a:pt x="49187" y="25494"/>
                </a:cubicBezTo>
                <a:cubicBezTo>
                  <a:pt x="49645" y="28967"/>
                  <a:pt x="50892" y="32171"/>
                  <a:pt x="52739" y="34965"/>
                </a:cubicBezTo>
                <a:cubicBezTo>
                  <a:pt x="55391" y="38943"/>
                  <a:pt x="59274" y="42037"/>
                  <a:pt x="63852" y="43694"/>
                </a:cubicBezTo>
                <a:cubicBezTo>
                  <a:pt x="65414" y="44278"/>
                  <a:pt x="66472" y="45715"/>
                  <a:pt x="66472" y="47372"/>
                </a:cubicBezTo>
                <a:lnTo>
                  <a:pt x="66472" y="47404"/>
                </a:lnTo>
                <a:lnTo>
                  <a:pt x="66472" y="47467"/>
                </a:lnTo>
                <a:cubicBezTo>
                  <a:pt x="66472" y="48872"/>
                  <a:pt x="65557" y="50087"/>
                  <a:pt x="64231" y="50545"/>
                </a:cubicBezTo>
                <a:cubicBezTo>
                  <a:pt x="59416" y="52203"/>
                  <a:pt x="55328" y="55439"/>
                  <a:pt x="52613" y="59637"/>
                </a:cubicBezTo>
                <a:cubicBezTo>
                  <a:pt x="51287" y="61674"/>
                  <a:pt x="50276" y="63947"/>
                  <a:pt x="49692" y="66378"/>
                </a:cubicBezTo>
                <a:cubicBezTo>
                  <a:pt x="49424" y="67420"/>
                  <a:pt x="48508" y="68146"/>
                  <a:pt x="47419" y="68146"/>
                </a:cubicBezTo>
                <a:lnTo>
                  <a:pt x="47372" y="68146"/>
                </a:lnTo>
                <a:cubicBezTo>
                  <a:pt x="45888" y="68146"/>
                  <a:pt x="44594" y="67136"/>
                  <a:pt x="44183" y="65699"/>
                </a:cubicBezTo>
                <a:cubicBezTo>
                  <a:pt x="42699" y="60474"/>
                  <a:pt x="39385" y="56007"/>
                  <a:pt x="34965" y="53071"/>
                </a:cubicBezTo>
                <a:cubicBezTo>
                  <a:pt x="32108" y="51177"/>
                  <a:pt x="28793" y="49914"/>
                  <a:pt x="25209" y="49488"/>
                </a:cubicBezTo>
                <a:cubicBezTo>
                  <a:pt x="24325" y="49377"/>
                  <a:pt x="23426" y="49330"/>
                  <a:pt x="22510" y="49330"/>
                </a:cubicBezTo>
                <a:cubicBezTo>
                  <a:pt x="10087" y="49330"/>
                  <a:pt x="0" y="59416"/>
                  <a:pt x="0" y="71840"/>
                </a:cubicBezTo>
                <a:cubicBezTo>
                  <a:pt x="0" y="84278"/>
                  <a:pt x="10087" y="94349"/>
                  <a:pt x="22510" y="94349"/>
                </a:cubicBezTo>
                <a:cubicBezTo>
                  <a:pt x="23520" y="94349"/>
                  <a:pt x="24531" y="94302"/>
                  <a:pt x="25493" y="94160"/>
                </a:cubicBezTo>
                <a:cubicBezTo>
                  <a:pt x="28966" y="93702"/>
                  <a:pt x="32186" y="92455"/>
                  <a:pt x="34965" y="90608"/>
                </a:cubicBezTo>
                <a:cubicBezTo>
                  <a:pt x="38943" y="87956"/>
                  <a:pt x="42052" y="84073"/>
                  <a:pt x="43710" y="79495"/>
                </a:cubicBezTo>
                <a:cubicBezTo>
                  <a:pt x="44278" y="77933"/>
                  <a:pt x="45714" y="76875"/>
                  <a:pt x="47372" y="76875"/>
                </a:cubicBezTo>
                <a:lnTo>
                  <a:pt x="47435" y="76875"/>
                </a:lnTo>
                <a:cubicBezTo>
                  <a:pt x="48682" y="76875"/>
                  <a:pt x="49740" y="77680"/>
                  <a:pt x="50134" y="78864"/>
                </a:cubicBezTo>
                <a:cubicBezTo>
                  <a:pt x="53102" y="87862"/>
                  <a:pt x="61563" y="94349"/>
                  <a:pt x="71555" y="94349"/>
                </a:cubicBezTo>
                <a:lnTo>
                  <a:pt x="71871" y="94349"/>
                </a:lnTo>
                <a:cubicBezTo>
                  <a:pt x="84294" y="94349"/>
                  <a:pt x="94380" y="84278"/>
                  <a:pt x="94380" y="71840"/>
                </a:cubicBezTo>
                <a:cubicBezTo>
                  <a:pt x="94317" y="61279"/>
                  <a:pt x="87056" y="52408"/>
                  <a:pt x="77253" y="49977"/>
                </a:cubicBezTo>
                <a:cubicBezTo>
                  <a:pt x="76070" y="49677"/>
                  <a:pt x="75201" y="48635"/>
                  <a:pt x="75201" y="47420"/>
                </a:cubicBezTo>
                <a:lnTo>
                  <a:pt x="75201" y="47388"/>
                </a:lnTo>
                <a:lnTo>
                  <a:pt x="75201" y="47372"/>
                </a:lnTo>
                <a:cubicBezTo>
                  <a:pt x="75201" y="45888"/>
                  <a:pt x="76212" y="44594"/>
                  <a:pt x="77648" y="44168"/>
                </a:cubicBezTo>
                <a:cubicBezTo>
                  <a:pt x="82873" y="42700"/>
                  <a:pt x="87340" y="39385"/>
                  <a:pt x="90276" y="34965"/>
                </a:cubicBezTo>
                <a:cubicBezTo>
                  <a:pt x="92171" y="32092"/>
                  <a:pt x="93433" y="28777"/>
                  <a:pt x="93860" y="25210"/>
                </a:cubicBezTo>
                <a:cubicBezTo>
                  <a:pt x="93970" y="24326"/>
                  <a:pt x="94017" y="23410"/>
                  <a:pt x="94017" y="22510"/>
                </a:cubicBezTo>
                <a:cubicBezTo>
                  <a:pt x="94017" y="10072"/>
                  <a:pt x="83946" y="1"/>
                  <a:pt x="71508" y="1"/>
                </a:cubicBezTo>
                <a:close/>
              </a:path>
            </a:pathLst>
          </a:custGeom>
          <a:solidFill>
            <a:srgbClr val="BDE0D9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>
            <a:off x="8412501" y="1016875"/>
            <a:ext cx="1216200" cy="1216200"/>
          </a:xfrm>
          <a:prstGeom prst="ellipse">
            <a:avLst/>
          </a:prstGeom>
          <a:solidFill>
            <a:srgbClr val="FEFADD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5400000">
            <a:off x="-909092" y="3506613"/>
            <a:ext cx="2562643" cy="1222642"/>
          </a:xfrm>
          <a:custGeom>
            <a:avLst/>
            <a:gdLst/>
            <a:ahLst/>
            <a:cxnLst/>
            <a:rect l="l" t="t" r="r" b="b"/>
            <a:pathLst>
              <a:path w="94397" h="45037" extrusionOk="0">
                <a:moveTo>
                  <a:pt x="22558" y="1"/>
                </a:moveTo>
                <a:cubicBezTo>
                  <a:pt x="10103" y="1"/>
                  <a:pt x="0" y="10103"/>
                  <a:pt x="0" y="22526"/>
                </a:cubicBezTo>
                <a:cubicBezTo>
                  <a:pt x="0" y="34965"/>
                  <a:pt x="10087" y="45036"/>
                  <a:pt x="22510" y="45036"/>
                </a:cubicBezTo>
                <a:cubicBezTo>
                  <a:pt x="23521" y="45036"/>
                  <a:pt x="24531" y="44989"/>
                  <a:pt x="25494" y="44847"/>
                </a:cubicBezTo>
                <a:cubicBezTo>
                  <a:pt x="28966" y="44389"/>
                  <a:pt x="32187" y="43142"/>
                  <a:pt x="34965" y="41295"/>
                </a:cubicBezTo>
                <a:cubicBezTo>
                  <a:pt x="38959" y="38643"/>
                  <a:pt x="42052" y="34760"/>
                  <a:pt x="43710" y="30182"/>
                </a:cubicBezTo>
                <a:cubicBezTo>
                  <a:pt x="44262" y="28619"/>
                  <a:pt x="45730" y="27562"/>
                  <a:pt x="47388" y="27562"/>
                </a:cubicBezTo>
                <a:lnTo>
                  <a:pt x="47483" y="27562"/>
                </a:lnTo>
                <a:cubicBezTo>
                  <a:pt x="48888" y="27562"/>
                  <a:pt x="50103" y="28493"/>
                  <a:pt x="50561" y="29803"/>
                </a:cubicBezTo>
                <a:cubicBezTo>
                  <a:pt x="52218" y="34618"/>
                  <a:pt x="55454" y="38706"/>
                  <a:pt x="59653" y="41437"/>
                </a:cubicBezTo>
                <a:cubicBezTo>
                  <a:pt x="62510" y="43268"/>
                  <a:pt x="65809" y="44484"/>
                  <a:pt x="69361" y="44878"/>
                </a:cubicBezTo>
                <a:cubicBezTo>
                  <a:pt x="70198" y="44989"/>
                  <a:pt x="71034" y="45020"/>
                  <a:pt x="71887" y="45020"/>
                </a:cubicBezTo>
                <a:cubicBezTo>
                  <a:pt x="84325" y="45020"/>
                  <a:pt x="94396" y="34933"/>
                  <a:pt x="94396" y="22510"/>
                </a:cubicBezTo>
                <a:cubicBezTo>
                  <a:pt x="94396" y="10072"/>
                  <a:pt x="84325" y="1"/>
                  <a:pt x="71887" y="1"/>
                </a:cubicBezTo>
                <a:cubicBezTo>
                  <a:pt x="71113" y="1"/>
                  <a:pt x="70387" y="32"/>
                  <a:pt x="69645" y="111"/>
                </a:cubicBezTo>
                <a:cubicBezTo>
                  <a:pt x="65983" y="474"/>
                  <a:pt x="62589" y="1705"/>
                  <a:pt x="59669" y="3600"/>
                </a:cubicBezTo>
                <a:cubicBezTo>
                  <a:pt x="55044" y="6599"/>
                  <a:pt x="51587" y="11256"/>
                  <a:pt x="50119" y="16733"/>
                </a:cubicBezTo>
                <a:cubicBezTo>
                  <a:pt x="49787" y="17948"/>
                  <a:pt x="48730" y="18817"/>
                  <a:pt x="47467" y="18817"/>
                </a:cubicBezTo>
                <a:lnTo>
                  <a:pt x="47419" y="18817"/>
                </a:lnTo>
                <a:cubicBezTo>
                  <a:pt x="45920" y="18817"/>
                  <a:pt x="44641" y="17806"/>
                  <a:pt x="44231" y="16370"/>
                </a:cubicBezTo>
                <a:cubicBezTo>
                  <a:pt x="42747" y="11145"/>
                  <a:pt x="39432" y="6678"/>
                  <a:pt x="35012" y="3742"/>
                </a:cubicBezTo>
                <a:cubicBezTo>
                  <a:pt x="32155" y="1847"/>
                  <a:pt x="28840" y="585"/>
                  <a:pt x="25257" y="143"/>
                </a:cubicBezTo>
                <a:cubicBezTo>
                  <a:pt x="24373" y="48"/>
                  <a:pt x="23473" y="1"/>
                  <a:pt x="22558" y="1"/>
                </a:cubicBezTo>
                <a:close/>
              </a:path>
            </a:pathLst>
          </a:custGeom>
          <a:solidFill>
            <a:srgbClr val="BDE0D9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>
            <a:off x="1077889" y="4182918"/>
            <a:ext cx="1216200" cy="1216200"/>
          </a:xfrm>
          <a:prstGeom prst="ellipse">
            <a:avLst/>
          </a:prstGeom>
          <a:solidFill>
            <a:srgbClr val="B8E5FA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2388613" y="4182843"/>
            <a:ext cx="1216200" cy="1216200"/>
          </a:xfrm>
          <a:prstGeom prst="ellipse">
            <a:avLst/>
          </a:prstGeom>
          <a:solidFill>
            <a:srgbClr val="B8E5FA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1"/>
          </p:nvPr>
        </p:nvSpPr>
        <p:spPr>
          <a:xfrm>
            <a:off x="1200200" y="1578425"/>
            <a:ext cx="4507800" cy="18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Livvic"/>
              <a:buAutoNum type="arabicPeriod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title"/>
          </p:nvPr>
        </p:nvSpPr>
        <p:spPr>
          <a:xfrm>
            <a:off x="1200200" y="933657"/>
            <a:ext cx="6743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30"/>
          <p:cNvGrpSpPr/>
          <p:nvPr/>
        </p:nvGrpSpPr>
        <p:grpSpPr>
          <a:xfrm>
            <a:off x="-10492" y="7631"/>
            <a:ext cx="3843905" cy="5163024"/>
            <a:chOff x="-23767" y="31644"/>
            <a:chExt cx="3843905" cy="5163024"/>
          </a:xfrm>
        </p:grpSpPr>
        <p:sp>
          <p:nvSpPr>
            <p:cNvPr id="268" name="Google Shape;268;p30"/>
            <p:cNvSpPr/>
            <p:nvPr/>
          </p:nvSpPr>
          <p:spPr>
            <a:xfrm>
              <a:off x="-17609" y="1321257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 rot="5400000">
              <a:off x="-693767" y="3302025"/>
              <a:ext cx="2562643" cy="1222642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-1752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1293214" y="3978331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2603938" y="3978256"/>
              <a:ext cx="1216200" cy="121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31"/>
          <p:cNvGrpSpPr/>
          <p:nvPr/>
        </p:nvGrpSpPr>
        <p:grpSpPr>
          <a:xfrm>
            <a:off x="3875510" y="-27116"/>
            <a:ext cx="5278991" cy="5190602"/>
            <a:chOff x="3862235" y="-3103"/>
            <a:chExt cx="5278991" cy="5190602"/>
          </a:xfrm>
        </p:grpSpPr>
        <p:sp>
          <p:nvSpPr>
            <p:cNvPr id="275" name="Google Shape;275;p31"/>
            <p:cNvSpPr/>
            <p:nvPr/>
          </p:nvSpPr>
          <p:spPr>
            <a:xfrm>
              <a:off x="6587982" y="2639105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7925026" y="1374262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7925026" y="31710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 rot="5400000">
              <a:off x="5942773" y="707438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5225354" y="1374262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2"/>
          <p:cNvGrpSpPr/>
          <p:nvPr/>
        </p:nvGrpSpPr>
        <p:grpSpPr>
          <a:xfrm>
            <a:off x="-10492" y="-27116"/>
            <a:ext cx="9164993" cy="5197771"/>
            <a:chOff x="-23767" y="-3103"/>
            <a:chExt cx="9164993" cy="5197771"/>
          </a:xfrm>
        </p:grpSpPr>
        <p:sp>
          <p:nvSpPr>
            <p:cNvPr id="285" name="Google Shape;285;p32"/>
            <p:cNvSpPr/>
            <p:nvPr/>
          </p:nvSpPr>
          <p:spPr>
            <a:xfrm>
              <a:off x="6609504" y="2634631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6587982" y="2639105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7925026" y="1374262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7925026" y="31710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 rot="5400000">
              <a:off x="5942773" y="707438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772476" y="2131309"/>
              <a:ext cx="2257800" cy="22227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 rot="5400000">
              <a:off x="4558623" y="3305075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 rot="5400000">
              <a:off x="1313432" y="41468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-17609" y="1321257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 rot="5400000">
              <a:off x="-693767" y="3302025"/>
              <a:ext cx="2562643" cy="1222642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603938" y="31644"/>
              <a:ext cx="1216200" cy="1216200"/>
            </a:xfrm>
            <a:prstGeom prst="ellipse">
              <a:avLst/>
            </a:pr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-1752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93214" y="3978331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2603938" y="3978256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5225354" y="1374262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3935651" y="2634565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2603774" y="2644223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713225" y="1219150"/>
            <a:ext cx="76992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699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 rot="-5400000">
            <a:off x="-552659" y="-696780"/>
            <a:ext cx="2531755" cy="2538157"/>
          </a:xfrm>
          <a:custGeom>
            <a:avLst/>
            <a:gdLst/>
            <a:ahLst/>
            <a:cxnLst/>
            <a:rect l="l" t="t" r="r" b="b"/>
            <a:pathLst>
              <a:path w="93734" h="93971" extrusionOk="0">
                <a:moveTo>
                  <a:pt x="22037" y="0"/>
                </a:moveTo>
                <a:cubicBezTo>
                  <a:pt x="16417" y="142"/>
                  <a:pt x="11287" y="2352"/>
                  <a:pt x="7388" y="5888"/>
                </a:cubicBezTo>
                <a:cubicBezTo>
                  <a:pt x="7135" y="6125"/>
                  <a:pt x="6883" y="6362"/>
                  <a:pt x="6646" y="6583"/>
                </a:cubicBezTo>
                <a:cubicBezTo>
                  <a:pt x="6472" y="6772"/>
                  <a:pt x="6283" y="6946"/>
                  <a:pt x="6125" y="7120"/>
                </a:cubicBezTo>
                <a:cubicBezTo>
                  <a:pt x="2431" y="11050"/>
                  <a:pt x="158" y="16322"/>
                  <a:pt x="0" y="22100"/>
                </a:cubicBezTo>
                <a:lnTo>
                  <a:pt x="0" y="22700"/>
                </a:lnTo>
                <a:cubicBezTo>
                  <a:pt x="0" y="35217"/>
                  <a:pt x="10087" y="45383"/>
                  <a:pt x="22542" y="45383"/>
                </a:cubicBezTo>
                <a:lnTo>
                  <a:pt x="22779" y="45383"/>
                </a:lnTo>
                <a:cubicBezTo>
                  <a:pt x="23473" y="45383"/>
                  <a:pt x="24168" y="45352"/>
                  <a:pt x="24846" y="45257"/>
                </a:cubicBezTo>
                <a:cubicBezTo>
                  <a:pt x="25746" y="45162"/>
                  <a:pt x="26614" y="45036"/>
                  <a:pt x="27451" y="44831"/>
                </a:cubicBezTo>
                <a:cubicBezTo>
                  <a:pt x="28600" y="44578"/>
                  <a:pt x="29772" y="44433"/>
                  <a:pt x="30943" y="44433"/>
                </a:cubicBezTo>
                <a:cubicBezTo>
                  <a:pt x="31671" y="44433"/>
                  <a:pt x="32398" y="44489"/>
                  <a:pt x="33118" y="44610"/>
                </a:cubicBezTo>
                <a:cubicBezTo>
                  <a:pt x="35975" y="45099"/>
                  <a:pt x="38722" y="46393"/>
                  <a:pt x="41374" y="48382"/>
                </a:cubicBezTo>
                <a:cubicBezTo>
                  <a:pt x="47119" y="52723"/>
                  <a:pt x="49614" y="59890"/>
                  <a:pt x="48651" y="67088"/>
                </a:cubicBezTo>
                <a:cubicBezTo>
                  <a:pt x="48603" y="67341"/>
                  <a:pt x="48603" y="67625"/>
                  <a:pt x="48603" y="67877"/>
                </a:cubicBezTo>
                <a:cubicBezTo>
                  <a:pt x="48635" y="68051"/>
                  <a:pt x="48603" y="68256"/>
                  <a:pt x="48587" y="68430"/>
                </a:cubicBezTo>
                <a:cubicBezTo>
                  <a:pt x="48477" y="69377"/>
                  <a:pt x="48414" y="70340"/>
                  <a:pt x="48414" y="71318"/>
                </a:cubicBezTo>
                <a:cubicBezTo>
                  <a:pt x="48414" y="75438"/>
                  <a:pt x="49519" y="79306"/>
                  <a:pt x="51445" y="82636"/>
                </a:cubicBezTo>
                <a:cubicBezTo>
                  <a:pt x="54712" y="88303"/>
                  <a:pt x="60332" y="92408"/>
                  <a:pt x="67040" y="93607"/>
                </a:cubicBezTo>
                <a:lnTo>
                  <a:pt x="67072" y="93607"/>
                </a:lnTo>
                <a:cubicBezTo>
                  <a:pt x="67214" y="93623"/>
                  <a:pt x="67372" y="93670"/>
                  <a:pt x="67514" y="93686"/>
                </a:cubicBezTo>
                <a:cubicBezTo>
                  <a:pt x="67577" y="93686"/>
                  <a:pt x="67609" y="93702"/>
                  <a:pt x="67672" y="93702"/>
                </a:cubicBezTo>
                <a:cubicBezTo>
                  <a:pt x="67782" y="93734"/>
                  <a:pt x="67893" y="93749"/>
                  <a:pt x="68003" y="93749"/>
                </a:cubicBezTo>
                <a:cubicBezTo>
                  <a:pt x="68098" y="93765"/>
                  <a:pt x="68177" y="93765"/>
                  <a:pt x="68288" y="93781"/>
                </a:cubicBezTo>
                <a:cubicBezTo>
                  <a:pt x="68366" y="93812"/>
                  <a:pt x="68445" y="93812"/>
                  <a:pt x="68524" y="93812"/>
                </a:cubicBezTo>
                <a:cubicBezTo>
                  <a:pt x="68635" y="93828"/>
                  <a:pt x="68761" y="93828"/>
                  <a:pt x="68872" y="93844"/>
                </a:cubicBezTo>
                <a:cubicBezTo>
                  <a:pt x="68935" y="93844"/>
                  <a:pt x="68998" y="93860"/>
                  <a:pt x="69077" y="93860"/>
                </a:cubicBezTo>
                <a:cubicBezTo>
                  <a:pt x="69203" y="93891"/>
                  <a:pt x="69329" y="93891"/>
                  <a:pt x="69471" y="93907"/>
                </a:cubicBezTo>
                <a:cubicBezTo>
                  <a:pt x="69519" y="93907"/>
                  <a:pt x="69582" y="93907"/>
                  <a:pt x="69645" y="93923"/>
                </a:cubicBezTo>
                <a:cubicBezTo>
                  <a:pt x="69787" y="93923"/>
                  <a:pt x="69913" y="93939"/>
                  <a:pt x="70055" y="93939"/>
                </a:cubicBezTo>
                <a:lnTo>
                  <a:pt x="70229" y="93939"/>
                </a:lnTo>
                <a:cubicBezTo>
                  <a:pt x="70371" y="93939"/>
                  <a:pt x="70497" y="93939"/>
                  <a:pt x="70624" y="93970"/>
                </a:cubicBezTo>
                <a:lnTo>
                  <a:pt x="71729" y="93970"/>
                </a:lnTo>
                <a:cubicBezTo>
                  <a:pt x="71871" y="93970"/>
                  <a:pt x="72013" y="93970"/>
                  <a:pt x="72155" y="93939"/>
                </a:cubicBezTo>
                <a:lnTo>
                  <a:pt x="72281" y="93939"/>
                </a:lnTo>
                <a:cubicBezTo>
                  <a:pt x="72439" y="93939"/>
                  <a:pt x="72628" y="93923"/>
                  <a:pt x="72786" y="93907"/>
                </a:cubicBezTo>
                <a:lnTo>
                  <a:pt x="72834" y="93907"/>
                </a:lnTo>
                <a:cubicBezTo>
                  <a:pt x="84515" y="93023"/>
                  <a:pt x="93733" y="83252"/>
                  <a:pt x="93733" y="71334"/>
                </a:cubicBezTo>
                <a:lnTo>
                  <a:pt x="93733" y="71334"/>
                </a:lnTo>
                <a:cubicBezTo>
                  <a:pt x="93724" y="71353"/>
                  <a:pt x="93720" y="71360"/>
                  <a:pt x="93719" y="71360"/>
                </a:cubicBezTo>
                <a:cubicBezTo>
                  <a:pt x="93718" y="71360"/>
                  <a:pt x="93718" y="71357"/>
                  <a:pt x="93718" y="71350"/>
                </a:cubicBezTo>
                <a:cubicBezTo>
                  <a:pt x="93718" y="58848"/>
                  <a:pt x="83583" y="48698"/>
                  <a:pt x="71066" y="48698"/>
                </a:cubicBezTo>
                <a:cubicBezTo>
                  <a:pt x="69519" y="48698"/>
                  <a:pt x="68003" y="48856"/>
                  <a:pt x="66567" y="49156"/>
                </a:cubicBezTo>
                <a:cubicBezTo>
                  <a:pt x="65346" y="49398"/>
                  <a:pt x="64102" y="49540"/>
                  <a:pt x="62857" y="49540"/>
                </a:cubicBezTo>
                <a:cubicBezTo>
                  <a:pt x="62315" y="49540"/>
                  <a:pt x="61772" y="49513"/>
                  <a:pt x="61232" y="49456"/>
                </a:cubicBezTo>
                <a:cubicBezTo>
                  <a:pt x="57964" y="49093"/>
                  <a:pt x="54807" y="47909"/>
                  <a:pt x="52060" y="45841"/>
                </a:cubicBezTo>
                <a:cubicBezTo>
                  <a:pt x="46425" y="41579"/>
                  <a:pt x="43915" y="34586"/>
                  <a:pt x="44720" y="27483"/>
                </a:cubicBezTo>
                <a:cubicBezTo>
                  <a:pt x="44799" y="26741"/>
                  <a:pt x="44941" y="25983"/>
                  <a:pt x="45099" y="25225"/>
                </a:cubicBezTo>
                <a:cubicBezTo>
                  <a:pt x="45194" y="24373"/>
                  <a:pt x="45257" y="23489"/>
                  <a:pt x="45257" y="22621"/>
                </a:cubicBezTo>
                <a:cubicBezTo>
                  <a:pt x="45257" y="10119"/>
                  <a:pt x="35123" y="0"/>
                  <a:pt x="22621" y="0"/>
                </a:cubicBezTo>
                <a:close/>
              </a:path>
            </a:pathLst>
          </a:cu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7888901" y="3991328"/>
            <a:ext cx="1216200" cy="1216200"/>
          </a:xfrm>
          <a:prstGeom prst="ellipse">
            <a:avLst/>
          </a:prstGeom>
          <a:solidFill>
            <a:srgbClr val="B8E5FA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 flipH="1">
            <a:off x="-10492" y="-27116"/>
            <a:ext cx="9164993" cy="5197771"/>
            <a:chOff x="-23767" y="-3103"/>
            <a:chExt cx="9164993" cy="5197771"/>
          </a:xfrm>
        </p:grpSpPr>
        <p:sp>
          <p:nvSpPr>
            <p:cNvPr id="84" name="Google Shape;84;p8"/>
            <p:cNvSpPr/>
            <p:nvPr/>
          </p:nvSpPr>
          <p:spPr>
            <a:xfrm>
              <a:off x="6609504" y="2634631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6587982" y="2639105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7925026" y="1374262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925026" y="31710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5400000">
              <a:off x="5942773" y="707438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772476" y="2131309"/>
              <a:ext cx="2257800" cy="22227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 rot="5400000">
              <a:off x="4558623" y="3305075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rot="5400000">
              <a:off x="1313432" y="41468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-17609" y="1321257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rot="5400000">
              <a:off x="-693767" y="3302025"/>
              <a:ext cx="2562643" cy="1222642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2603938" y="31644"/>
              <a:ext cx="1216200" cy="1216200"/>
            </a:xfrm>
            <a:prstGeom prst="ellipse">
              <a:avLst/>
            </a:pr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-1752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1293214" y="3978331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2603938" y="3978256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225354" y="1374262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935651" y="2634565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2603774" y="2644223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8"/>
          <p:cNvSpPr txBox="1">
            <a:spLocks noGrp="1"/>
          </p:cNvSpPr>
          <p:nvPr>
            <p:ph type="title"/>
          </p:nvPr>
        </p:nvSpPr>
        <p:spPr>
          <a:xfrm>
            <a:off x="1522050" y="1176400"/>
            <a:ext cx="6099900" cy="27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9"/>
          <p:cNvGrpSpPr/>
          <p:nvPr/>
        </p:nvGrpSpPr>
        <p:grpSpPr>
          <a:xfrm rot="10800000">
            <a:off x="-10492" y="-27116"/>
            <a:ext cx="9164993" cy="5197771"/>
            <a:chOff x="-23767" y="-3103"/>
            <a:chExt cx="9164993" cy="5197771"/>
          </a:xfrm>
        </p:grpSpPr>
        <p:sp>
          <p:nvSpPr>
            <p:cNvPr id="107" name="Google Shape;107;p9"/>
            <p:cNvSpPr/>
            <p:nvPr/>
          </p:nvSpPr>
          <p:spPr>
            <a:xfrm>
              <a:off x="6609504" y="2634631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6587982" y="2639105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7925026" y="1374262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925026" y="31710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5942773" y="707438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772476" y="2131309"/>
              <a:ext cx="2257800" cy="22227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 rot="5400000">
              <a:off x="4558623" y="3305075"/>
              <a:ext cx="2549663" cy="1216449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 rot="5400000">
              <a:off x="1313432" y="41468"/>
              <a:ext cx="2549231" cy="2548394"/>
            </a:xfrm>
            <a:custGeom>
              <a:avLst/>
              <a:gdLst/>
              <a:ahLst/>
              <a:cxnLst/>
              <a:rect l="l" t="t" r="r" b="b"/>
              <a:pathLst>
                <a:path w="94381" h="94350" extrusionOk="0">
                  <a:moveTo>
                    <a:pt x="71508" y="1"/>
                  </a:moveTo>
                  <a:cubicBezTo>
                    <a:pt x="59069" y="1"/>
                    <a:pt x="48998" y="10072"/>
                    <a:pt x="48998" y="22510"/>
                  </a:cubicBezTo>
                  <a:cubicBezTo>
                    <a:pt x="48998" y="23521"/>
                    <a:pt x="49045" y="24515"/>
                    <a:pt x="49187" y="25494"/>
                  </a:cubicBezTo>
                  <a:cubicBezTo>
                    <a:pt x="49645" y="28967"/>
                    <a:pt x="50892" y="32171"/>
                    <a:pt x="52739" y="34965"/>
                  </a:cubicBezTo>
                  <a:cubicBezTo>
                    <a:pt x="55391" y="38943"/>
                    <a:pt x="59274" y="42037"/>
                    <a:pt x="63852" y="43694"/>
                  </a:cubicBezTo>
                  <a:cubicBezTo>
                    <a:pt x="65414" y="44278"/>
                    <a:pt x="66472" y="45715"/>
                    <a:pt x="66472" y="47372"/>
                  </a:cubicBezTo>
                  <a:lnTo>
                    <a:pt x="66472" y="47404"/>
                  </a:lnTo>
                  <a:lnTo>
                    <a:pt x="66472" y="47467"/>
                  </a:lnTo>
                  <a:cubicBezTo>
                    <a:pt x="66472" y="48872"/>
                    <a:pt x="65557" y="50087"/>
                    <a:pt x="64231" y="50545"/>
                  </a:cubicBezTo>
                  <a:cubicBezTo>
                    <a:pt x="59416" y="52203"/>
                    <a:pt x="55328" y="55439"/>
                    <a:pt x="52613" y="59637"/>
                  </a:cubicBezTo>
                  <a:cubicBezTo>
                    <a:pt x="51287" y="61674"/>
                    <a:pt x="50276" y="63947"/>
                    <a:pt x="49692" y="66378"/>
                  </a:cubicBezTo>
                  <a:cubicBezTo>
                    <a:pt x="49424" y="67420"/>
                    <a:pt x="48508" y="68146"/>
                    <a:pt x="47419" y="68146"/>
                  </a:cubicBezTo>
                  <a:lnTo>
                    <a:pt x="47372" y="68146"/>
                  </a:lnTo>
                  <a:cubicBezTo>
                    <a:pt x="45888" y="68146"/>
                    <a:pt x="44594" y="67136"/>
                    <a:pt x="44183" y="65699"/>
                  </a:cubicBezTo>
                  <a:cubicBezTo>
                    <a:pt x="42699" y="60474"/>
                    <a:pt x="39385" y="56007"/>
                    <a:pt x="34965" y="53071"/>
                  </a:cubicBezTo>
                  <a:cubicBezTo>
                    <a:pt x="32108" y="51177"/>
                    <a:pt x="28793" y="49914"/>
                    <a:pt x="25209" y="49488"/>
                  </a:cubicBezTo>
                  <a:cubicBezTo>
                    <a:pt x="24325" y="49377"/>
                    <a:pt x="23426" y="49330"/>
                    <a:pt x="22510" y="49330"/>
                  </a:cubicBezTo>
                  <a:cubicBezTo>
                    <a:pt x="10087" y="49330"/>
                    <a:pt x="0" y="59416"/>
                    <a:pt x="0" y="71840"/>
                  </a:cubicBezTo>
                  <a:cubicBezTo>
                    <a:pt x="0" y="84278"/>
                    <a:pt x="10087" y="94349"/>
                    <a:pt x="22510" y="94349"/>
                  </a:cubicBezTo>
                  <a:cubicBezTo>
                    <a:pt x="23520" y="94349"/>
                    <a:pt x="24531" y="94302"/>
                    <a:pt x="25493" y="94160"/>
                  </a:cubicBezTo>
                  <a:cubicBezTo>
                    <a:pt x="28966" y="93702"/>
                    <a:pt x="32186" y="92455"/>
                    <a:pt x="34965" y="90608"/>
                  </a:cubicBezTo>
                  <a:cubicBezTo>
                    <a:pt x="38943" y="87956"/>
                    <a:pt x="42052" y="84073"/>
                    <a:pt x="43710" y="79495"/>
                  </a:cubicBezTo>
                  <a:cubicBezTo>
                    <a:pt x="44278" y="77933"/>
                    <a:pt x="45714" y="76875"/>
                    <a:pt x="47372" y="76875"/>
                  </a:cubicBezTo>
                  <a:lnTo>
                    <a:pt x="47435" y="76875"/>
                  </a:lnTo>
                  <a:cubicBezTo>
                    <a:pt x="48682" y="76875"/>
                    <a:pt x="49740" y="77680"/>
                    <a:pt x="50134" y="78864"/>
                  </a:cubicBezTo>
                  <a:cubicBezTo>
                    <a:pt x="53102" y="87862"/>
                    <a:pt x="61563" y="94349"/>
                    <a:pt x="71555" y="94349"/>
                  </a:cubicBezTo>
                  <a:lnTo>
                    <a:pt x="71871" y="94349"/>
                  </a:lnTo>
                  <a:cubicBezTo>
                    <a:pt x="84294" y="94349"/>
                    <a:pt x="94380" y="84278"/>
                    <a:pt x="94380" y="71840"/>
                  </a:cubicBezTo>
                  <a:cubicBezTo>
                    <a:pt x="94317" y="61279"/>
                    <a:pt x="87056" y="52408"/>
                    <a:pt x="77253" y="49977"/>
                  </a:cubicBezTo>
                  <a:cubicBezTo>
                    <a:pt x="76070" y="49677"/>
                    <a:pt x="75201" y="48635"/>
                    <a:pt x="75201" y="47420"/>
                  </a:cubicBezTo>
                  <a:lnTo>
                    <a:pt x="75201" y="47388"/>
                  </a:lnTo>
                  <a:lnTo>
                    <a:pt x="75201" y="47372"/>
                  </a:lnTo>
                  <a:cubicBezTo>
                    <a:pt x="75201" y="45888"/>
                    <a:pt x="76212" y="44594"/>
                    <a:pt x="77648" y="44168"/>
                  </a:cubicBezTo>
                  <a:cubicBezTo>
                    <a:pt x="82873" y="42700"/>
                    <a:pt x="87340" y="39385"/>
                    <a:pt x="90276" y="34965"/>
                  </a:cubicBezTo>
                  <a:cubicBezTo>
                    <a:pt x="92171" y="32092"/>
                    <a:pt x="93433" y="28777"/>
                    <a:pt x="93860" y="25210"/>
                  </a:cubicBezTo>
                  <a:cubicBezTo>
                    <a:pt x="93970" y="24326"/>
                    <a:pt x="94017" y="23410"/>
                    <a:pt x="94017" y="22510"/>
                  </a:cubicBezTo>
                  <a:cubicBezTo>
                    <a:pt x="94017" y="10072"/>
                    <a:pt x="83946" y="1"/>
                    <a:pt x="7150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-17609" y="1321257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5400000">
              <a:off x="-693767" y="3302025"/>
              <a:ext cx="2562643" cy="1222642"/>
            </a:xfrm>
            <a:custGeom>
              <a:avLst/>
              <a:gdLst/>
              <a:ahLst/>
              <a:cxnLst/>
              <a:rect l="l" t="t" r="r" b="b"/>
              <a:pathLst>
                <a:path w="94397" h="45037" extrusionOk="0">
                  <a:moveTo>
                    <a:pt x="22558" y="1"/>
                  </a:moveTo>
                  <a:cubicBezTo>
                    <a:pt x="10103" y="1"/>
                    <a:pt x="0" y="10103"/>
                    <a:pt x="0" y="22526"/>
                  </a:cubicBezTo>
                  <a:cubicBezTo>
                    <a:pt x="0" y="34965"/>
                    <a:pt x="10087" y="45036"/>
                    <a:pt x="22510" y="45036"/>
                  </a:cubicBezTo>
                  <a:cubicBezTo>
                    <a:pt x="23521" y="45036"/>
                    <a:pt x="24531" y="44989"/>
                    <a:pt x="25494" y="44847"/>
                  </a:cubicBezTo>
                  <a:cubicBezTo>
                    <a:pt x="28966" y="44389"/>
                    <a:pt x="32187" y="43142"/>
                    <a:pt x="34965" y="41295"/>
                  </a:cubicBezTo>
                  <a:cubicBezTo>
                    <a:pt x="38959" y="38643"/>
                    <a:pt x="42052" y="34760"/>
                    <a:pt x="43710" y="30182"/>
                  </a:cubicBezTo>
                  <a:cubicBezTo>
                    <a:pt x="44262" y="28619"/>
                    <a:pt x="45730" y="27562"/>
                    <a:pt x="47388" y="27562"/>
                  </a:cubicBezTo>
                  <a:lnTo>
                    <a:pt x="47483" y="27562"/>
                  </a:lnTo>
                  <a:cubicBezTo>
                    <a:pt x="48888" y="27562"/>
                    <a:pt x="50103" y="28493"/>
                    <a:pt x="50561" y="29803"/>
                  </a:cubicBezTo>
                  <a:cubicBezTo>
                    <a:pt x="52218" y="34618"/>
                    <a:pt x="55454" y="38706"/>
                    <a:pt x="59653" y="41437"/>
                  </a:cubicBezTo>
                  <a:cubicBezTo>
                    <a:pt x="62510" y="43268"/>
                    <a:pt x="65809" y="44484"/>
                    <a:pt x="69361" y="44878"/>
                  </a:cubicBezTo>
                  <a:cubicBezTo>
                    <a:pt x="70198" y="44989"/>
                    <a:pt x="71034" y="45020"/>
                    <a:pt x="71887" y="45020"/>
                  </a:cubicBezTo>
                  <a:cubicBezTo>
                    <a:pt x="84325" y="45020"/>
                    <a:pt x="94396" y="34933"/>
                    <a:pt x="94396" y="22510"/>
                  </a:cubicBezTo>
                  <a:cubicBezTo>
                    <a:pt x="94396" y="10072"/>
                    <a:pt x="84325" y="1"/>
                    <a:pt x="71887" y="1"/>
                  </a:cubicBezTo>
                  <a:cubicBezTo>
                    <a:pt x="71113" y="1"/>
                    <a:pt x="70387" y="32"/>
                    <a:pt x="69645" y="111"/>
                  </a:cubicBezTo>
                  <a:cubicBezTo>
                    <a:pt x="65983" y="474"/>
                    <a:pt x="62589" y="1705"/>
                    <a:pt x="59669" y="3600"/>
                  </a:cubicBezTo>
                  <a:cubicBezTo>
                    <a:pt x="55044" y="6599"/>
                    <a:pt x="51587" y="11256"/>
                    <a:pt x="50119" y="16733"/>
                  </a:cubicBezTo>
                  <a:cubicBezTo>
                    <a:pt x="49787" y="17948"/>
                    <a:pt x="48730" y="18817"/>
                    <a:pt x="47467" y="18817"/>
                  </a:cubicBezTo>
                  <a:lnTo>
                    <a:pt x="47419" y="18817"/>
                  </a:lnTo>
                  <a:cubicBezTo>
                    <a:pt x="45920" y="18817"/>
                    <a:pt x="44641" y="17806"/>
                    <a:pt x="44231" y="16370"/>
                  </a:cubicBezTo>
                  <a:cubicBezTo>
                    <a:pt x="42747" y="11145"/>
                    <a:pt x="39432" y="6678"/>
                    <a:pt x="35012" y="3742"/>
                  </a:cubicBezTo>
                  <a:cubicBezTo>
                    <a:pt x="32155" y="1847"/>
                    <a:pt x="28840" y="585"/>
                    <a:pt x="25257" y="143"/>
                  </a:cubicBezTo>
                  <a:cubicBezTo>
                    <a:pt x="24373" y="48"/>
                    <a:pt x="23473" y="1"/>
                    <a:pt x="22558" y="1"/>
                  </a:cubicBezTo>
                  <a:close/>
                </a:path>
              </a:pathLst>
            </a:custGeom>
            <a:solidFill>
              <a:srgbClr val="BDE0D9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2603938" y="31644"/>
              <a:ext cx="1216200" cy="1216200"/>
            </a:xfrm>
            <a:prstGeom prst="ellipse">
              <a:avLst/>
            </a:prstGeom>
            <a:solidFill>
              <a:srgbClr val="FAFA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-1752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1293214" y="3978331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2603938" y="3978256"/>
              <a:ext cx="1216200" cy="1216200"/>
            </a:xfrm>
            <a:prstGeom prst="ellipse">
              <a:avLst/>
            </a:pr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5225354" y="1374262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3935651" y="2634565"/>
              <a:ext cx="1216200" cy="1216200"/>
            </a:xfrm>
            <a:prstGeom prst="ellipse">
              <a:avLst/>
            </a:prstGeom>
            <a:solidFill>
              <a:srgbClr val="FEFADD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603774" y="2644223"/>
              <a:ext cx="2531755" cy="2538157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9"/>
          <p:cNvSpPr/>
          <p:nvPr/>
        </p:nvSpPr>
        <p:spPr>
          <a:xfrm>
            <a:off x="1928250" y="1176300"/>
            <a:ext cx="5287500" cy="2790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1928250" y="3967200"/>
            <a:ext cx="5287500" cy="25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3271100" y="1886950"/>
            <a:ext cx="4118700" cy="9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845050" y="2937525"/>
            <a:ext cx="34539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title" idx="2" hasCustomPrompt="1"/>
          </p:nvPr>
        </p:nvSpPr>
        <p:spPr>
          <a:xfrm>
            <a:off x="2102300" y="2011680"/>
            <a:ext cx="1168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106125"/>
            <a:ext cx="7717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713225" y="3152225"/>
            <a:ext cx="77175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076481" y="1494300"/>
            <a:ext cx="27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body" idx="1"/>
          </p:nvPr>
        </p:nvSpPr>
        <p:spPr>
          <a:xfrm>
            <a:off x="5076475" y="2139020"/>
            <a:ext cx="2740200" cy="15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795001" y="2748594"/>
            <a:ext cx="3405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1"/>
          </p:nvPr>
        </p:nvSpPr>
        <p:spPr>
          <a:xfrm>
            <a:off x="795001" y="1929384"/>
            <a:ext cx="34056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60" r:id="rId8"/>
    <p:sldLayoutId id="2147483662" r:id="rId9"/>
    <p:sldLayoutId id="2147483666" r:id="rId10"/>
    <p:sldLayoutId id="2147483673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7/12.252717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dx.doi.org/10.18287/JBPE21.07.040305" TargetMode="External"/><Relationship Id="rId5" Type="http://schemas.openxmlformats.org/officeDocument/2006/relationships/hyperlink" Target="https://doi.org/10.1117/12.2564404" TargetMode="External"/><Relationship Id="rId4" Type="http://schemas.openxmlformats.org/officeDocument/2006/relationships/hyperlink" Target="https://doi.org/10.1117/12.25416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>
            <a:spLocks noGrp="1"/>
          </p:cNvSpPr>
          <p:nvPr>
            <p:ph type="ctrTitle"/>
          </p:nvPr>
        </p:nvSpPr>
        <p:spPr>
          <a:xfrm>
            <a:off x="1669200" y="1110475"/>
            <a:ext cx="5805600" cy="19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Research projects at University of Latvia Biophotonics laboratory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314" name="Google Shape;314;p35"/>
          <p:cNvSpPr txBox="1">
            <a:spLocks noGrp="1"/>
          </p:cNvSpPr>
          <p:nvPr>
            <p:ph type="subTitle" idx="1"/>
          </p:nvPr>
        </p:nvSpPr>
        <p:spPr>
          <a:xfrm>
            <a:off x="2833650" y="3048175"/>
            <a:ext cx="3476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Researcher Msc. </a:t>
            </a:r>
            <a:r>
              <a:rPr lang="lv-LV" dirty="0"/>
              <a:t>M</a:t>
            </a:r>
            <a:r>
              <a:rPr lang="en" dirty="0"/>
              <a:t>ed phys. Emilija Vija Plorina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1431758" y="228600"/>
            <a:ext cx="7447547" cy="17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Project “</a:t>
            </a:r>
            <a:r>
              <a:rPr lang="en-US" sz="2400" dirty="0"/>
              <a:t>Rapid assessment system of antibacterial resistance for patients with secondary bacterial infection”</a:t>
            </a:r>
            <a:endParaRPr sz="2400" dirty="0"/>
          </a:p>
        </p:txBody>
      </p:sp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48;p38">
            <a:extLst>
              <a:ext uri="{FF2B5EF4-FFF2-40B4-BE49-F238E27FC236}">
                <a16:creationId xmlns:a16="http://schemas.microsoft.com/office/drawing/2014/main" id="{F20729E0-713C-8331-ABE4-2DEC3EB5B8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4583" y="1866029"/>
            <a:ext cx="3978046" cy="2452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Started in January, 2022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The aim of the project is to create a laser speckle imaging prototype that can quicker identify antibiotic resistance of bacteria than current methods.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The main steps would be – 1) Creation of laser speckle imaging system; 2) Development of algorithm for sterile zone idenitfication; 3) Clinical tests and validation; 4) Result dissemination;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1E38C637-BC3E-6C84-ED35-0DBD23175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04" y="1513745"/>
            <a:ext cx="3575372" cy="3508720"/>
          </a:xfrm>
          <a:prstGeom prst="rect">
            <a:avLst/>
          </a:prstGeom>
        </p:spPr>
      </p:pic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3A986030-250D-EE00-4976-B35620004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376" y="4338769"/>
            <a:ext cx="2758092" cy="6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649;p29">
            <a:extLst>
              <a:ext uri="{FF2B5EF4-FFF2-40B4-BE49-F238E27FC236}">
                <a16:creationId xmlns:a16="http://schemas.microsoft.com/office/drawing/2014/main" id="{2C6CBC7A-1894-FE14-F87F-364D745F221B}"/>
              </a:ext>
            </a:extLst>
          </p:cNvPr>
          <p:cNvSpPr txBox="1">
            <a:spLocks/>
          </p:cNvSpPr>
          <p:nvPr/>
        </p:nvSpPr>
        <p:spPr>
          <a:xfrm>
            <a:off x="704632" y="645459"/>
            <a:ext cx="7704000" cy="78137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>
                <a:solidFill>
                  <a:schemeClr val="tx1"/>
                </a:solidFill>
                <a:latin typeface="Proxima Nova" panose="020B0604020202020204" charset="0"/>
              </a:rPr>
              <a:t>Currently used methods such as </a:t>
            </a:r>
            <a:r>
              <a:rPr lang="en-US" sz="1400" b="1" dirty="0">
                <a:solidFill>
                  <a:schemeClr val="tx1"/>
                </a:solidFill>
                <a:latin typeface="Proxima Nova" panose="020B0604020202020204" charset="0"/>
              </a:rPr>
              <a:t>diffusion method, e-test, dilution </a:t>
            </a:r>
            <a:r>
              <a:rPr lang="lv-LV" sz="1400" b="1" dirty="0" err="1">
                <a:solidFill>
                  <a:schemeClr val="tx1"/>
                </a:solidFill>
                <a:latin typeface="Proxima Nova" panose="020B0604020202020204" charset="0"/>
              </a:rPr>
              <a:t>method</a:t>
            </a:r>
            <a:r>
              <a:rPr lang="en-US" sz="1400" b="1" dirty="0">
                <a:solidFill>
                  <a:schemeClr val="tx1"/>
                </a:solidFill>
                <a:latin typeface="Proxima Nova" panose="020B060402020202020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Proxima Nova" panose="020B0604020202020204" charset="0"/>
              </a:rPr>
              <a:t>and others require </a:t>
            </a:r>
            <a:r>
              <a:rPr lang="en-US" sz="1400" b="1" u="sng" dirty="0">
                <a:solidFill>
                  <a:schemeClr val="tx1"/>
                </a:solidFill>
                <a:latin typeface="Proxima Nova" panose="020B0604020202020204" charset="0"/>
              </a:rPr>
              <a:t>16-24h</a:t>
            </a:r>
            <a:r>
              <a:rPr lang="en-US" sz="1400" dirty="0">
                <a:solidFill>
                  <a:schemeClr val="tx1"/>
                </a:solidFill>
                <a:latin typeface="Proxima Nova" panose="020B0604020202020204" charset="0"/>
              </a:rPr>
              <a:t> for the bacterial colony to grow. These may be crucial hours lost in the treatment process of a patient.</a:t>
            </a:r>
          </a:p>
        </p:txBody>
      </p:sp>
      <p:pic>
        <p:nvPicPr>
          <p:cNvPr id="5" name="Picture 4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1746FF38-FD08-8430-54A9-2DE8F4980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16" y="1499788"/>
            <a:ext cx="2598116" cy="2598116"/>
          </a:xfrm>
          <a:prstGeom prst="rect">
            <a:avLst/>
          </a:prstGeom>
        </p:spPr>
      </p:pic>
      <p:pic>
        <p:nvPicPr>
          <p:cNvPr id="6" name="Picture 5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BEE7D6D4-A5C5-3F3E-F016-10CD7E83C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2" y="1499788"/>
            <a:ext cx="3903490" cy="2598116"/>
          </a:xfrm>
          <a:prstGeom prst="rect">
            <a:avLst/>
          </a:prstGeom>
        </p:spPr>
      </p:pic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30AA93D6-990C-C9E1-DD87-43B52F741E7E}"/>
              </a:ext>
            </a:extLst>
          </p:cNvPr>
          <p:cNvSpPr txBox="1">
            <a:spLocks/>
          </p:cNvSpPr>
          <p:nvPr/>
        </p:nvSpPr>
        <p:spPr>
          <a:xfrm>
            <a:off x="1498625" y="4152907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>
                <a:solidFill>
                  <a:schemeClr val="tx1"/>
                </a:solidFill>
                <a:latin typeface="Proxima Nova" panose="020B0604020202020204" charset="0"/>
              </a:rPr>
              <a:t>Diffusion method</a:t>
            </a:r>
          </a:p>
        </p:txBody>
      </p:sp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E4E206AE-3775-F88A-C71C-FE62487278C0}"/>
              </a:ext>
            </a:extLst>
          </p:cNvPr>
          <p:cNvSpPr txBox="1">
            <a:spLocks/>
          </p:cNvSpPr>
          <p:nvPr/>
        </p:nvSpPr>
        <p:spPr>
          <a:xfrm>
            <a:off x="5951822" y="4152908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>
                <a:solidFill>
                  <a:schemeClr val="tx1"/>
                </a:solidFill>
                <a:latin typeface="Proxima Nova" panose="020B0604020202020204" charset="0"/>
              </a:rPr>
              <a:t>E-test</a:t>
            </a:r>
          </a:p>
        </p:txBody>
      </p:sp>
    </p:spTree>
    <p:extLst>
      <p:ext uri="{BB962C8B-B14F-4D97-AF65-F5344CB8AC3E}">
        <p14:creationId xmlns:p14="http://schemas.microsoft.com/office/powerpoint/2010/main" val="93200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69EA78-044D-C650-10F5-AC32D3F0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64" y="177276"/>
            <a:ext cx="3335461" cy="38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2.png">
            <a:extLst>
              <a:ext uri="{FF2B5EF4-FFF2-40B4-BE49-F238E27FC236}">
                <a16:creationId xmlns:a16="http://schemas.microsoft.com/office/drawing/2014/main" id="{EB61EB42-8375-80D2-490E-93012A0CF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591"/>
          <a:stretch/>
        </p:blipFill>
        <p:spPr>
          <a:xfrm>
            <a:off x="5699152" y="571127"/>
            <a:ext cx="1961414" cy="37424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927E2-70C2-0550-D7BD-713E714862D6}"/>
              </a:ext>
            </a:extLst>
          </p:cNvPr>
          <p:cNvSpPr txBox="1"/>
          <p:nvPr/>
        </p:nvSpPr>
        <p:spPr>
          <a:xfrm>
            <a:off x="2236054" y="430305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roxima Nova" panose="020B0604020202020204" charset="0"/>
              </a:rPr>
              <a:t>Current setup</a:t>
            </a:r>
            <a:endParaRPr lang="lv-LV" sz="2000" b="1" dirty="0">
              <a:latin typeface="Proxima Nova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FD609-8FEE-4FE7-A3B1-8471FAC70BE9}"/>
              </a:ext>
            </a:extLst>
          </p:cNvPr>
          <p:cNvSpPr txBox="1"/>
          <p:nvPr/>
        </p:nvSpPr>
        <p:spPr>
          <a:xfrm>
            <a:off x="5784796" y="433251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roxima Nova" panose="020B0604020202020204" charset="0"/>
              </a:rPr>
              <a:t>Target setup</a:t>
            </a:r>
            <a:endParaRPr lang="lv-LV" sz="2000" b="1" dirty="0"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3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0882-391F-5864-255D-BF6DECD9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02" y="469562"/>
            <a:ext cx="7713958" cy="478200"/>
          </a:xfrm>
        </p:spPr>
        <p:txBody>
          <a:bodyPr/>
          <a:lstStyle/>
          <a:p>
            <a:r>
              <a:rPr lang="en-US" sz="2400" dirty="0"/>
              <a:t>Recent results – laser speckle imaging </a:t>
            </a:r>
            <a:r>
              <a:rPr lang="en-US" sz="2400" dirty="0" err="1"/>
              <a:t>of</a:t>
            </a:r>
            <a:r>
              <a:rPr lang="en-US" sz="2400" i="1" dirty="0" err="1"/>
              <a:t>Staphylococcus</a:t>
            </a:r>
            <a:r>
              <a:rPr lang="en-US" sz="2400" i="1" dirty="0"/>
              <a:t> aureus </a:t>
            </a:r>
            <a:r>
              <a:rPr lang="en-US" sz="2400" dirty="0"/>
              <a:t>with </a:t>
            </a:r>
            <a:r>
              <a:rPr lang="lv-LV" sz="2400" u="none" strike="noStrike" dirty="0" err="1">
                <a:solidFill>
                  <a:srgbClr val="000000"/>
                </a:solidFill>
                <a:effectLst/>
                <a:latin typeface="Josefin Sans" pitchFamily="2" charset="0"/>
              </a:rPr>
              <a:t>cefoxitin</a:t>
            </a:r>
            <a:r>
              <a:rPr lang="lv-LV" sz="2400" u="none" strike="noStrike" dirty="0">
                <a:solidFill>
                  <a:srgbClr val="000000"/>
                </a:solidFill>
                <a:effectLst/>
                <a:latin typeface="Josefin Sans" pitchFamily="2" charset="0"/>
              </a:rPr>
              <a:t> </a:t>
            </a:r>
            <a:r>
              <a:rPr lang="lv-LV" sz="2400" u="none" strike="noStrike" dirty="0" err="1">
                <a:solidFill>
                  <a:srgbClr val="000000"/>
                </a:solidFill>
                <a:effectLst/>
                <a:latin typeface="Josefin Sans" pitchFamily="2" charset="0"/>
              </a:rPr>
              <a:t>disc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Josefin Sans" pitchFamily="2" charset="0"/>
              </a:rPr>
              <a:t> (30 µg)</a:t>
            </a:r>
            <a:endParaRPr lang="lv-LV" sz="2400" dirty="0">
              <a:latin typeface="Josefin Sans" pitchFamily="2" charset="0"/>
            </a:endParaRPr>
          </a:p>
        </p:txBody>
      </p:sp>
      <p:sp>
        <p:nvSpPr>
          <p:cNvPr id="4" name="Google Shape;355;p39">
            <a:extLst>
              <a:ext uri="{FF2B5EF4-FFF2-40B4-BE49-F238E27FC236}">
                <a16:creationId xmlns:a16="http://schemas.microsoft.com/office/drawing/2014/main" id="{A71DC068-FAB4-5177-8178-B5D7A98BFB28}"/>
              </a:ext>
            </a:extLst>
          </p:cNvPr>
          <p:cNvSpPr txBox="1">
            <a:spLocks/>
          </p:cNvSpPr>
          <p:nvPr/>
        </p:nvSpPr>
        <p:spPr>
          <a:xfrm>
            <a:off x="729049" y="1136822"/>
            <a:ext cx="7475837" cy="2990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/>
            <a:endParaRPr lang="en-US" sz="1600" dirty="0">
              <a:latin typeface="Proxima Nova" panose="020B0604020202020204" charset="0"/>
            </a:endParaRPr>
          </a:p>
          <a:p>
            <a:pPr marL="285750"/>
            <a:endParaRPr lang="en-US" sz="1600" dirty="0">
              <a:latin typeface="Proxima Nova" panose="020B060402020202020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0DD582-A1A9-B4ED-C23F-8C87B911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0" y="1548218"/>
            <a:ext cx="7674548" cy="33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5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0882-391F-5864-255D-BF6DECD9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results</a:t>
            </a:r>
            <a:endParaRPr lang="lv-LV" dirty="0"/>
          </a:p>
        </p:txBody>
      </p:sp>
      <p:sp>
        <p:nvSpPr>
          <p:cNvPr id="4" name="Google Shape;355;p39">
            <a:extLst>
              <a:ext uri="{FF2B5EF4-FFF2-40B4-BE49-F238E27FC236}">
                <a16:creationId xmlns:a16="http://schemas.microsoft.com/office/drawing/2014/main" id="{A71DC068-FAB4-5177-8178-B5D7A98BFB28}"/>
              </a:ext>
            </a:extLst>
          </p:cNvPr>
          <p:cNvSpPr txBox="1">
            <a:spLocks/>
          </p:cNvSpPr>
          <p:nvPr/>
        </p:nvSpPr>
        <p:spPr>
          <a:xfrm>
            <a:off x="729049" y="1136822"/>
            <a:ext cx="7475837" cy="2990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/>
            <a:endParaRPr lang="en-US" sz="1600" dirty="0">
              <a:latin typeface="Proxima Nova" panose="020B0604020202020204" charset="0"/>
            </a:endParaRPr>
          </a:p>
          <a:p>
            <a:pPr marL="285750"/>
            <a:endParaRPr lang="en-US" sz="1600" dirty="0">
              <a:latin typeface="Proxima Nova" panose="020B060402020202020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310FD93-75C6-48EE-8518-3FCCCBEF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84" y="1227486"/>
            <a:ext cx="634337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07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1431758" y="228600"/>
            <a:ext cx="7447547" cy="17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“</a:t>
            </a:r>
            <a:r>
              <a:rPr lang="en-US" dirty="0"/>
              <a:t>Skin Cancer Early Diagnostics Accuracy Improvement by Using Neural Networks”</a:t>
            </a:r>
            <a:endParaRPr dirty="0"/>
          </a:p>
        </p:txBody>
      </p:sp>
      <p:sp>
        <p:nvSpPr>
          <p:cNvPr id="348" name="Google Shape;348;p38"/>
          <p:cNvSpPr txBox="1">
            <a:spLocks noGrp="1"/>
          </p:cNvSpPr>
          <p:nvPr>
            <p:ph type="body" idx="1"/>
          </p:nvPr>
        </p:nvSpPr>
        <p:spPr>
          <a:xfrm>
            <a:off x="507146" y="1861993"/>
            <a:ext cx="3719072" cy="2471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Took place from 2018 to 2020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Aim: To improve the multispectral imaging device and the multispectral image processing system with neural networks.</a:t>
            </a:r>
            <a:endParaRPr dirty="0"/>
          </a:p>
        </p:txBody>
      </p:sp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BCD61BD-9CF1-55C8-D1EB-5E2184A7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16" y="1669815"/>
            <a:ext cx="4126812" cy="295597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046791-3C6D-3E72-861B-EF4F3C93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89" y="3296423"/>
            <a:ext cx="2362402" cy="14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5" y="437864"/>
            <a:ext cx="5270972" cy="478200"/>
          </a:xfrm>
        </p:spPr>
        <p:txBody>
          <a:bodyPr/>
          <a:lstStyle/>
          <a:p>
            <a:r>
              <a:rPr lang="en-US" dirty="0"/>
              <a:t>Results – saliency maps</a:t>
            </a: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D8EE5-BCC7-C662-4465-78DDE89D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91" y="1790510"/>
            <a:ext cx="7269097" cy="20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4" y="437864"/>
            <a:ext cx="7284189" cy="478200"/>
          </a:xfrm>
        </p:spPr>
        <p:txBody>
          <a:bodyPr/>
          <a:lstStyle/>
          <a:p>
            <a:r>
              <a:rPr lang="en-US" dirty="0"/>
              <a:t>Results – my master’s thesis “Accuracy of automatic multispectral skin lesion image segmentation”</a:t>
            </a: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894B7-A78C-97AB-D2BB-2CA46601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15" y="2161712"/>
            <a:ext cx="6202038" cy="1734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0297E-4491-59E6-58FD-8483B6CA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51" y="3890614"/>
            <a:ext cx="6085755" cy="79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95F4C-FE73-8DEB-BBA9-70E3F82151F7}"/>
              </a:ext>
            </a:extLst>
          </p:cNvPr>
          <p:cNvSpPr txBox="1"/>
          <p:nvPr/>
        </p:nvSpPr>
        <p:spPr>
          <a:xfrm>
            <a:off x="7000154" y="2059321"/>
            <a:ext cx="1736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" panose="020B0604020202020204" charset="0"/>
              </a:rPr>
              <a:t>Percentage of data from the main database that created both marker and lesion masks successfully:</a:t>
            </a:r>
          </a:p>
          <a:p>
            <a:r>
              <a:rPr lang="en-US" sz="1800" b="1" dirty="0">
                <a:latin typeface="Proxima Nova" panose="020B0604020202020204" charset="0"/>
              </a:rPr>
              <a:t>44.61%</a:t>
            </a:r>
            <a:endParaRPr lang="lv-LV" sz="1800" b="1" dirty="0"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6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4" y="437864"/>
            <a:ext cx="7284189" cy="478200"/>
          </a:xfrm>
        </p:spPr>
        <p:txBody>
          <a:bodyPr/>
          <a:lstStyle/>
          <a:p>
            <a:r>
              <a:rPr lang="en-US" dirty="0"/>
              <a:t>Results from master’s thesis for p’</a:t>
            </a:r>
            <a:endParaRPr lang="lv-LV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CCFB4-5E4B-9DEB-7920-7C3D9AB36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7"/>
          <a:stretch/>
        </p:blipFill>
        <p:spPr>
          <a:xfrm>
            <a:off x="3362648" y="1087839"/>
            <a:ext cx="5718014" cy="3737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D9C82F-D3B7-86B4-D119-D9E7F9D1F65A}"/>
                  </a:ext>
                </a:extLst>
              </p:cNvPr>
              <p:cNvSpPr txBox="1"/>
              <p:nvPr/>
            </p:nvSpPr>
            <p:spPr>
              <a:xfrm>
                <a:off x="-599355" y="1782696"/>
                <a:ext cx="4948518" cy="45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lv-LV" altLang="en-US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v-LV" altLang="en-US" sz="11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lv-LV" altLang="en-US" sz="11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lv-LV" altLang="en-US" sz="11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lv-LV" altLang="en-US" sz="1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lv-LV" altLang="en-US" sz="11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lv-LV" altLang="en-US" sz="11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526</m:t>
                                  </m:r>
                                </m:e>
                              </m:d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𝑠𝑘𝑖𝑛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663</m:t>
                                  </m:r>
                                </m:e>
                              </m:d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𝑠𝑘𝑖𝑛</m:t>
                                  </m:r>
                                </m:sub>
                              </m:sSub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(964)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𝑠𝑘𝑖𝑛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526</m:t>
                                  </m:r>
                                </m:e>
                              </m:d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v-LV" altLang="en-US" sz="1100" i="1">
                                      <a:latin typeface="Cambria Math" panose="02040503050406030204" pitchFamily="18" charset="0"/>
                                    </a:rPr>
                                    <m:t>663</m:t>
                                  </m:r>
                                </m:e>
                              </m:d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lv-LV" altLang="en-US" sz="1100" i="1">
                                  <a:latin typeface="Cambria Math" panose="02040503050406030204" pitchFamily="18" charset="0"/>
                                </a:rPr>
                                <m:t>(964)</m:t>
                              </m:r>
                            </m:den>
                          </m:f>
                          <m:r>
                            <a:rPr lang="lv-LV" altLang="en-US" sz="11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lv-LV" sz="11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D9C82F-D3B7-86B4-D119-D9E7F9D1F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9355" y="1782696"/>
                <a:ext cx="4948518" cy="450893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140314A-CFC4-81FB-249B-4B9BB5C0B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55"/>
          <a:stretch/>
        </p:blipFill>
        <p:spPr>
          <a:xfrm>
            <a:off x="507144" y="2372159"/>
            <a:ext cx="2593627" cy="22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4" y="437864"/>
            <a:ext cx="7591551" cy="478200"/>
          </a:xfrm>
        </p:spPr>
        <p:txBody>
          <a:bodyPr/>
          <a:lstStyle/>
          <a:p>
            <a:r>
              <a:rPr lang="en-US" sz="2400" dirty="0"/>
              <a:t>Results from master’s thesis for autofluorescence</a:t>
            </a:r>
            <a:endParaRPr lang="lv-LV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74BFF-0A5E-0D91-3B91-EBB97280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30" y="1125417"/>
            <a:ext cx="5485824" cy="3679985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28D701-101D-DEAC-1B7A-8F4A23BA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50" y="1907308"/>
            <a:ext cx="2488855" cy="18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4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97;p43">
            <a:extLst>
              <a:ext uri="{FF2B5EF4-FFF2-40B4-BE49-F238E27FC236}">
                <a16:creationId xmlns:a16="http://schemas.microsoft.com/office/drawing/2014/main" id="{87ECA1F0-C2BE-F9F2-B1BF-C6D7497F9E2E}"/>
              </a:ext>
            </a:extLst>
          </p:cNvPr>
          <p:cNvGrpSpPr/>
          <p:nvPr/>
        </p:nvGrpSpPr>
        <p:grpSpPr>
          <a:xfrm rot="5400000">
            <a:off x="6328584" y="2502725"/>
            <a:ext cx="2643836" cy="2637714"/>
            <a:chOff x="3862235" y="-3103"/>
            <a:chExt cx="2643836" cy="2637714"/>
          </a:xfrm>
        </p:grpSpPr>
        <p:sp>
          <p:nvSpPr>
            <p:cNvPr id="4" name="Google Shape;398;p43">
              <a:extLst>
                <a:ext uri="{FF2B5EF4-FFF2-40B4-BE49-F238E27FC236}">
                  <a16:creationId xmlns:a16="http://schemas.microsoft.com/office/drawing/2014/main" id="{FB2E6E1A-C608-F202-386A-16BA5D7CE3E6}"/>
                </a:ext>
              </a:extLst>
            </p:cNvPr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99;p43">
              <a:extLst>
                <a:ext uri="{FF2B5EF4-FFF2-40B4-BE49-F238E27FC236}">
                  <a16:creationId xmlns:a16="http://schemas.microsoft.com/office/drawing/2014/main" id="{E12D27DC-504F-4FA0-30D8-D12121C7FE84}"/>
                </a:ext>
              </a:extLst>
            </p:cNvPr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00;p43">
              <a:extLst>
                <a:ext uri="{FF2B5EF4-FFF2-40B4-BE49-F238E27FC236}">
                  <a16:creationId xmlns:a16="http://schemas.microsoft.com/office/drawing/2014/main" id="{DD184BEA-13DE-C948-DDE4-1F3CED46F34E}"/>
                </a:ext>
              </a:extLst>
            </p:cNvPr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49;p38">
            <a:extLst>
              <a:ext uri="{FF2B5EF4-FFF2-40B4-BE49-F238E27FC236}">
                <a16:creationId xmlns:a16="http://schemas.microsoft.com/office/drawing/2014/main" id="{85DB4770-0726-E154-FFF6-B25025946164}"/>
              </a:ext>
            </a:extLst>
          </p:cNvPr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713225" y="549075"/>
            <a:ext cx="7699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320" name="Google Shape;320;p36"/>
          <p:cNvSpPr txBox="1">
            <a:spLocks noGrp="1"/>
          </p:cNvSpPr>
          <p:nvPr>
            <p:ph type="body" idx="1"/>
          </p:nvPr>
        </p:nvSpPr>
        <p:spPr>
          <a:xfrm>
            <a:off x="713225" y="1219150"/>
            <a:ext cx="76992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/>
              <a:t>My background and previous collaboration with </a:t>
            </a:r>
            <a:r>
              <a:rPr lang="en-US" sz="1600" dirty="0" err="1"/>
              <a:t>Sammelweis</a:t>
            </a:r>
            <a:r>
              <a:rPr lang="en-US" sz="1600" dirty="0"/>
              <a:t> university</a:t>
            </a:r>
            <a:r>
              <a:rPr lang="en" sz="1600" dirty="0"/>
              <a:t>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" sz="1600" dirty="0"/>
              <a:t>Project “</a:t>
            </a:r>
            <a:r>
              <a:rPr lang="en-US" sz="1600" dirty="0"/>
              <a:t>Fast and Non-contact Optical Estimation of Microorganisms Activity”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/>
              <a:t>Project “Rapid assessment system of antibacterial resistance for patients with secondary bacterial infection”</a:t>
            </a:r>
            <a:endParaRPr lang="en"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/>
              <a:t>Project “Skin Cancer Early Diagnostics Accuracy Improvement by Using Neural Networks”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/>
              <a:t>Paper “Differentiation of seborrheic keratosis from basal cell carcinoma, nevi and melanoma by RGB autofluorescence imaging”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>
                <a:uFill>
                  <a:noFill/>
                </a:uFill>
              </a:rPr>
              <a:t>Paper “Autofluorescence imaging for recurrence detection in skin cancer postoperative scars”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AutoNum type="arabicPeriod"/>
            </a:pPr>
            <a:r>
              <a:rPr lang="en-US" sz="1600" dirty="0">
                <a:uFill>
                  <a:noFill/>
                </a:uFill>
              </a:rPr>
              <a:t>Future plans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5" y="437864"/>
            <a:ext cx="4159592" cy="478200"/>
          </a:xfrm>
        </p:spPr>
        <p:txBody>
          <a:bodyPr/>
          <a:lstStyle/>
          <a:p>
            <a:r>
              <a:rPr lang="en-US" dirty="0"/>
              <a:t>Project results</a:t>
            </a:r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CA9E7-13A7-3BE2-E1AF-7F1A78A8E560}"/>
              </a:ext>
            </a:extLst>
          </p:cNvPr>
          <p:cNvSpPr txBox="1"/>
          <p:nvPr/>
        </p:nvSpPr>
        <p:spPr>
          <a:xfrm>
            <a:off x="1283234" y="1088127"/>
            <a:ext cx="722873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Proxima Nova" panose="020B0604020202020204" charset="0"/>
              </a:rPr>
              <a:t>Publications:</a:t>
            </a:r>
            <a:br>
              <a:rPr lang="en-US" dirty="0">
                <a:latin typeface="Proxima Nova" panose="020B0604020202020204" charset="0"/>
              </a:rPr>
            </a:br>
            <a:endParaRPr lang="en-US" sz="800" dirty="0">
              <a:latin typeface="Proxima Nova" panose="020B0604020202020204" charset="0"/>
            </a:endParaRPr>
          </a:p>
          <a:p>
            <a:pPr>
              <a:buFont typeface="+mj-lt"/>
              <a:buAutoNum type="arabicPeriod"/>
            </a:pPr>
            <a:r>
              <a:rPr lang="lv-LV" sz="1200" dirty="0">
                <a:latin typeface="Proxima Nova" panose="020B0604020202020204" charset="0"/>
              </a:rPr>
              <a:t>Katrina </a:t>
            </a:r>
            <a:r>
              <a:rPr lang="lv-LV" sz="1200" dirty="0" err="1">
                <a:latin typeface="Proxima Nova" panose="020B0604020202020204" charset="0"/>
              </a:rPr>
              <a:t>Bolochko</a:t>
            </a:r>
            <a:r>
              <a:rPr lang="lv-LV" sz="1200" dirty="0">
                <a:latin typeface="Proxima Nova" panose="020B0604020202020204" charset="0"/>
              </a:rPr>
              <a:t>, Dmitrijs </a:t>
            </a:r>
            <a:r>
              <a:rPr lang="lv-LV" sz="1200" dirty="0" err="1">
                <a:latin typeface="Proxima Nova" panose="020B0604020202020204" charset="0"/>
              </a:rPr>
              <a:t>Bliznuks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Dilshat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Uteshev</a:t>
            </a:r>
            <a:r>
              <a:rPr lang="lv-LV" sz="1200" dirty="0">
                <a:latin typeface="Proxima Nova" panose="020B0604020202020204" charset="0"/>
              </a:rPr>
              <a:t>, Ilze </a:t>
            </a:r>
            <a:r>
              <a:rPr lang="lv-LV" sz="1200" dirty="0" err="1">
                <a:latin typeface="Proxima Nova" panose="020B0604020202020204" charset="0"/>
              </a:rPr>
              <a:t>Lihacova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Alexey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Lihachev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Yuriy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Chizhov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and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Andrey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Bondarenko</a:t>
            </a:r>
            <a:r>
              <a:rPr lang="lv-LV" sz="1200" dirty="0">
                <a:latin typeface="Proxima Nova" panose="020B0604020202020204" charset="0"/>
              </a:rPr>
              <a:t> "</a:t>
            </a:r>
            <a:r>
              <a:rPr lang="lv-LV" sz="1200" dirty="0" err="1">
                <a:latin typeface="Proxima Nova" panose="020B0604020202020204" charset="0"/>
              </a:rPr>
              <a:t>Towards</a:t>
            </a:r>
            <a:r>
              <a:rPr lang="lv-LV" sz="1200" dirty="0">
                <a:latin typeface="Proxima Nova" panose="020B0604020202020204" charset="0"/>
              </a:rPr>
              <a:t> to </a:t>
            </a:r>
            <a:r>
              <a:rPr lang="lv-LV" sz="1200" dirty="0" err="1">
                <a:latin typeface="Proxima Nova" panose="020B0604020202020204" charset="0"/>
              </a:rPr>
              <a:t>deep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neural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network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application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with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limited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training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data</a:t>
            </a:r>
            <a:r>
              <a:rPr lang="lv-LV" sz="1200" dirty="0">
                <a:latin typeface="Proxima Nova" panose="020B0604020202020204" charset="0"/>
              </a:rPr>
              <a:t>: </a:t>
            </a:r>
            <a:r>
              <a:rPr lang="lv-LV" sz="1200" dirty="0" err="1">
                <a:latin typeface="Proxima Nova" panose="020B0604020202020204" charset="0"/>
              </a:rPr>
              <a:t>synthesis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of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melanoma's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diffuse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reflectance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spectral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images</a:t>
            </a:r>
            <a:r>
              <a:rPr lang="lv-LV" sz="1200" dirty="0">
                <a:latin typeface="Proxima Nova" panose="020B0604020202020204" charset="0"/>
              </a:rPr>
              <a:t>", </a:t>
            </a:r>
            <a:r>
              <a:rPr lang="lv-LV" sz="1200" dirty="0" err="1">
                <a:latin typeface="Proxima Nova" panose="020B0604020202020204" charset="0"/>
              </a:rPr>
              <a:t>Proc</a:t>
            </a:r>
            <a:r>
              <a:rPr lang="lv-LV" sz="1200" dirty="0">
                <a:latin typeface="Proxima Nova" panose="020B0604020202020204" charset="0"/>
              </a:rPr>
              <a:t>. SPIE 11074, </a:t>
            </a:r>
            <a:r>
              <a:rPr lang="lv-LV" sz="1200" dirty="0" err="1">
                <a:latin typeface="Proxima Nova" panose="020B0604020202020204" charset="0"/>
              </a:rPr>
              <a:t>Diffuse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Optical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Spectroscopy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and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Imaging</a:t>
            </a:r>
            <a:r>
              <a:rPr lang="lv-LV" sz="1200" dirty="0">
                <a:latin typeface="Proxima Nova" panose="020B0604020202020204" charset="0"/>
              </a:rPr>
              <a:t> VII, 110741O (11 </a:t>
            </a:r>
            <a:r>
              <a:rPr lang="lv-LV" sz="1200" dirty="0" err="1">
                <a:latin typeface="Proxima Nova" panose="020B0604020202020204" charset="0"/>
              </a:rPr>
              <a:t>July</a:t>
            </a:r>
            <a:r>
              <a:rPr lang="lv-LV" sz="1200" dirty="0">
                <a:latin typeface="Proxima Nova" panose="020B0604020202020204" charset="0"/>
              </a:rPr>
              <a:t> 2019); </a:t>
            </a:r>
            <a:r>
              <a:rPr lang="lv-LV" sz="1200" dirty="0">
                <a:latin typeface="Proxima Nova" panose="020B0604020202020204" charset="0"/>
                <a:hlinkClick r:id="rId3"/>
              </a:rPr>
              <a:t>https://doi.org/10.1117/12.2527173</a:t>
            </a:r>
            <a:endParaRPr lang="lv-LV" sz="1200" dirty="0">
              <a:latin typeface="Proxima Nova" panose="020B0604020202020204" charset="0"/>
            </a:endParaRPr>
          </a:p>
          <a:p>
            <a:pPr>
              <a:buFont typeface="+mj-lt"/>
              <a:buAutoNum type="arabicPeriod"/>
            </a:pPr>
            <a:r>
              <a:rPr lang="lv-LV" sz="1200" dirty="0">
                <a:latin typeface="Proxima Nova" panose="020B0604020202020204" charset="0"/>
              </a:rPr>
              <a:t> D. </a:t>
            </a:r>
            <a:r>
              <a:rPr lang="lv-LV" sz="1200" dirty="0" err="1">
                <a:latin typeface="Proxima Nova" panose="020B0604020202020204" charset="0"/>
              </a:rPr>
              <a:t>Bliznuks</a:t>
            </a:r>
            <a:r>
              <a:rPr lang="lv-LV" sz="1200" dirty="0">
                <a:latin typeface="Proxima Nova" panose="020B0604020202020204" charset="0"/>
              </a:rPr>
              <a:t>, Y. </a:t>
            </a:r>
            <a:r>
              <a:rPr lang="lv-LV" sz="1200" dirty="0" err="1">
                <a:latin typeface="Proxima Nova" panose="020B0604020202020204" charset="0"/>
              </a:rPr>
              <a:t>Chizhov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Bondarenko</a:t>
            </a:r>
            <a:r>
              <a:rPr lang="lv-LV" sz="1200" dirty="0">
                <a:latin typeface="Proxima Nova" panose="020B0604020202020204" charset="0"/>
              </a:rPr>
              <a:t>, D. </a:t>
            </a:r>
            <a:r>
              <a:rPr lang="lv-LV" sz="1200" dirty="0" err="1">
                <a:latin typeface="Proxima Nova" panose="020B0604020202020204" charset="0"/>
              </a:rPr>
              <a:t>Uteshev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Lihachev</a:t>
            </a:r>
            <a:r>
              <a:rPr lang="lv-LV" sz="1200" dirty="0">
                <a:latin typeface="Proxima Nova" panose="020B0604020202020204" charset="0"/>
              </a:rPr>
              <a:t>, I. </a:t>
            </a:r>
            <a:r>
              <a:rPr lang="lv-LV" sz="1200" dirty="0" err="1">
                <a:latin typeface="Proxima Nova" panose="020B0604020202020204" charset="0"/>
              </a:rPr>
              <a:t>Lihacova</a:t>
            </a:r>
            <a:r>
              <a:rPr lang="lv-LV" sz="1200" dirty="0">
                <a:latin typeface="Proxima Nova" panose="020B0604020202020204" charset="0"/>
              </a:rPr>
              <a:t>, “</a:t>
            </a:r>
            <a:r>
              <a:rPr lang="lv-LV" sz="1200" dirty="0" err="1">
                <a:latin typeface="Proxima Nova" panose="020B0604020202020204" charset="0"/>
              </a:rPr>
              <a:t>Identification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of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the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most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informative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wavelengths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for</a:t>
            </a:r>
            <a:r>
              <a:rPr lang="lv-LV" sz="1200" dirty="0">
                <a:latin typeface="Proxima Nova" panose="020B0604020202020204" charset="0"/>
              </a:rPr>
              <a:t> non-</a:t>
            </a:r>
            <a:r>
              <a:rPr lang="lv-LV" sz="1200" dirty="0" err="1">
                <a:latin typeface="Proxima Nova" panose="020B0604020202020204" charset="0"/>
              </a:rPr>
              <a:t>invasive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melanoma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diagnostics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spectral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region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from</a:t>
            </a:r>
            <a:r>
              <a:rPr lang="lv-LV" sz="1200" dirty="0">
                <a:latin typeface="Proxima Nova" panose="020B0604020202020204" charset="0"/>
              </a:rPr>
              <a:t> 450 to 950 </a:t>
            </a:r>
            <a:r>
              <a:rPr lang="lv-LV" sz="1200" dirty="0" err="1">
                <a:latin typeface="Proxima Nova" panose="020B0604020202020204" charset="0"/>
              </a:rPr>
              <a:t>nm</a:t>
            </a:r>
            <a:r>
              <a:rPr lang="lv-LV" sz="1200" dirty="0">
                <a:latin typeface="Proxima Nova" panose="020B0604020202020204" charset="0"/>
              </a:rPr>
              <a:t>,” SPIE Saratov </a:t>
            </a:r>
            <a:r>
              <a:rPr lang="lv-LV" sz="1200" dirty="0" err="1">
                <a:latin typeface="Proxima Nova" panose="020B0604020202020204" charset="0"/>
              </a:rPr>
              <a:t>Fall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Meeting</a:t>
            </a:r>
            <a:r>
              <a:rPr lang="lv-LV" sz="1200" dirty="0">
                <a:latin typeface="Proxima Nova" panose="020B0604020202020204" charset="0"/>
              </a:rPr>
              <a:t> 2019, 23-27 </a:t>
            </a:r>
            <a:r>
              <a:rPr lang="lv-LV" sz="1200" dirty="0" err="1">
                <a:latin typeface="Proxima Nova" panose="020B0604020202020204" charset="0"/>
              </a:rPr>
              <a:t>September</a:t>
            </a:r>
            <a:r>
              <a:rPr lang="lv-LV" sz="1200" dirty="0">
                <a:latin typeface="Proxima Nova" panose="020B0604020202020204" charset="0"/>
              </a:rPr>
              <a:t>, Saratov, </a:t>
            </a:r>
            <a:r>
              <a:rPr lang="lv-LV" sz="1200" dirty="0" err="1">
                <a:latin typeface="Proxima Nova" panose="020B0604020202020204" charset="0"/>
              </a:rPr>
              <a:t>Russia</a:t>
            </a:r>
            <a:r>
              <a:rPr lang="lv-LV" sz="1200" dirty="0">
                <a:latin typeface="Proxima Nova" panose="020B0604020202020204" charset="0"/>
              </a:rPr>
              <a:t>. (</a:t>
            </a:r>
            <a:r>
              <a:rPr lang="lv-LV" sz="1200" dirty="0" err="1">
                <a:latin typeface="Proxima Nova" panose="020B0604020202020204" charset="0"/>
              </a:rPr>
              <a:t>Submitted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will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be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published</a:t>
            </a:r>
            <a:r>
              <a:rPr lang="lv-LV" sz="1200" dirty="0">
                <a:latin typeface="Proxima Nova" panose="020B0604020202020204" charset="0"/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lv-LV" sz="1200" dirty="0">
                <a:latin typeface="Proxima Nova" panose="020B0604020202020204" charset="0"/>
              </a:rPr>
              <a:t> A. </a:t>
            </a:r>
            <a:r>
              <a:rPr lang="lv-LV" sz="1200" dirty="0" err="1">
                <a:latin typeface="Proxima Nova" panose="020B0604020202020204" charset="0"/>
              </a:rPr>
              <a:t>Bondarenko</a:t>
            </a:r>
            <a:r>
              <a:rPr lang="lv-LV" sz="1200" dirty="0">
                <a:latin typeface="Proxima Nova" panose="020B0604020202020204" charset="0"/>
              </a:rPr>
              <a:t>, Y. </a:t>
            </a:r>
            <a:r>
              <a:rPr lang="lv-LV" sz="1200" dirty="0" err="1">
                <a:latin typeface="Proxima Nova" panose="020B0604020202020204" charset="0"/>
              </a:rPr>
              <a:t>Chizhov</a:t>
            </a:r>
            <a:r>
              <a:rPr lang="lv-LV" sz="1200" dirty="0">
                <a:latin typeface="Proxima Nova" panose="020B0604020202020204" charset="0"/>
              </a:rPr>
              <a:t>, D. </a:t>
            </a:r>
            <a:r>
              <a:rPr lang="lv-LV" sz="1200" dirty="0" err="1">
                <a:latin typeface="Proxima Nova" panose="020B0604020202020204" charset="0"/>
              </a:rPr>
              <a:t>Uteshev</a:t>
            </a:r>
            <a:r>
              <a:rPr lang="lv-LV" sz="1200" dirty="0">
                <a:latin typeface="Proxima Nova" panose="020B0604020202020204" charset="0"/>
              </a:rPr>
              <a:t>, D. </a:t>
            </a:r>
            <a:r>
              <a:rPr lang="lv-LV" sz="1200" dirty="0" err="1">
                <a:latin typeface="Proxima Nova" panose="020B0604020202020204" charset="0"/>
              </a:rPr>
              <a:t>Bliznuks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Lihachev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and</a:t>
            </a:r>
            <a:r>
              <a:rPr lang="lv-LV" sz="1200" dirty="0">
                <a:latin typeface="Proxima Nova" panose="020B0604020202020204" charset="0"/>
              </a:rPr>
              <a:t> I. </a:t>
            </a:r>
            <a:r>
              <a:rPr lang="lv-LV" sz="1200" dirty="0" err="1">
                <a:latin typeface="Proxima Nova" panose="020B0604020202020204" charset="0"/>
              </a:rPr>
              <a:t>Lihacova</a:t>
            </a:r>
            <a:r>
              <a:rPr lang="lv-LV" sz="1200" dirty="0">
                <a:latin typeface="Proxima Nova" panose="020B0604020202020204" charset="0"/>
              </a:rPr>
              <a:t> "</a:t>
            </a:r>
            <a:r>
              <a:rPr lang="lv-LV" sz="1200" dirty="0" err="1">
                <a:latin typeface="Proxima Nova" panose="020B0604020202020204" charset="0"/>
              </a:rPr>
              <a:t>Use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of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machine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learning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approaches</a:t>
            </a:r>
            <a:r>
              <a:rPr lang="lv-LV" sz="1200" dirty="0">
                <a:latin typeface="Proxima Nova" panose="020B0604020202020204" charset="0"/>
              </a:rPr>
              <a:t> to </a:t>
            </a:r>
            <a:r>
              <a:rPr lang="lv-LV" sz="1200" dirty="0" err="1">
                <a:latin typeface="Proxima Nova" panose="020B0604020202020204" charset="0"/>
              </a:rPr>
              <a:t>improve</a:t>
            </a:r>
            <a:r>
              <a:rPr lang="lv-LV" sz="1200" dirty="0">
                <a:latin typeface="Proxima Nova" panose="020B0604020202020204" charset="0"/>
              </a:rPr>
              <a:t> non-</a:t>
            </a:r>
            <a:r>
              <a:rPr lang="lv-LV" sz="1200" dirty="0" err="1">
                <a:latin typeface="Proxima Nova" panose="020B0604020202020204" charset="0"/>
              </a:rPr>
              <a:t>invasive</a:t>
            </a:r>
            <a:r>
              <a:rPr lang="lv-LV" sz="1200" dirty="0">
                <a:latin typeface="Proxima Nova" panose="020B0604020202020204" charset="0"/>
              </a:rPr>
              <a:t> skin </a:t>
            </a:r>
            <a:r>
              <a:rPr lang="lv-LV" sz="1200" dirty="0" err="1">
                <a:latin typeface="Proxima Nova" panose="020B0604020202020204" charset="0"/>
              </a:rPr>
              <a:t>melanoma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diagnostic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method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spectral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range</a:t>
            </a:r>
            <a:r>
              <a:rPr lang="lv-LV" sz="1200" dirty="0">
                <a:latin typeface="Proxima Nova" panose="020B0604020202020204" charset="0"/>
              </a:rPr>
              <a:t> 450 - 950nm", </a:t>
            </a:r>
            <a:r>
              <a:rPr lang="lv-LV" sz="1200" dirty="0" err="1">
                <a:latin typeface="Proxima Nova" panose="020B0604020202020204" charset="0"/>
              </a:rPr>
              <a:t>Proc</a:t>
            </a:r>
            <a:r>
              <a:rPr lang="lv-LV" sz="1200" dirty="0">
                <a:latin typeface="Proxima Nova" panose="020B0604020202020204" charset="0"/>
              </a:rPr>
              <a:t>. SPIE 11353, </a:t>
            </a:r>
            <a:r>
              <a:rPr lang="lv-LV" sz="1200" dirty="0" err="1">
                <a:latin typeface="Proxima Nova" panose="020B0604020202020204" charset="0"/>
              </a:rPr>
              <a:t>Optics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Photonics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and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Digital</a:t>
            </a:r>
            <a:r>
              <a:rPr lang="lv-LV" sz="1200" dirty="0">
                <a:latin typeface="Proxima Nova" panose="020B0604020202020204" charset="0"/>
              </a:rPr>
              <a:t> Technologies </a:t>
            </a:r>
            <a:r>
              <a:rPr lang="lv-LV" sz="1200" dirty="0" err="1">
                <a:latin typeface="Proxima Nova" panose="020B0604020202020204" charset="0"/>
              </a:rPr>
              <a:t>for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Imaging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Applications</a:t>
            </a:r>
            <a:r>
              <a:rPr lang="lv-LV" sz="1200" dirty="0">
                <a:latin typeface="Proxima Nova" panose="020B0604020202020204" charset="0"/>
              </a:rPr>
              <a:t> VI, 113531D (2020).</a:t>
            </a:r>
          </a:p>
          <a:p>
            <a:pPr>
              <a:buFont typeface="+mj-lt"/>
              <a:buAutoNum type="arabicPeriod"/>
            </a:pPr>
            <a:r>
              <a:rPr lang="lv-LV" sz="1200" dirty="0">
                <a:latin typeface="Proxima Nova" panose="020B0604020202020204" charset="0"/>
              </a:rPr>
              <a:t> D. </a:t>
            </a:r>
            <a:r>
              <a:rPr lang="lv-LV" sz="1200" dirty="0" err="1">
                <a:latin typeface="Proxima Nova" panose="020B0604020202020204" charset="0"/>
              </a:rPr>
              <a:t>Bliznuks</a:t>
            </a:r>
            <a:r>
              <a:rPr lang="lv-LV" sz="1200" dirty="0">
                <a:latin typeface="Proxima Nova" panose="020B0604020202020204" charset="0"/>
              </a:rPr>
              <a:t>, E. </a:t>
            </a:r>
            <a:r>
              <a:rPr lang="lv-LV" sz="1200" dirty="0" err="1">
                <a:latin typeface="Proxima Nova" panose="020B0604020202020204" charset="0"/>
              </a:rPr>
              <a:t>Cibulska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Bondarenko</a:t>
            </a:r>
            <a:r>
              <a:rPr lang="lv-LV" sz="1200" dirty="0">
                <a:latin typeface="Proxima Nova" panose="020B0604020202020204" charset="0"/>
              </a:rPr>
              <a:t>, Y. </a:t>
            </a:r>
            <a:r>
              <a:rPr lang="lv-LV" sz="1200" dirty="0" err="1">
                <a:latin typeface="Proxima Nova" panose="020B0604020202020204" charset="0"/>
              </a:rPr>
              <a:t>Chizhov</a:t>
            </a:r>
            <a:r>
              <a:rPr lang="lv-LV" sz="1200" dirty="0">
                <a:latin typeface="Proxima Nova" panose="020B0604020202020204" charset="0"/>
              </a:rPr>
              <a:t>, I. </a:t>
            </a:r>
            <a:r>
              <a:rPr lang="lv-LV" sz="1200" dirty="0" err="1">
                <a:latin typeface="Proxima Nova" panose="020B0604020202020204" charset="0"/>
              </a:rPr>
              <a:t>Lihacova</a:t>
            </a:r>
            <a:r>
              <a:rPr lang="lv-LV" sz="1200" dirty="0">
                <a:latin typeface="Proxima Nova" panose="020B0604020202020204" charset="0"/>
              </a:rPr>
              <a:t>, “</a:t>
            </a:r>
            <a:r>
              <a:rPr lang="lv-LV" sz="1200" dirty="0" err="1">
                <a:latin typeface="Proxima Nova" panose="020B0604020202020204" charset="0"/>
              </a:rPr>
              <a:t>Deep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learning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model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deploying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on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embedded</a:t>
            </a:r>
            <a:r>
              <a:rPr lang="lv-LV" sz="1200" dirty="0">
                <a:latin typeface="Proxima Nova" panose="020B0604020202020204" charset="0"/>
              </a:rPr>
              <a:t> skin </a:t>
            </a:r>
            <a:r>
              <a:rPr lang="lv-LV" sz="1200" dirty="0" err="1">
                <a:latin typeface="Proxima Nova" panose="020B0604020202020204" charset="0"/>
              </a:rPr>
              <a:t>cancer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diagnostic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device</a:t>
            </a:r>
            <a:r>
              <a:rPr lang="lv-LV" sz="1200" dirty="0">
                <a:latin typeface="Proxima Nova" panose="020B0604020202020204" charset="0"/>
              </a:rPr>
              <a:t>,” SPIE </a:t>
            </a:r>
            <a:r>
              <a:rPr lang="lv-LV" sz="1200" dirty="0" err="1">
                <a:latin typeface="Proxima Nova" panose="020B0604020202020204" charset="0"/>
              </a:rPr>
              <a:t>Proc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Third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International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Conference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Biophotonics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Riga</a:t>
            </a:r>
            <a:r>
              <a:rPr lang="lv-LV" sz="1200" dirty="0">
                <a:latin typeface="Proxima Nova" panose="020B0604020202020204" charset="0"/>
              </a:rPr>
              <a:t> 2020 (</a:t>
            </a:r>
            <a:r>
              <a:rPr lang="lv-LV" sz="1200" dirty="0" err="1">
                <a:latin typeface="Proxima Nova" panose="020B0604020202020204" charset="0"/>
              </a:rPr>
              <a:t>submitted</a:t>
            </a:r>
            <a:r>
              <a:rPr lang="lv-LV" sz="1200" dirty="0">
                <a:latin typeface="Proxima Nova" panose="020B0604020202020204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lv-LV" sz="1200" dirty="0">
                <a:latin typeface="Proxima Nova" panose="020B0604020202020204" charset="0"/>
              </a:rPr>
              <a:t>J. </a:t>
            </a:r>
            <a:r>
              <a:rPr lang="lv-LV" sz="1200" dirty="0" err="1">
                <a:latin typeface="Proxima Nova" panose="020B0604020202020204" charset="0"/>
              </a:rPr>
              <a:t>Spigulis</a:t>
            </a:r>
            <a:r>
              <a:rPr lang="lv-LV" sz="1200" dirty="0">
                <a:latin typeface="Proxima Nova" panose="020B0604020202020204" charset="0"/>
              </a:rPr>
              <a:t>, I. Kuzmina, I. </a:t>
            </a:r>
            <a:r>
              <a:rPr lang="lv-LV" sz="1200" dirty="0" err="1">
                <a:latin typeface="Proxima Nova" panose="020B0604020202020204" charset="0"/>
              </a:rPr>
              <a:t>Lihacova</a:t>
            </a:r>
            <a:r>
              <a:rPr lang="lv-LV" sz="1200" dirty="0">
                <a:latin typeface="Proxima Nova" panose="020B0604020202020204" charset="0"/>
              </a:rPr>
              <a:t>, V. </a:t>
            </a:r>
            <a:r>
              <a:rPr lang="lv-LV" sz="1200" dirty="0" err="1">
                <a:latin typeface="Proxima Nova" panose="020B0604020202020204" charset="0"/>
              </a:rPr>
              <a:t>Lukinsone</a:t>
            </a:r>
            <a:r>
              <a:rPr lang="lv-LV" sz="1200" dirty="0">
                <a:latin typeface="Proxima Nova" panose="020B0604020202020204" charset="0"/>
              </a:rPr>
              <a:t>, B. </a:t>
            </a:r>
            <a:r>
              <a:rPr lang="lv-LV" sz="1200" dirty="0" err="1">
                <a:latin typeface="Proxima Nova" panose="020B0604020202020204" charset="0"/>
              </a:rPr>
              <a:t>Cugmas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Grabovskis</a:t>
            </a:r>
            <a:r>
              <a:rPr lang="lv-LV" sz="1200" dirty="0">
                <a:latin typeface="Proxima Nova" panose="020B0604020202020204" charset="0"/>
              </a:rPr>
              <a:t>, E. Kviesis-</a:t>
            </a:r>
            <a:r>
              <a:rPr lang="lv-LV" sz="1200" dirty="0" err="1">
                <a:latin typeface="Proxima Nova" panose="020B0604020202020204" charset="0"/>
              </a:rPr>
              <a:t>Kipge</a:t>
            </a:r>
            <a:r>
              <a:rPr lang="lv-LV" sz="1200" dirty="0">
                <a:latin typeface="Proxima Nova" panose="020B0604020202020204" charset="0"/>
              </a:rPr>
              <a:t>, A. </a:t>
            </a:r>
            <a:r>
              <a:rPr lang="lv-LV" sz="1200" dirty="0" err="1">
                <a:latin typeface="Proxima Nova" panose="020B0604020202020204" charset="0"/>
              </a:rPr>
              <a:t>Lihachev</a:t>
            </a:r>
            <a:r>
              <a:rPr lang="lv-LV" sz="1200" dirty="0">
                <a:latin typeface="Proxima Nova" panose="020B0604020202020204" charset="0"/>
              </a:rPr>
              <a:t>, “</a:t>
            </a:r>
            <a:r>
              <a:rPr lang="lv-LV" sz="1200" dirty="0" err="1">
                <a:latin typeface="Proxima Nova" panose="020B0604020202020204" charset="0"/>
              </a:rPr>
              <a:t>Biophotonics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research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Riga</a:t>
            </a:r>
            <a:r>
              <a:rPr lang="lv-LV" sz="1200" dirty="0">
                <a:latin typeface="Proxima Nova" panose="020B0604020202020204" charset="0"/>
              </a:rPr>
              <a:t>: </a:t>
            </a:r>
            <a:r>
              <a:rPr lang="lv-LV" sz="1200" dirty="0" err="1">
                <a:latin typeface="Proxima Nova" panose="020B0604020202020204" charset="0"/>
              </a:rPr>
              <a:t>recent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projects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and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results</a:t>
            </a:r>
            <a:r>
              <a:rPr lang="lv-LV" sz="1200" dirty="0">
                <a:latin typeface="Proxima Nova" panose="020B0604020202020204" charset="0"/>
              </a:rPr>
              <a:t>,” SPIE </a:t>
            </a:r>
            <a:r>
              <a:rPr lang="lv-LV" sz="1200" dirty="0" err="1">
                <a:latin typeface="Proxima Nova" panose="020B0604020202020204" charset="0"/>
              </a:rPr>
              <a:t>Proc</a:t>
            </a:r>
            <a:r>
              <a:rPr lang="lv-LV" sz="1200" dirty="0">
                <a:latin typeface="Proxima Nova" panose="020B0604020202020204" charset="0"/>
              </a:rPr>
              <a:t>, </a:t>
            </a:r>
            <a:r>
              <a:rPr lang="lv-LV" sz="1200" dirty="0" err="1">
                <a:latin typeface="Proxima Nova" panose="020B0604020202020204" charset="0"/>
              </a:rPr>
              <a:t>Third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International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Conference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Biophotonics</a:t>
            </a:r>
            <a:r>
              <a:rPr lang="lv-LV" sz="1200" dirty="0">
                <a:latin typeface="Proxima Nova" panose="020B0604020202020204" charset="0"/>
              </a:rPr>
              <a:t> </a:t>
            </a:r>
            <a:r>
              <a:rPr lang="lv-LV" sz="1200" dirty="0" err="1">
                <a:latin typeface="Proxima Nova" panose="020B0604020202020204" charset="0"/>
              </a:rPr>
              <a:t>Riga</a:t>
            </a:r>
            <a:r>
              <a:rPr lang="lv-LV" sz="1200" dirty="0">
                <a:latin typeface="Proxima Nova" panose="020B0604020202020204" charset="0"/>
              </a:rPr>
              <a:t> 2020 (</a:t>
            </a:r>
            <a:r>
              <a:rPr lang="lv-LV" sz="1200" dirty="0" err="1">
                <a:latin typeface="Proxima Nova" panose="020B0604020202020204" charset="0"/>
              </a:rPr>
              <a:t>submitted</a:t>
            </a:r>
            <a:r>
              <a:rPr lang="lv-LV" sz="1200" dirty="0">
                <a:latin typeface="Proxima Nova" panose="020B060402020202020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7374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861185-D1A3-1793-96FE-EC348527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39" y="0"/>
            <a:ext cx="6488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18CDCC8-4347-53EE-73DD-284B7271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72" y="1080778"/>
            <a:ext cx="2510317" cy="2561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28C4C-9E74-9F9A-211F-5D0D116461FE}"/>
              </a:ext>
            </a:extLst>
          </p:cNvPr>
          <p:cNvSpPr txBox="1"/>
          <p:nvPr/>
        </p:nvSpPr>
        <p:spPr>
          <a:xfrm>
            <a:off x="875982" y="215154"/>
            <a:ext cx="451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roxima Nova" panose="020B0604020202020204" charset="0"/>
              </a:rPr>
              <a:t>Skin autofluorescence</a:t>
            </a:r>
            <a:endParaRPr lang="lv-LV" sz="2400" b="1" dirty="0">
              <a:latin typeface="Proxima Nova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3ED9A2-334A-FB9D-08AC-022E8D28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752" y="1160288"/>
            <a:ext cx="4797626" cy="248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5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9BA42-2219-304B-2738-E6DEE1647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11" y="2566467"/>
            <a:ext cx="4281506" cy="1261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FAF13-F1F7-E93A-3DDA-E2CF88B8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010" y="1083449"/>
            <a:ext cx="3382337" cy="289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3EBA6-B5AF-7437-80B2-633E072FE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58" y="1122229"/>
            <a:ext cx="4249430" cy="140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8B33D-8B7B-6250-5015-CC52463214B2}"/>
              </a:ext>
            </a:extLst>
          </p:cNvPr>
          <p:cNvSpPr txBox="1"/>
          <p:nvPr/>
        </p:nvSpPr>
        <p:spPr>
          <a:xfrm>
            <a:off x="5632396" y="414937"/>
            <a:ext cx="275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roxima Nova" panose="020B0604020202020204" charset="0"/>
              </a:rPr>
              <a:t>Results with 17 BCC, 15 SK and 16 nevi measurements</a:t>
            </a:r>
            <a:endParaRPr lang="lv-LV" dirty="0">
              <a:latin typeface="Proxima Nova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6041E-F974-E9C8-12E9-ECAA60F83D35}"/>
              </a:ext>
            </a:extLst>
          </p:cNvPr>
          <p:cNvSpPr txBox="1"/>
          <p:nvPr/>
        </p:nvSpPr>
        <p:spPr>
          <a:xfrm>
            <a:off x="482813" y="3909892"/>
            <a:ext cx="275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" panose="020B0604020202020204" charset="0"/>
              </a:rPr>
              <a:t>Autofluorescence images of seborrheic keratosis</a:t>
            </a:r>
            <a:endParaRPr lang="lv-LV" dirty="0">
              <a:latin typeface="Proxima Nova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A05DA-1289-5964-87FB-58E2CE436665}"/>
              </a:ext>
            </a:extLst>
          </p:cNvPr>
          <p:cNvSpPr txBox="1"/>
          <p:nvPr/>
        </p:nvSpPr>
        <p:spPr>
          <a:xfrm>
            <a:off x="459761" y="567337"/>
            <a:ext cx="275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" panose="020B0604020202020204" charset="0"/>
              </a:rPr>
              <a:t>Autofluorescence images of basal cell carcinoma</a:t>
            </a:r>
            <a:endParaRPr lang="lv-LV" dirty="0"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0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43C24-8AAA-1468-831B-DFB5EE99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42" y="0"/>
            <a:ext cx="51317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0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6F2A5C-1C71-799C-4C74-4DEF7E0BF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7" y="1782939"/>
            <a:ext cx="4570906" cy="1252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58AF0-3C54-CAED-40A8-595FC9F44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75"/>
          <a:stretch/>
        </p:blipFill>
        <p:spPr>
          <a:xfrm>
            <a:off x="583987" y="765301"/>
            <a:ext cx="3367567" cy="3307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5A5F7-D847-3E87-7573-17315D75EFBB}"/>
              </a:ext>
            </a:extLst>
          </p:cNvPr>
          <p:cNvSpPr txBox="1"/>
          <p:nvPr/>
        </p:nvSpPr>
        <p:spPr>
          <a:xfrm>
            <a:off x="875982" y="215154"/>
            <a:ext cx="451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roxima Nova" panose="020B0604020202020204" charset="0"/>
              </a:rPr>
              <a:t>Method</a:t>
            </a:r>
            <a:endParaRPr lang="lv-LV" sz="2400" b="1" dirty="0"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7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6F7FD-D14A-B291-318F-10C9D313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33" y="276625"/>
            <a:ext cx="2832144" cy="2151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0F499-ECCB-9030-3020-C3E2AD1D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3" y="2699859"/>
            <a:ext cx="6239435" cy="22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2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32BE-ADB2-DF44-6428-A454B187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00" y="1578425"/>
            <a:ext cx="6652882" cy="1886700"/>
          </a:xfrm>
        </p:spPr>
        <p:txBody>
          <a:bodyPr/>
          <a:lstStyle/>
          <a:p>
            <a:r>
              <a:rPr lang="en-US" dirty="0"/>
              <a:t>Gathering more recurrent and non-recurrent skin cancer postoperative scar autofluorescence data</a:t>
            </a:r>
          </a:p>
          <a:p>
            <a:r>
              <a:rPr lang="en-US" dirty="0"/>
              <a:t>Gathering more autofluorescence and diffuse reflectance measurements of many different skin lesions</a:t>
            </a:r>
          </a:p>
          <a:p>
            <a:r>
              <a:rPr lang="en-US" dirty="0"/>
              <a:t>Improving the segmentation of images and sensitivity of processing algorithms</a:t>
            </a:r>
          </a:p>
          <a:p>
            <a:r>
              <a:rPr lang="en-US" dirty="0"/>
              <a:t>Gathering more resistant bacteria laser speckle imaging data with most common resistant bacteria and different antibiotics</a:t>
            </a:r>
          </a:p>
          <a:p>
            <a:r>
              <a:rPr lang="en-US" dirty="0"/>
              <a:t>Creating new prototypes that integrate the latest findings</a:t>
            </a:r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7A5725-8D27-AC77-E62C-7C123C15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828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body" idx="1"/>
          </p:nvPr>
        </p:nvSpPr>
        <p:spPr>
          <a:xfrm>
            <a:off x="736733" y="1259766"/>
            <a:ext cx="7475837" cy="2990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0" algn="just">
              <a:buNone/>
            </a:pPr>
            <a:r>
              <a:rPr lang="en-US" altLang="lv-LV" sz="1600" dirty="0">
                <a:solidFill>
                  <a:schemeClr val="tx1"/>
                </a:solidFill>
                <a:latin typeface="Proxima Nova" panose="020B0604020202020204" charset="0"/>
                <a:cs typeface="Arial" panose="020B0604020202020204" pitchFamily="34" charset="0"/>
              </a:rPr>
              <a:t>Research is supported by European Regional Development Fund</a:t>
            </a:r>
            <a:r>
              <a:rPr lang="lv-LV" altLang="lv-LV" sz="1600" dirty="0">
                <a:solidFill>
                  <a:schemeClr val="tx1"/>
                </a:solidFill>
                <a:latin typeface="Proxima Nova" panose="020B0604020202020204" charset="0"/>
                <a:cs typeface="Arial" panose="020B0604020202020204" pitchFamily="34" charset="0"/>
              </a:rPr>
              <a:t> </a:t>
            </a:r>
            <a:r>
              <a:rPr lang="en-US" altLang="lv-LV" sz="1600" dirty="0">
                <a:solidFill>
                  <a:schemeClr val="tx1"/>
                </a:solidFill>
                <a:latin typeface="Proxima Nova" panose="020B0604020202020204" charset="0"/>
                <a:cs typeface="Arial" panose="020B0604020202020204" pitchFamily="34" charset="0"/>
              </a:rPr>
              <a:t>project: </a:t>
            </a:r>
          </a:p>
          <a:p>
            <a:pPr marL="171450" indent="0" algn="just">
              <a:buNone/>
            </a:pPr>
            <a:endParaRPr lang="en-US" altLang="lv-LV" sz="1600" dirty="0">
              <a:solidFill>
                <a:schemeClr val="tx1"/>
              </a:solidFill>
              <a:latin typeface="Proxima Nova" panose="020B0604020202020204" charset="0"/>
              <a:cs typeface="Arial" panose="020B0604020202020204" pitchFamily="34" charset="0"/>
            </a:endParaRPr>
          </a:p>
          <a:p>
            <a:pPr marL="171450" indent="0" algn="just">
              <a:buNone/>
            </a:pPr>
            <a:r>
              <a:rPr lang="en-US" sz="1600" dirty="0">
                <a:latin typeface="Proxima Nova" panose="020B0604020202020204" charset="0"/>
              </a:rPr>
              <a:t>No. 1.1.1.1/21/A/034 “Rapid assessment system of antibacterial resistance for patients with secondary bacterial infections”</a:t>
            </a:r>
          </a:p>
          <a:p>
            <a:pPr marL="171450" indent="0" algn="just">
              <a:buNone/>
            </a:pPr>
            <a:endParaRPr lang="en-US" sz="1600" dirty="0">
              <a:latin typeface="Proxima Nova" panose="020B0604020202020204" charset="0"/>
            </a:endParaRPr>
          </a:p>
          <a:p>
            <a:pPr marL="171450" indent="0" algn="just">
              <a:buNone/>
            </a:pPr>
            <a:r>
              <a:rPr lang="en-US" sz="1600" dirty="0">
                <a:latin typeface="Proxima Nova" panose="020B0604020202020204" charset="0"/>
              </a:rPr>
              <a:t>And European Social Fund project:</a:t>
            </a:r>
          </a:p>
          <a:p>
            <a:pPr marL="171450" indent="0" algn="just">
              <a:buNone/>
            </a:pPr>
            <a:endParaRPr lang="en-US" sz="1600" dirty="0">
              <a:latin typeface="Proxima Nova" panose="020B0604020202020204" charset="0"/>
            </a:endParaRPr>
          </a:p>
          <a:p>
            <a:pPr marL="171450" indent="0" algn="just">
              <a:buNone/>
            </a:pPr>
            <a:r>
              <a:rPr lang="en-US" sz="1600" dirty="0">
                <a:latin typeface="Proxima Nova" panose="020B0604020202020204" charset="0"/>
                <a:cs typeface="Times New Roman" panose="02020603050405020304" pitchFamily="18" charset="0"/>
              </a:rPr>
              <a:t>No. 8.2.2.0/20/I/006 "Strengthening of the capacity of doctoral studies at the University of Latvia within the framework of the new doctoral model”</a:t>
            </a:r>
            <a:endParaRPr lang="en-US" sz="1600" dirty="0">
              <a:latin typeface="Proxima Nova" panose="020B0604020202020204" charset="0"/>
            </a:endParaRPr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656503" y="464100"/>
            <a:ext cx="6743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Aknowledgment</a:t>
            </a:r>
            <a:endParaRPr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86766C7-FBA5-8301-4D1E-97B08EF60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000" y="3983331"/>
            <a:ext cx="2716266" cy="935553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6895689-9AC2-CCCC-1F7C-31B185054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857" y="427596"/>
            <a:ext cx="2758092" cy="6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8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1ABD34-F57D-909A-61EE-DD728C007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07"/>
          <a:stretch/>
        </p:blipFill>
        <p:spPr>
          <a:xfrm>
            <a:off x="1166052" y="230521"/>
            <a:ext cx="6858000" cy="4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0"/>
          <p:cNvSpPr txBox="1">
            <a:spLocks noGrp="1"/>
          </p:cNvSpPr>
          <p:nvPr>
            <p:ph type="title"/>
          </p:nvPr>
        </p:nvSpPr>
        <p:spPr>
          <a:xfrm>
            <a:off x="4822893" y="209062"/>
            <a:ext cx="3130081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background</a:t>
            </a:r>
            <a:endParaRPr dirty="0"/>
          </a:p>
        </p:txBody>
      </p:sp>
      <p:sp>
        <p:nvSpPr>
          <p:cNvPr id="515" name="Google Shape;515;p50"/>
          <p:cNvSpPr txBox="1">
            <a:spLocks noGrp="1"/>
          </p:cNvSpPr>
          <p:nvPr>
            <p:ph type="body" idx="1"/>
          </p:nvPr>
        </p:nvSpPr>
        <p:spPr>
          <a:xfrm>
            <a:off x="4764100" y="1746033"/>
            <a:ext cx="4007223" cy="21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Education: </a:t>
            </a:r>
          </a:p>
          <a:p>
            <a:pPr marL="285750" indent="-285750">
              <a:buSzPts val="1100"/>
            </a:pPr>
            <a:r>
              <a:rPr lang="en-US" dirty="0"/>
              <a:t>In 2019 received professional bachelor degree in medical physics and medical physical technology engineer qualification from Riga Technical University</a:t>
            </a:r>
          </a:p>
          <a:p>
            <a:pPr marL="285750" indent="-285750">
              <a:buSzPts val="1100"/>
            </a:pPr>
            <a:r>
              <a:rPr lang="en-US" dirty="0"/>
              <a:t>In 2021 received professional master’s degree in medical physics from Riga Technical University</a:t>
            </a:r>
          </a:p>
          <a:p>
            <a:pPr marL="285750" indent="-285750">
              <a:buSzPts val="1100"/>
            </a:pPr>
            <a:r>
              <a:rPr lang="en-US" dirty="0"/>
              <a:t>In October, 2021 started medical physics doctoral studies in University of Latvia</a:t>
            </a:r>
          </a:p>
          <a:p>
            <a:pPr marL="0" indent="0">
              <a:buSzPts val="1100"/>
              <a:buNone/>
            </a:pPr>
            <a:r>
              <a:rPr lang="en-US" dirty="0"/>
              <a:t>Work:</a:t>
            </a:r>
          </a:p>
          <a:p>
            <a:pPr marL="285750" indent="-285750">
              <a:buSzPts val="1100"/>
            </a:pPr>
            <a:r>
              <a:rPr lang="en-US" dirty="0"/>
              <a:t>Since 2017 have worked at the </a:t>
            </a:r>
            <a:r>
              <a:rPr lang="en-US" dirty="0" err="1"/>
              <a:t>Biophotonics</a:t>
            </a:r>
            <a:r>
              <a:rPr lang="en-US" dirty="0"/>
              <a:t> laboratory of the Institute of Atomic Physics and Spectroscopy, University of Latvia as laboratory assistant, research assistant and researcher</a:t>
            </a:r>
          </a:p>
        </p:txBody>
      </p:sp>
      <p:pic>
        <p:nvPicPr>
          <p:cNvPr id="516" name="Google Shape;516;p50"/>
          <p:cNvPicPr preferRelativeResize="0"/>
          <p:nvPr/>
        </p:nvPicPr>
        <p:blipFill rotWithShape="1">
          <a:blip r:embed="rId3"/>
          <a:srcRect t="18385" b="5000"/>
          <a:stretch/>
        </p:blipFill>
        <p:spPr>
          <a:xfrm>
            <a:off x="713225" y="945136"/>
            <a:ext cx="3858770" cy="394190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0"/>
          <p:cNvSpPr/>
          <p:nvPr/>
        </p:nvSpPr>
        <p:spPr>
          <a:xfrm>
            <a:off x="130783" y="3590100"/>
            <a:ext cx="2562643" cy="1222642"/>
          </a:xfrm>
          <a:custGeom>
            <a:avLst/>
            <a:gdLst/>
            <a:ahLst/>
            <a:cxnLst/>
            <a:rect l="l" t="t" r="r" b="b"/>
            <a:pathLst>
              <a:path w="94397" h="45037" extrusionOk="0">
                <a:moveTo>
                  <a:pt x="22558" y="1"/>
                </a:moveTo>
                <a:cubicBezTo>
                  <a:pt x="10103" y="1"/>
                  <a:pt x="0" y="10103"/>
                  <a:pt x="0" y="22526"/>
                </a:cubicBezTo>
                <a:cubicBezTo>
                  <a:pt x="0" y="34965"/>
                  <a:pt x="10087" y="45036"/>
                  <a:pt x="22510" y="45036"/>
                </a:cubicBezTo>
                <a:cubicBezTo>
                  <a:pt x="23521" y="45036"/>
                  <a:pt x="24531" y="44989"/>
                  <a:pt x="25494" y="44847"/>
                </a:cubicBezTo>
                <a:cubicBezTo>
                  <a:pt x="28966" y="44389"/>
                  <a:pt x="32187" y="43142"/>
                  <a:pt x="34965" y="41295"/>
                </a:cubicBezTo>
                <a:cubicBezTo>
                  <a:pt x="38959" y="38643"/>
                  <a:pt x="42052" y="34760"/>
                  <a:pt x="43710" y="30182"/>
                </a:cubicBezTo>
                <a:cubicBezTo>
                  <a:pt x="44262" y="28619"/>
                  <a:pt x="45730" y="27562"/>
                  <a:pt x="47388" y="27562"/>
                </a:cubicBezTo>
                <a:lnTo>
                  <a:pt x="47483" y="27562"/>
                </a:lnTo>
                <a:cubicBezTo>
                  <a:pt x="48888" y="27562"/>
                  <a:pt x="50103" y="28493"/>
                  <a:pt x="50561" y="29803"/>
                </a:cubicBezTo>
                <a:cubicBezTo>
                  <a:pt x="52218" y="34618"/>
                  <a:pt x="55454" y="38706"/>
                  <a:pt x="59653" y="41437"/>
                </a:cubicBezTo>
                <a:cubicBezTo>
                  <a:pt x="62510" y="43268"/>
                  <a:pt x="65809" y="44484"/>
                  <a:pt x="69361" y="44878"/>
                </a:cubicBezTo>
                <a:cubicBezTo>
                  <a:pt x="70198" y="44989"/>
                  <a:pt x="71034" y="45020"/>
                  <a:pt x="71887" y="45020"/>
                </a:cubicBezTo>
                <a:cubicBezTo>
                  <a:pt x="84325" y="45020"/>
                  <a:pt x="94396" y="34933"/>
                  <a:pt x="94396" y="22510"/>
                </a:cubicBezTo>
                <a:cubicBezTo>
                  <a:pt x="94396" y="10072"/>
                  <a:pt x="84325" y="1"/>
                  <a:pt x="71887" y="1"/>
                </a:cubicBezTo>
                <a:cubicBezTo>
                  <a:pt x="71113" y="1"/>
                  <a:pt x="70387" y="32"/>
                  <a:pt x="69645" y="111"/>
                </a:cubicBezTo>
                <a:cubicBezTo>
                  <a:pt x="65983" y="474"/>
                  <a:pt x="62589" y="1705"/>
                  <a:pt x="59669" y="3600"/>
                </a:cubicBezTo>
                <a:cubicBezTo>
                  <a:pt x="55044" y="6599"/>
                  <a:pt x="51587" y="11256"/>
                  <a:pt x="50119" y="16733"/>
                </a:cubicBezTo>
                <a:cubicBezTo>
                  <a:pt x="49787" y="17948"/>
                  <a:pt x="48730" y="18817"/>
                  <a:pt x="47467" y="18817"/>
                </a:cubicBezTo>
                <a:lnTo>
                  <a:pt x="47419" y="18817"/>
                </a:lnTo>
                <a:cubicBezTo>
                  <a:pt x="45920" y="18817"/>
                  <a:pt x="44641" y="17806"/>
                  <a:pt x="44231" y="16370"/>
                </a:cubicBezTo>
                <a:cubicBezTo>
                  <a:pt x="42747" y="11145"/>
                  <a:pt x="39432" y="6678"/>
                  <a:pt x="35012" y="3742"/>
                </a:cubicBezTo>
                <a:cubicBezTo>
                  <a:pt x="32155" y="1847"/>
                  <a:pt x="28840" y="585"/>
                  <a:pt x="25257" y="143"/>
                </a:cubicBezTo>
                <a:cubicBezTo>
                  <a:pt x="24373" y="48"/>
                  <a:pt x="23473" y="1"/>
                  <a:pt x="22558" y="1"/>
                </a:cubicBezTo>
                <a:close/>
              </a:path>
            </a:pathLst>
          </a:custGeom>
          <a:solidFill>
            <a:srgbClr val="BDE0D9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0"/>
          <p:cNvSpPr/>
          <p:nvPr/>
        </p:nvSpPr>
        <p:spPr>
          <a:xfrm rot="10800000">
            <a:off x="137482" y="-87926"/>
            <a:ext cx="2549231" cy="2548394"/>
          </a:xfrm>
          <a:custGeom>
            <a:avLst/>
            <a:gdLst/>
            <a:ahLst/>
            <a:cxnLst/>
            <a:rect l="l" t="t" r="r" b="b"/>
            <a:pathLst>
              <a:path w="94381" h="94350" extrusionOk="0">
                <a:moveTo>
                  <a:pt x="71508" y="1"/>
                </a:moveTo>
                <a:cubicBezTo>
                  <a:pt x="59069" y="1"/>
                  <a:pt x="48998" y="10072"/>
                  <a:pt x="48998" y="22510"/>
                </a:cubicBezTo>
                <a:cubicBezTo>
                  <a:pt x="48998" y="23521"/>
                  <a:pt x="49045" y="24515"/>
                  <a:pt x="49187" y="25494"/>
                </a:cubicBezTo>
                <a:cubicBezTo>
                  <a:pt x="49645" y="28967"/>
                  <a:pt x="50892" y="32171"/>
                  <a:pt x="52739" y="34965"/>
                </a:cubicBezTo>
                <a:cubicBezTo>
                  <a:pt x="55391" y="38943"/>
                  <a:pt x="59274" y="42037"/>
                  <a:pt x="63852" y="43694"/>
                </a:cubicBezTo>
                <a:cubicBezTo>
                  <a:pt x="65414" y="44278"/>
                  <a:pt x="66472" y="45715"/>
                  <a:pt x="66472" y="47372"/>
                </a:cubicBezTo>
                <a:lnTo>
                  <a:pt x="66472" y="47404"/>
                </a:lnTo>
                <a:lnTo>
                  <a:pt x="66472" y="47467"/>
                </a:lnTo>
                <a:cubicBezTo>
                  <a:pt x="66472" y="48872"/>
                  <a:pt x="65557" y="50087"/>
                  <a:pt x="64231" y="50545"/>
                </a:cubicBezTo>
                <a:cubicBezTo>
                  <a:pt x="59416" y="52203"/>
                  <a:pt x="55328" y="55439"/>
                  <a:pt x="52613" y="59637"/>
                </a:cubicBezTo>
                <a:cubicBezTo>
                  <a:pt x="51287" y="61674"/>
                  <a:pt x="50276" y="63947"/>
                  <a:pt x="49692" y="66378"/>
                </a:cubicBezTo>
                <a:cubicBezTo>
                  <a:pt x="49424" y="67420"/>
                  <a:pt x="48508" y="68146"/>
                  <a:pt x="47419" y="68146"/>
                </a:cubicBezTo>
                <a:lnTo>
                  <a:pt x="47372" y="68146"/>
                </a:lnTo>
                <a:cubicBezTo>
                  <a:pt x="45888" y="68146"/>
                  <a:pt x="44594" y="67136"/>
                  <a:pt x="44183" y="65699"/>
                </a:cubicBezTo>
                <a:cubicBezTo>
                  <a:pt x="42699" y="60474"/>
                  <a:pt x="39385" y="56007"/>
                  <a:pt x="34965" y="53071"/>
                </a:cubicBezTo>
                <a:cubicBezTo>
                  <a:pt x="32108" y="51177"/>
                  <a:pt x="28793" y="49914"/>
                  <a:pt x="25209" y="49488"/>
                </a:cubicBezTo>
                <a:cubicBezTo>
                  <a:pt x="24325" y="49377"/>
                  <a:pt x="23426" y="49330"/>
                  <a:pt x="22510" y="49330"/>
                </a:cubicBezTo>
                <a:cubicBezTo>
                  <a:pt x="10087" y="49330"/>
                  <a:pt x="0" y="59416"/>
                  <a:pt x="0" y="71840"/>
                </a:cubicBezTo>
                <a:cubicBezTo>
                  <a:pt x="0" y="84278"/>
                  <a:pt x="10087" y="94349"/>
                  <a:pt x="22510" y="94349"/>
                </a:cubicBezTo>
                <a:cubicBezTo>
                  <a:pt x="23520" y="94349"/>
                  <a:pt x="24531" y="94302"/>
                  <a:pt x="25493" y="94160"/>
                </a:cubicBezTo>
                <a:cubicBezTo>
                  <a:pt x="28966" y="93702"/>
                  <a:pt x="32186" y="92455"/>
                  <a:pt x="34965" y="90608"/>
                </a:cubicBezTo>
                <a:cubicBezTo>
                  <a:pt x="38943" y="87956"/>
                  <a:pt x="42052" y="84073"/>
                  <a:pt x="43710" y="79495"/>
                </a:cubicBezTo>
                <a:cubicBezTo>
                  <a:pt x="44278" y="77933"/>
                  <a:pt x="45714" y="76875"/>
                  <a:pt x="47372" y="76875"/>
                </a:cubicBezTo>
                <a:lnTo>
                  <a:pt x="47435" y="76875"/>
                </a:lnTo>
                <a:cubicBezTo>
                  <a:pt x="48682" y="76875"/>
                  <a:pt x="49740" y="77680"/>
                  <a:pt x="50134" y="78864"/>
                </a:cubicBezTo>
                <a:cubicBezTo>
                  <a:pt x="53102" y="87862"/>
                  <a:pt x="61563" y="94349"/>
                  <a:pt x="71555" y="94349"/>
                </a:cubicBezTo>
                <a:lnTo>
                  <a:pt x="71871" y="94349"/>
                </a:lnTo>
                <a:cubicBezTo>
                  <a:pt x="84294" y="94349"/>
                  <a:pt x="94380" y="84278"/>
                  <a:pt x="94380" y="71840"/>
                </a:cubicBezTo>
                <a:cubicBezTo>
                  <a:pt x="94317" y="61279"/>
                  <a:pt x="87056" y="52408"/>
                  <a:pt x="77253" y="49977"/>
                </a:cubicBezTo>
                <a:cubicBezTo>
                  <a:pt x="76070" y="49677"/>
                  <a:pt x="75201" y="48635"/>
                  <a:pt x="75201" y="47420"/>
                </a:cubicBezTo>
                <a:lnTo>
                  <a:pt x="75201" y="47388"/>
                </a:lnTo>
                <a:lnTo>
                  <a:pt x="75201" y="47372"/>
                </a:lnTo>
                <a:cubicBezTo>
                  <a:pt x="75201" y="45888"/>
                  <a:pt x="76212" y="44594"/>
                  <a:pt x="77648" y="44168"/>
                </a:cubicBezTo>
                <a:cubicBezTo>
                  <a:pt x="82873" y="42700"/>
                  <a:pt x="87340" y="39385"/>
                  <a:pt x="90276" y="34965"/>
                </a:cubicBezTo>
                <a:cubicBezTo>
                  <a:pt x="92171" y="32092"/>
                  <a:pt x="93433" y="28777"/>
                  <a:pt x="93860" y="25210"/>
                </a:cubicBezTo>
                <a:cubicBezTo>
                  <a:pt x="93970" y="24326"/>
                  <a:pt x="94017" y="23410"/>
                  <a:pt x="94017" y="22510"/>
                </a:cubicBezTo>
                <a:cubicBezTo>
                  <a:pt x="94017" y="10072"/>
                  <a:pt x="83946" y="1"/>
                  <a:pt x="71508" y="1"/>
                </a:cubicBezTo>
                <a:close/>
              </a:path>
            </a:pathLst>
          </a:custGeom>
          <a:solidFill>
            <a:srgbClr val="FEFADD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/>
          <p:nvPr/>
        </p:nvSpPr>
        <p:spPr>
          <a:xfrm>
            <a:off x="1538850" y="1176300"/>
            <a:ext cx="6066300" cy="2790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7"/>
          <p:cNvSpPr/>
          <p:nvPr/>
        </p:nvSpPr>
        <p:spPr>
          <a:xfrm>
            <a:off x="1538850" y="3967200"/>
            <a:ext cx="6066300" cy="25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title"/>
          </p:nvPr>
        </p:nvSpPr>
        <p:spPr>
          <a:xfrm>
            <a:off x="1522050" y="1176400"/>
            <a:ext cx="6099900" cy="27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 for your attention!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two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0C38DA5-2E46-4BCF-DE96-974C4750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6" r="1" b="28590"/>
          <a:stretch/>
        </p:blipFill>
        <p:spPr>
          <a:xfrm>
            <a:off x="622407" y="145996"/>
            <a:ext cx="4433807" cy="4894419"/>
          </a:xfrm>
          <a:prstGeom prst="rect">
            <a:avLst/>
          </a:prstGeom>
        </p:spPr>
      </p:pic>
      <p:grpSp>
        <p:nvGrpSpPr>
          <p:cNvPr id="397" name="Google Shape;397;p43"/>
          <p:cNvGrpSpPr/>
          <p:nvPr/>
        </p:nvGrpSpPr>
        <p:grpSpPr>
          <a:xfrm rot="5400000">
            <a:off x="3770735" y="107834"/>
            <a:ext cx="2643836" cy="2637714"/>
            <a:chOff x="3862235" y="-3103"/>
            <a:chExt cx="2643836" cy="2637714"/>
          </a:xfrm>
        </p:grpSpPr>
        <p:sp>
          <p:nvSpPr>
            <p:cNvPr id="398" name="Google Shape;398;p43"/>
            <p:cNvSpPr/>
            <p:nvPr/>
          </p:nvSpPr>
          <p:spPr>
            <a:xfrm>
              <a:off x="4520418" y="556062"/>
              <a:ext cx="1430700" cy="1408500"/>
            </a:xfrm>
            <a:prstGeom prst="ellipse">
              <a:avLst/>
            </a:prstGeom>
            <a:solidFill>
              <a:srgbClr val="FAE0C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3"/>
            <p:cNvSpPr/>
            <p:nvPr/>
          </p:nvSpPr>
          <p:spPr>
            <a:xfrm rot="5546733">
              <a:off x="3918294" y="46694"/>
              <a:ext cx="2531718" cy="2538119"/>
            </a:xfrm>
            <a:custGeom>
              <a:avLst/>
              <a:gdLst/>
              <a:ahLst/>
              <a:cxnLst/>
              <a:rect l="l" t="t" r="r" b="b"/>
              <a:pathLst>
                <a:path w="93734" h="93971" extrusionOk="0">
                  <a:moveTo>
                    <a:pt x="22037" y="0"/>
                  </a:moveTo>
                  <a:cubicBezTo>
                    <a:pt x="16417" y="142"/>
                    <a:pt x="11287" y="2352"/>
                    <a:pt x="7388" y="5888"/>
                  </a:cubicBezTo>
                  <a:cubicBezTo>
                    <a:pt x="7135" y="6125"/>
                    <a:pt x="6883" y="6362"/>
                    <a:pt x="6646" y="6583"/>
                  </a:cubicBezTo>
                  <a:cubicBezTo>
                    <a:pt x="6472" y="6772"/>
                    <a:pt x="6283" y="6946"/>
                    <a:pt x="6125" y="7120"/>
                  </a:cubicBezTo>
                  <a:cubicBezTo>
                    <a:pt x="2431" y="11050"/>
                    <a:pt x="158" y="16322"/>
                    <a:pt x="0" y="22100"/>
                  </a:cubicBezTo>
                  <a:lnTo>
                    <a:pt x="0" y="22700"/>
                  </a:lnTo>
                  <a:cubicBezTo>
                    <a:pt x="0" y="35217"/>
                    <a:pt x="10087" y="45383"/>
                    <a:pt x="22542" y="45383"/>
                  </a:cubicBezTo>
                  <a:lnTo>
                    <a:pt x="22779" y="45383"/>
                  </a:lnTo>
                  <a:cubicBezTo>
                    <a:pt x="23473" y="45383"/>
                    <a:pt x="24168" y="45352"/>
                    <a:pt x="24846" y="45257"/>
                  </a:cubicBezTo>
                  <a:cubicBezTo>
                    <a:pt x="25746" y="45162"/>
                    <a:pt x="26614" y="45036"/>
                    <a:pt x="27451" y="44831"/>
                  </a:cubicBezTo>
                  <a:cubicBezTo>
                    <a:pt x="28600" y="44578"/>
                    <a:pt x="29772" y="44433"/>
                    <a:pt x="30943" y="44433"/>
                  </a:cubicBezTo>
                  <a:cubicBezTo>
                    <a:pt x="31671" y="44433"/>
                    <a:pt x="32398" y="44489"/>
                    <a:pt x="33118" y="44610"/>
                  </a:cubicBezTo>
                  <a:cubicBezTo>
                    <a:pt x="35975" y="45099"/>
                    <a:pt x="38722" y="46393"/>
                    <a:pt x="41374" y="48382"/>
                  </a:cubicBezTo>
                  <a:cubicBezTo>
                    <a:pt x="47119" y="52723"/>
                    <a:pt x="49614" y="59890"/>
                    <a:pt x="48651" y="67088"/>
                  </a:cubicBezTo>
                  <a:cubicBezTo>
                    <a:pt x="48603" y="67341"/>
                    <a:pt x="48603" y="67625"/>
                    <a:pt x="48603" y="67877"/>
                  </a:cubicBezTo>
                  <a:cubicBezTo>
                    <a:pt x="48635" y="68051"/>
                    <a:pt x="48603" y="68256"/>
                    <a:pt x="48587" y="68430"/>
                  </a:cubicBezTo>
                  <a:cubicBezTo>
                    <a:pt x="48477" y="69377"/>
                    <a:pt x="48414" y="70340"/>
                    <a:pt x="48414" y="71318"/>
                  </a:cubicBezTo>
                  <a:cubicBezTo>
                    <a:pt x="48414" y="75438"/>
                    <a:pt x="49519" y="79306"/>
                    <a:pt x="51445" y="82636"/>
                  </a:cubicBezTo>
                  <a:cubicBezTo>
                    <a:pt x="54712" y="88303"/>
                    <a:pt x="60332" y="92408"/>
                    <a:pt x="67040" y="93607"/>
                  </a:cubicBezTo>
                  <a:lnTo>
                    <a:pt x="67072" y="93607"/>
                  </a:lnTo>
                  <a:cubicBezTo>
                    <a:pt x="67214" y="93623"/>
                    <a:pt x="67372" y="93670"/>
                    <a:pt x="67514" y="93686"/>
                  </a:cubicBezTo>
                  <a:cubicBezTo>
                    <a:pt x="67577" y="93686"/>
                    <a:pt x="67609" y="93702"/>
                    <a:pt x="67672" y="93702"/>
                  </a:cubicBezTo>
                  <a:cubicBezTo>
                    <a:pt x="67782" y="93734"/>
                    <a:pt x="67893" y="93749"/>
                    <a:pt x="68003" y="93749"/>
                  </a:cubicBezTo>
                  <a:cubicBezTo>
                    <a:pt x="68098" y="93765"/>
                    <a:pt x="68177" y="93765"/>
                    <a:pt x="68288" y="93781"/>
                  </a:cubicBezTo>
                  <a:cubicBezTo>
                    <a:pt x="68366" y="93812"/>
                    <a:pt x="68445" y="93812"/>
                    <a:pt x="68524" y="93812"/>
                  </a:cubicBezTo>
                  <a:cubicBezTo>
                    <a:pt x="68635" y="93828"/>
                    <a:pt x="68761" y="93828"/>
                    <a:pt x="68872" y="93844"/>
                  </a:cubicBezTo>
                  <a:cubicBezTo>
                    <a:pt x="68935" y="93844"/>
                    <a:pt x="68998" y="93860"/>
                    <a:pt x="69077" y="93860"/>
                  </a:cubicBezTo>
                  <a:cubicBezTo>
                    <a:pt x="69203" y="93891"/>
                    <a:pt x="69329" y="93891"/>
                    <a:pt x="69471" y="93907"/>
                  </a:cubicBezTo>
                  <a:cubicBezTo>
                    <a:pt x="69519" y="93907"/>
                    <a:pt x="69582" y="93907"/>
                    <a:pt x="69645" y="93923"/>
                  </a:cubicBezTo>
                  <a:cubicBezTo>
                    <a:pt x="69787" y="93923"/>
                    <a:pt x="69913" y="93939"/>
                    <a:pt x="70055" y="93939"/>
                  </a:cubicBezTo>
                  <a:lnTo>
                    <a:pt x="70229" y="93939"/>
                  </a:lnTo>
                  <a:cubicBezTo>
                    <a:pt x="70371" y="93939"/>
                    <a:pt x="70497" y="93939"/>
                    <a:pt x="70624" y="93970"/>
                  </a:cubicBezTo>
                  <a:lnTo>
                    <a:pt x="71729" y="93970"/>
                  </a:lnTo>
                  <a:cubicBezTo>
                    <a:pt x="71871" y="93970"/>
                    <a:pt x="72013" y="93970"/>
                    <a:pt x="72155" y="93939"/>
                  </a:cubicBezTo>
                  <a:lnTo>
                    <a:pt x="72281" y="93939"/>
                  </a:lnTo>
                  <a:cubicBezTo>
                    <a:pt x="72439" y="93939"/>
                    <a:pt x="72628" y="93923"/>
                    <a:pt x="72786" y="93907"/>
                  </a:cubicBezTo>
                  <a:lnTo>
                    <a:pt x="72834" y="93907"/>
                  </a:lnTo>
                  <a:cubicBezTo>
                    <a:pt x="84515" y="93023"/>
                    <a:pt x="93733" y="83252"/>
                    <a:pt x="93733" y="71334"/>
                  </a:cubicBezTo>
                  <a:lnTo>
                    <a:pt x="93733" y="71334"/>
                  </a:lnTo>
                  <a:cubicBezTo>
                    <a:pt x="93724" y="71353"/>
                    <a:pt x="93720" y="71360"/>
                    <a:pt x="93719" y="71360"/>
                  </a:cubicBezTo>
                  <a:cubicBezTo>
                    <a:pt x="93718" y="71360"/>
                    <a:pt x="93718" y="71357"/>
                    <a:pt x="93718" y="71350"/>
                  </a:cubicBezTo>
                  <a:cubicBezTo>
                    <a:pt x="93718" y="58848"/>
                    <a:pt x="83583" y="48698"/>
                    <a:pt x="71066" y="48698"/>
                  </a:cubicBezTo>
                  <a:cubicBezTo>
                    <a:pt x="69519" y="48698"/>
                    <a:pt x="68003" y="48856"/>
                    <a:pt x="66567" y="49156"/>
                  </a:cubicBezTo>
                  <a:cubicBezTo>
                    <a:pt x="65346" y="49398"/>
                    <a:pt x="64102" y="49540"/>
                    <a:pt x="62857" y="49540"/>
                  </a:cubicBezTo>
                  <a:cubicBezTo>
                    <a:pt x="62315" y="49540"/>
                    <a:pt x="61772" y="49513"/>
                    <a:pt x="61232" y="49456"/>
                  </a:cubicBezTo>
                  <a:cubicBezTo>
                    <a:pt x="57964" y="49093"/>
                    <a:pt x="54807" y="47909"/>
                    <a:pt x="52060" y="45841"/>
                  </a:cubicBezTo>
                  <a:cubicBezTo>
                    <a:pt x="46425" y="41579"/>
                    <a:pt x="43915" y="34586"/>
                    <a:pt x="44720" y="27483"/>
                  </a:cubicBezTo>
                  <a:cubicBezTo>
                    <a:pt x="44799" y="26741"/>
                    <a:pt x="44941" y="25983"/>
                    <a:pt x="45099" y="25225"/>
                  </a:cubicBezTo>
                  <a:cubicBezTo>
                    <a:pt x="45194" y="24373"/>
                    <a:pt x="45257" y="23489"/>
                    <a:pt x="45257" y="22621"/>
                  </a:cubicBezTo>
                  <a:cubicBezTo>
                    <a:pt x="45257" y="10119"/>
                    <a:pt x="35123" y="0"/>
                    <a:pt x="22621" y="0"/>
                  </a:cubicBezTo>
                  <a:close/>
                </a:path>
              </a:pathLst>
            </a:custGeom>
            <a:solidFill>
              <a:srgbClr val="B8E5FA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3"/>
            <p:cNvSpPr/>
            <p:nvPr/>
          </p:nvSpPr>
          <p:spPr>
            <a:xfrm>
              <a:off x="3935651" y="31644"/>
              <a:ext cx="1216200" cy="1216200"/>
            </a:xfrm>
            <a:prstGeom prst="ellipse">
              <a:avLst/>
            </a:prstGeom>
            <a:solidFill>
              <a:srgbClr val="ED3247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514;p50">
            <a:extLst>
              <a:ext uri="{FF2B5EF4-FFF2-40B4-BE49-F238E27FC236}">
                <a16:creationId xmlns:a16="http://schemas.microsoft.com/office/drawing/2014/main" id="{D95A5A90-D56F-74FA-CBCE-8A51C0E68D56}"/>
              </a:ext>
            </a:extLst>
          </p:cNvPr>
          <p:cNvSpPr txBox="1">
            <a:spLocks/>
          </p:cNvSpPr>
          <p:nvPr/>
        </p:nvSpPr>
        <p:spPr>
          <a:xfrm>
            <a:off x="5660453" y="2652585"/>
            <a:ext cx="313008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20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l"/>
            <a:r>
              <a:rPr lang="en-US" dirty="0"/>
              <a:t>Previous collaboration</a:t>
            </a:r>
            <a:endParaRPr lang="lv-LV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1431758" y="228600"/>
            <a:ext cx="7447547" cy="17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“</a:t>
            </a:r>
            <a:r>
              <a:rPr lang="en-US" dirty="0"/>
              <a:t>Fast and Non-contact Optical Estimation of Microorganisms Activity”</a:t>
            </a:r>
            <a:endParaRPr dirty="0"/>
          </a:p>
        </p:txBody>
      </p:sp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A moon in the sky&#10;&#10;Description automatically generated with medium confidence">
            <a:extLst>
              <a:ext uri="{FF2B5EF4-FFF2-40B4-BE49-F238E27FC236}">
                <a16:creationId xmlns:a16="http://schemas.microsoft.com/office/drawing/2014/main" id="{430F90C0-9F7B-BE76-1D54-F7D0BC468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55" y="1900705"/>
            <a:ext cx="3013046" cy="2045858"/>
          </a:xfrm>
          <a:prstGeom prst="rect">
            <a:avLst/>
          </a:prstGeom>
        </p:spPr>
      </p:pic>
      <p:sp>
        <p:nvSpPr>
          <p:cNvPr id="6" name="Google Shape;348;p38">
            <a:extLst>
              <a:ext uri="{FF2B5EF4-FFF2-40B4-BE49-F238E27FC236}">
                <a16:creationId xmlns:a16="http://schemas.microsoft.com/office/drawing/2014/main" id="{04C1A133-0628-4EB4-9285-59D5A8117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8299" y="1451650"/>
            <a:ext cx="4176583" cy="1099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Took place from 2018 to 2020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A</a:t>
            </a:r>
            <a:r>
              <a:rPr lang="lv-LV" sz="1600" dirty="0"/>
              <a:t>i</a:t>
            </a:r>
            <a:r>
              <a:rPr lang="en" sz="1600" dirty="0"/>
              <a:t>m of the project - </a:t>
            </a:r>
            <a:r>
              <a:rPr lang="en-US" sz="1600" dirty="0"/>
              <a:t>to develop and test a new contactless optical technology for rapid assessment of microbiological activity under laboratory conditions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For this </a:t>
            </a:r>
            <a:r>
              <a:rPr lang="en-US" sz="1600" b="1" dirty="0"/>
              <a:t>laser speckle imaging </a:t>
            </a:r>
            <a:r>
              <a:rPr lang="en-US" sz="1600" dirty="0"/>
              <a:t>technology was chosen.</a:t>
            </a:r>
            <a:endParaRPr lang="en" sz="16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54A587-9FDF-D6B4-9B6F-CC221E180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4" y="3808214"/>
            <a:ext cx="2230368" cy="13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8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8B0E-1A9C-F92A-2514-E1EE563C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50" y="549075"/>
            <a:ext cx="4159592" cy="478200"/>
          </a:xfrm>
        </p:spPr>
        <p:txBody>
          <a:bodyPr/>
          <a:lstStyle/>
          <a:p>
            <a:r>
              <a:rPr lang="en-US" dirty="0"/>
              <a:t>What is laser speckle imaging?</a:t>
            </a:r>
            <a:endParaRPr lang="lv-LV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EB2BA5-9670-FF71-946B-57814EED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44" y="1879445"/>
            <a:ext cx="1832400" cy="2955399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F50FF24-3B46-F553-1095-B7037839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54" y="890043"/>
            <a:ext cx="3681956" cy="1840978"/>
          </a:xfrm>
          <a:prstGeom prst="rect">
            <a:avLst/>
          </a:prstGeom>
        </p:spPr>
      </p:pic>
      <p:pic>
        <p:nvPicPr>
          <p:cNvPr id="5" name="Picture 4" descr="A picture containing tree, outdoor, star, outdoor object&#10;&#10;Description automatically generated">
            <a:extLst>
              <a:ext uri="{FF2B5EF4-FFF2-40B4-BE49-F238E27FC236}">
                <a16:creationId xmlns:a16="http://schemas.microsoft.com/office/drawing/2014/main" id="{784CE386-6906-C781-C826-6EAAAA109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54" y="2731021"/>
            <a:ext cx="3681956" cy="1840978"/>
          </a:xfrm>
          <a:prstGeom prst="rect">
            <a:avLst/>
          </a:prstGeom>
        </p:spPr>
      </p:pic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A9C2174C-2DB9-70AC-8B9D-D9F5940DF208}"/>
              </a:ext>
            </a:extLst>
          </p:cNvPr>
          <p:cNvSpPr txBox="1">
            <a:spLocks/>
          </p:cNvSpPr>
          <p:nvPr/>
        </p:nvSpPr>
        <p:spPr>
          <a:xfrm>
            <a:off x="5828480" y="384402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>
                <a:solidFill>
                  <a:schemeClr val="tx1"/>
                </a:solidFill>
                <a:latin typeface="Proxima Nova" panose="020B0604020202020204" charset="0"/>
              </a:rPr>
              <a:t>White light image</a:t>
            </a:r>
          </a:p>
        </p:txBody>
      </p:sp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F58927A2-4BCA-39FC-79C2-611DE373F93D}"/>
              </a:ext>
            </a:extLst>
          </p:cNvPr>
          <p:cNvSpPr txBox="1">
            <a:spLocks/>
          </p:cNvSpPr>
          <p:nvPr/>
        </p:nvSpPr>
        <p:spPr>
          <a:xfrm>
            <a:off x="5828480" y="4671335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>
                <a:solidFill>
                  <a:schemeClr val="tx1"/>
                </a:solidFill>
                <a:latin typeface="Proxima Nova" panose="020B0604020202020204" charset="0"/>
              </a:rPr>
              <a:t>Laser speckle image</a:t>
            </a:r>
          </a:p>
        </p:txBody>
      </p:sp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7A721B32-476F-E3BF-619A-CBC2929008F6}"/>
              </a:ext>
            </a:extLst>
          </p:cNvPr>
          <p:cNvSpPr txBox="1">
            <a:spLocks/>
          </p:cNvSpPr>
          <p:nvPr/>
        </p:nvSpPr>
        <p:spPr>
          <a:xfrm>
            <a:off x="193993" y="1963971"/>
            <a:ext cx="2095850" cy="2955399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latin typeface="Proxima Nova" panose="020B0604020202020204" charset="0"/>
              </a:rPr>
              <a:t>Laser speckle </a:t>
            </a:r>
            <a:r>
              <a:rPr lang="en-US" dirty="0">
                <a:latin typeface="Proxima Nova" panose="020B0604020202020204" charset="0"/>
              </a:rPr>
              <a:t>is an interference pattern produced by coherent light reflected or scattered from different parts of the illuminated surface</a:t>
            </a:r>
          </a:p>
        </p:txBody>
      </p:sp>
    </p:spTree>
    <p:extLst>
      <p:ext uri="{BB962C8B-B14F-4D97-AF65-F5344CB8AC3E}">
        <p14:creationId xmlns:p14="http://schemas.microsoft.com/office/powerpoint/2010/main" val="230100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30EC21-BEDB-8C24-E043-6E132C7B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lv-LV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CA8EBB-734E-49CE-2EF7-6FA41CBD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1" y="1309816"/>
            <a:ext cx="4893276" cy="30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2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4FFBA-83C7-C2F5-90A1-98A20C2E9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1" y="842919"/>
            <a:ext cx="4190097" cy="4300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49D27-D563-62D0-FFE1-1127C33DF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625" y="1374705"/>
            <a:ext cx="4143634" cy="3435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860" y="178372"/>
            <a:ext cx="7431795" cy="478200"/>
          </a:xfrm>
        </p:spPr>
        <p:txBody>
          <a:bodyPr/>
          <a:lstStyle/>
          <a:p>
            <a:r>
              <a:rPr lang="en-US" sz="2000" dirty="0"/>
              <a:t>Results – laser speckle imaging </a:t>
            </a:r>
            <a:r>
              <a:rPr lang="en" sz="2000" dirty="0"/>
              <a:t>of </a:t>
            </a:r>
            <a:r>
              <a:rPr lang="lv-LV" sz="2000" i="1" dirty="0" err="1"/>
              <a:t>Vibrio</a:t>
            </a:r>
            <a:r>
              <a:rPr lang="lv-LV" sz="2000" i="1" dirty="0"/>
              <a:t> </a:t>
            </a:r>
            <a:r>
              <a:rPr lang="lv-LV" sz="2000" i="1" dirty="0" err="1"/>
              <a:t>natriegen</a:t>
            </a:r>
            <a:r>
              <a:rPr lang="en-US" sz="2000" i="1" dirty="0"/>
              <a:t>s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54136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62726" y="131456"/>
            <a:ext cx="1216200" cy="1216200"/>
          </a:xfrm>
          <a:prstGeom prst="ellipse">
            <a:avLst/>
          </a:prstGeom>
          <a:solidFill>
            <a:srgbClr val="ED3247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96AC4-7BBA-D4A9-14D8-E3E0EC21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5" y="437864"/>
            <a:ext cx="4159592" cy="478200"/>
          </a:xfrm>
        </p:spPr>
        <p:txBody>
          <a:bodyPr/>
          <a:lstStyle/>
          <a:p>
            <a:r>
              <a:rPr lang="en-US" dirty="0"/>
              <a:t>Results</a:t>
            </a:r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B1C1A-1C0A-F413-FDD4-4039C12FC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18" y="1719526"/>
            <a:ext cx="3631825" cy="2820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7CA9E7-13A7-3BE2-E1AF-7F1A78A8E560}"/>
              </a:ext>
            </a:extLst>
          </p:cNvPr>
          <p:cNvSpPr txBox="1"/>
          <p:nvPr/>
        </p:nvSpPr>
        <p:spPr>
          <a:xfrm>
            <a:off x="4214192" y="258251"/>
            <a:ext cx="46435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" panose="020B0604020202020204" charset="0"/>
              </a:rPr>
              <a:t>Publications:</a:t>
            </a:r>
            <a:br>
              <a:rPr lang="en-US" dirty="0">
                <a:latin typeface="Proxima Nova" panose="020B0604020202020204" charset="0"/>
              </a:rPr>
            </a:br>
            <a:endParaRPr lang="en-US" sz="800" dirty="0"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>
                <a:latin typeface="Proxima Nova" panose="020B0604020202020204" charset="0"/>
              </a:rPr>
              <a:t>D. </a:t>
            </a:r>
            <a:r>
              <a:rPr lang="lv-LV" sz="1000" dirty="0" err="1">
                <a:latin typeface="Proxima Nova" panose="020B0604020202020204" charset="0"/>
              </a:rPr>
              <a:t>Bliznuks</a:t>
            </a:r>
            <a:r>
              <a:rPr lang="lv-LV" sz="1000" dirty="0">
                <a:latin typeface="Proxima Nova" panose="020B0604020202020204" charset="0"/>
              </a:rPr>
              <a:t>, A. </a:t>
            </a: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J. </a:t>
            </a:r>
            <a:r>
              <a:rPr lang="lv-LV" sz="1000" dirty="0" err="1">
                <a:latin typeface="Proxima Nova" panose="020B0604020202020204" charset="0"/>
              </a:rPr>
              <a:t>Liepins</a:t>
            </a:r>
            <a:r>
              <a:rPr lang="lv-LV" sz="1000" dirty="0">
                <a:latin typeface="Proxima Nova" panose="020B0604020202020204" charset="0"/>
              </a:rPr>
              <a:t>, D. </a:t>
            </a:r>
            <a:r>
              <a:rPr lang="lv-LV" sz="1000" dirty="0" err="1">
                <a:latin typeface="Proxima Nova" panose="020B0604020202020204" charset="0"/>
              </a:rPr>
              <a:t>Uteshev</a:t>
            </a:r>
            <a:r>
              <a:rPr lang="lv-LV" sz="1000" dirty="0">
                <a:latin typeface="Proxima Nova" panose="020B0604020202020204" charset="0"/>
              </a:rPr>
              <a:t>, Y. </a:t>
            </a:r>
            <a:r>
              <a:rPr lang="lv-LV" sz="1000" dirty="0" err="1">
                <a:latin typeface="Proxima Nova" panose="020B0604020202020204" charset="0"/>
              </a:rPr>
              <a:t>Chizhov</a:t>
            </a:r>
            <a:r>
              <a:rPr lang="lv-LV" sz="1000" dirty="0">
                <a:latin typeface="Proxima Nova" panose="020B0604020202020204" charset="0"/>
              </a:rPr>
              <a:t>, A. </a:t>
            </a:r>
            <a:r>
              <a:rPr lang="lv-LV" sz="1000" dirty="0" err="1">
                <a:latin typeface="Proxima Nova" panose="020B0604020202020204" charset="0"/>
              </a:rPr>
              <a:t>Bondarenko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K. </a:t>
            </a:r>
            <a:r>
              <a:rPr lang="lv-LV" sz="1000" dirty="0" err="1">
                <a:latin typeface="Proxima Nova" panose="020B0604020202020204" charset="0"/>
              </a:rPr>
              <a:t>Bolochko</a:t>
            </a:r>
            <a:r>
              <a:rPr lang="lv-LV" sz="1000" dirty="0">
                <a:latin typeface="Proxima Nova" panose="020B0604020202020204" charset="0"/>
              </a:rPr>
              <a:t>, "</a:t>
            </a:r>
            <a:r>
              <a:rPr lang="lv-LV" sz="1000" dirty="0" err="1">
                <a:latin typeface="Proxima Nova" panose="020B0604020202020204" charset="0"/>
              </a:rPr>
              <a:t>Automated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microorganisms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activity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detection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the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early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growth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stage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using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artificial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neural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networks</a:t>
            </a:r>
            <a:r>
              <a:rPr lang="lv-LV" sz="1000" dirty="0">
                <a:latin typeface="Proxima Nova" panose="020B0604020202020204" charset="0"/>
              </a:rPr>
              <a:t>," </a:t>
            </a:r>
            <a:r>
              <a:rPr lang="lv-LV" sz="1000" dirty="0" err="1">
                <a:latin typeface="Proxima Nova" panose="020B0604020202020204" charset="0"/>
              </a:rPr>
              <a:t>in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Clinical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and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Preclinical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Optical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Diagnostics</a:t>
            </a:r>
            <a:r>
              <a:rPr lang="lv-LV" sz="1000" i="1" dirty="0">
                <a:latin typeface="Proxima Nova" panose="020B0604020202020204" charset="0"/>
              </a:rPr>
              <a:t> II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Vol</a:t>
            </a:r>
            <a:r>
              <a:rPr lang="lv-LV" sz="1000" dirty="0">
                <a:latin typeface="Proxima Nova" panose="020B0604020202020204" charset="0"/>
              </a:rPr>
              <a:t>. EB101 </a:t>
            </a:r>
            <a:r>
              <a:rPr lang="lv-LV" sz="1000" dirty="0" err="1">
                <a:latin typeface="Proxima Nova" panose="020B0604020202020204" charset="0"/>
              </a:rPr>
              <a:t>of</a:t>
            </a:r>
            <a:r>
              <a:rPr lang="lv-LV" sz="1000" dirty="0">
                <a:latin typeface="Proxima Nova" panose="020B0604020202020204" charset="0"/>
              </a:rPr>
              <a:t> SPIE </a:t>
            </a:r>
            <a:r>
              <a:rPr lang="lv-LV" sz="1000" dirty="0" err="1">
                <a:latin typeface="Proxima Nova" panose="020B0604020202020204" charset="0"/>
              </a:rPr>
              <a:t>Proceedings</a:t>
            </a:r>
            <a:r>
              <a:rPr lang="lv-LV" sz="1000" dirty="0">
                <a:latin typeface="Proxima Nova" panose="020B0604020202020204" charset="0"/>
              </a:rPr>
              <a:t> (</a:t>
            </a:r>
            <a:r>
              <a:rPr lang="lv-LV" sz="1000" dirty="0" err="1">
                <a:latin typeface="Proxima Nova" panose="020B0604020202020204" charset="0"/>
              </a:rPr>
              <a:t>Optica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Publishing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Group</a:t>
            </a:r>
            <a:r>
              <a:rPr lang="lv-LV" sz="1000" dirty="0">
                <a:latin typeface="Proxima Nova" panose="020B0604020202020204" charset="0"/>
              </a:rPr>
              <a:t>, 2019), paper 11075_60</a:t>
            </a:r>
            <a:endParaRPr lang="en-US" sz="1000" dirty="0"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 err="1">
                <a:latin typeface="Proxima Nova" panose="020B0604020202020204" charset="0"/>
              </a:rPr>
              <a:t>Ilya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Balmages</a:t>
            </a:r>
            <a:r>
              <a:rPr lang="lv-LV" sz="1000" dirty="0">
                <a:latin typeface="Proxima Nova" panose="020B0604020202020204" charset="0"/>
              </a:rPr>
              <a:t>, Dmitrijs </a:t>
            </a:r>
            <a:r>
              <a:rPr lang="lv-LV" sz="1000" dirty="0" err="1">
                <a:latin typeface="Proxima Nova" panose="020B0604020202020204" charset="0"/>
              </a:rPr>
              <a:t>Bliznuks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Janis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Liepins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Stivens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Zolins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Alexey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"</a:t>
            </a:r>
            <a:r>
              <a:rPr lang="lv-LV" sz="1000" dirty="0" err="1">
                <a:latin typeface="Proxima Nova" panose="020B0604020202020204" charset="0"/>
              </a:rPr>
              <a:t>Laser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speckle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time-series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correlation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analysis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for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bacteria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activity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detection</a:t>
            </a:r>
            <a:r>
              <a:rPr lang="lv-LV" sz="1000" dirty="0">
                <a:latin typeface="Proxima Nova" panose="020B0604020202020204" charset="0"/>
              </a:rPr>
              <a:t>," </a:t>
            </a:r>
            <a:r>
              <a:rPr lang="lv-LV" sz="1000" dirty="0" err="1">
                <a:latin typeface="Proxima Nova" panose="020B0604020202020204" charset="0"/>
              </a:rPr>
              <a:t>Proc</a:t>
            </a:r>
            <a:r>
              <a:rPr lang="lv-LV" sz="1000" dirty="0">
                <a:latin typeface="Proxima Nova" panose="020B0604020202020204" charset="0"/>
              </a:rPr>
              <a:t>. SPIE 11359, </a:t>
            </a:r>
            <a:r>
              <a:rPr lang="lv-LV" sz="1000" dirty="0" err="1">
                <a:latin typeface="Proxima Nova" panose="020B0604020202020204" charset="0"/>
              </a:rPr>
              <a:t>Biomedical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Spectroscopy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Microscopy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Imaging</a:t>
            </a:r>
            <a:r>
              <a:rPr lang="lv-LV" sz="1000" dirty="0">
                <a:latin typeface="Proxima Nova" panose="020B0604020202020204" charset="0"/>
              </a:rPr>
              <a:t>, 113591D (1 </a:t>
            </a:r>
            <a:r>
              <a:rPr lang="lv-LV" sz="1000" dirty="0" err="1">
                <a:latin typeface="Proxima Nova" panose="020B0604020202020204" charset="0"/>
              </a:rPr>
              <a:t>April</a:t>
            </a:r>
            <a:r>
              <a:rPr lang="lv-LV" sz="1000" dirty="0">
                <a:latin typeface="Proxima Nova" panose="020B0604020202020204" charset="0"/>
              </a:rPr>
              <a:t> 2020);</a:t>
            </a:r>
            <a:r>
              <a:rPr lang="lv-LV" sz="1000" u="sng" dirty="0">
                <a:effectLst/>
                <a:latin typeface="Proxima Nova" panose="020B0604020202020204" charset="0"/>
                <a:hlinkClick r:id="rId4"/>
              </a:rPr>
              <a:t> https://doi.org/10.1117/12.2541663</a:t>
            </a:r>
            <a:r>
              <a:rPr lang="lv-LV" sz="1000" dirty="0">
                <a:latin typeface="Proxima Nova" panose="020B0604020202020204" charset="0"/>
              </a:rPr>
              <a:t> </a:t>
            </a:r>
            <a:endParaRPr lang="en-US" sz="1000" dirty="0"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>
                <a:latin typeface="Proxima Nova" panose="020B0604020202020204" charset="0"/>
              </a:rPr>
              <a:t>D. </a:t>
            </a:r>
            <a:r>
              <a:rPr lang="lv-LV" sz="1000" dirty="0" err="1">
                <a:latin typeface="Proxima Nova" panose="020B0604020202020204" charset="0"/>
              </a:rPr>
              <a:t>Bliznuks</a:t>
            </a:r>
            <a:r>
              <a:rPr lang="lv-LV" sz="1000" dirty="0">
                <a:latin typeface="Proxima Nova" panose="020B0604020202020204" charset="0"/>
              </a:rPr>
              <a:t>, Y. </a:t>
            </a:r>
            <a:r>
              <a:rPr lang="lv-LV" sz="1000" dirty="0" err="1">
                <a:latin typeface="Proxima Nova" panose="020B0604020202020204" charset="0"/>
              </a:rPr>
              <a:t>Chizhov</a:t>
            </a:r>
            <a:r>
              <a:rPr lang="lv-LV" sz="1000" dirty="0">
                <a:latin typeface="Proxima Nova" panose="020B0604020202020204" charset="0"/>
              </a:rPr>
              <a:t>, A. </a:t>
            </a:r>
            <a:r>
              <a:rPr lang="lv-LV" sz="1000" dirty="0" err="1">
                <a:latin typeface="Proxima Nova" panose="020B0604020202020204" charset="0"/>
              </a:rPr>
              <a:t>Bondarenko</a:t>
            </a:r>
            <a:r>
              <a:rPr lang="lv-LV" sz="1000" dirty="0">
                <a:latin typeface="Proxima Nova" panose="020B0604020202020204" charset="0"/>
              </a:rPr>
              <a:t>, D. </a:t>
            </a:r>
            <a:r>
              <a:rPr lang="lv-LV" sz="1000" dirty="0" err="1">
                <a:latin typeface="Proxima Nova" panose="020B0604020202020204" charset="0"/>
              </a:rPr>
              <a:t>Uteshev</a:t>
            </a:r>
            <a:r>
              <a:rPr lang="lv-LV" sz="1000" dirty="0">
                <a:latin typeface="Proxima Nova" panose="020B0604020202020204" charset="0"/>
              </a:rPr>
              <a:t>, J. </a:t>
            </a:r>
            <a:r>
              <a:rPr lang="lv-LV" sz="1000" dirty="0" err="1">
                <a:latin typeface="Proxima Nova" panose="020B0604020202020204" charset="0"/>
              </a:rPr>
              <a:t>Liepins</a:t>
            </a:r>
            <a:r>
              <a:rPr lang="lv-LV" sz="1000" dirty="0">
                <a:latin typeface="Proxima Nova" panose="020B0604020202020204" charset="0"/>
              </a:rPr>
              <a:t>, S. </a:t>
            </a:r>
            <a:r>
              <a:rPr lang="lv-LV" sz="1000" dirty="0" err="1">
                <a:latin typeface="Proxima Nova" panose="020B0604020202020204" charset="0"/>
              </a:rPr>
              <a:t>Zolins</a:t>
            </a:r>
            <a:r>
              <a:rPr lang="lv-LV" sz="1000" dirty="0">
                <a:latin typeface="Proxima Nova" panose="020B0604020202020204" charset="0"/>
              </a:rPr>
              <a:t>, A. </a:t>
            </a: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I. </a:t>
            </a:r>
            <a:r>
              <a:rPr lang="lv-LV" sz="1000" dirty="0" err="1">
                <a:latin typeface="Proxima Nova" panose="020B0604020202020204" charset="0"/>
              </a:rPr>
              <a:t>Lihacova</a:t>
            </a:r>
            <a:r>
              <a:rPr lang="lv-LV" sz="1000" dirty="0">
                <a:latin typeface="Proxima Nova" panose="020B0604020202020204" charset="0"/>
              </a:rPr>
              <a:t>, "</a:t>
            </a:r>
            <a:r>
              <a:rPr lang="lv-LV" sz="1000" dirty="0" err="1">
                <a:latin typeface="Proxima Nova" panose="020B0604020202020204" charset="0"/>
              </a:rPr>
              <a:t>Embedded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neural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network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system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for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microorganisms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growth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analysis</a:t>
            </a:r>
            <a:r>
              <a:rPr lang="lv-LV" sz="1000" dirty="0">
                <a:latin typeface="Proxima Nova" panose="020B0604020202020204" charset="0"/>
              </a:rPr>
              <a:t>," </a:t>
            </a:r>
            <a:r>
              <a:rPr lang="lv-LV" sz="1000" dirty="0" err="1">
                <a:latin typeface="Proxima Nova" panose="020B0604020202020204" charset="0"/>
              </a:rPr>
              <a:t>Proc</a:t>
            </a:r>
            <a:r>
              <a:rPr lang="lv-LV" sz="1000" dirty="0">
                <a:latin typeface="Proxima Nova" panose="020B0604020202020204" charset="0"/>
              </a:rPr>
              <a:t>. SPIE 11457, Saratov </a:t>
            </a:r>
            <a:r>
              <a:rPr lang="lv-LV" sz="1000" dirty="0" err="1">
                <a:latin typeface="Proxima Nova" panose="020B0604020202020204" charset="0"/>
              </a:rPr>
              <a:t>Fall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Meeting</a:t>
            </a:r>
            <a:r>
              <a:rPr lang="lv-LV" sz="1000" dirty="0">
                <a:latin typeface="Proxima Nova" panose="020B0604020202020204" charset="0"/>
              </a:rPr>
              <a:t> 2019: </a:t>
            </a:r>
            <a:r>
              <a:rPr lang="lv-LV" sz="1000" dirty="0" err="1">
                <a:latin typeface="Proxima Nova" panose="020B0604020202020204" charset="0"/>
              </a:rPr>
              <a:t>Optical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Nano</a:t>
            </a:r>
            <a:r>
              <a:rPr lang="lv-LV" sz="1000" dirty="0">
                <a:latin typeface="Proxima Nova" panose="020B0604020202020204" charset="0"/>
              </a:rPr>
              <a:t>-Technologies </a:t>
            </a:r>
            <a:r>
              <a:rPr lang="lv-LV" sz="1000" dirty="0" err="1">
                <a:latin typeface="Proxima Nova" panose="020B0604020202020204" charset="0"/>
              </a:rPr>
              <a:t>for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Biology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Medicine</a:t>
            </a:r>
            <a:r>
              <a:rPr lang="lv-LV" sz="1000" dirty="0">
                <a:latin typeface="Proxima Nova" panose="020B0604020202020204" charset="0"/>
              </a:rPr>
              <a:t>, 1145720 (9 </a:t>
            </a:r>
            <a:r>
              <a:rPr lang="lv-LV" sz="1000" dirty="0" err="1">
                <a:latin typeface="Proxima Nova" panose="020B0604020202020204" charset="0"/>
              </a:rPr>
              <a:t>April</a:t>
            </a:r>
            <a:r>
              <a:rPr lang="lv-LV" sz="1000" dirty="0">
                <a:latin typeface="Proxima Nova" panose="020B0604020202020204" charset="0"/>
              </a:rPr>
              <a:t> 2020);</a:t>
            </a:r>
            <a:r>
              <a:rPr lang="lv-LV" sz="1000" u="sng" dirty="0">
                <a:effectLst/>
                <a:latin typeface="Proxima Nova" panose="020B0604020202020204" charset="0"/>
                <a:hlinkClick r:id="rId5"/>
              </a:rPr>
              <a:t> https://doi.org/10.1117/12.2564404</a:t>
            </a:r>
            <a:endParaRPr lang="en-US" sz="1000" u="sng" dirty="0">
              <a:effectLst/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A., </a:t>
            </a:r>
            <a:r>
              <a:rPr lang="lv-LV" sz="1000" dirty="0" err="1">
                <a:latin typeface="Proxima Nova" panose="020B0604020202020204" charset="0"/>
              </a:rPr>
              <a:t>Bļizņuks</a:t>
            </a:r>
            <a:r>
              <a:rPr lang="lv-LV" sz="1000" dirty="0">
                <a:latin typeface="Proxima Nova" panose="020B0604020202020204" charset="0"/>
              </a:rPr>
              <a:t>, D., Liepiņš, J., &amp; </a:t>
            </a:r>
            <a:r>
              <a:rPr lang="lv-LV" sz="1000" dirty="0" err="1">
                <a:latin typeface="Proxima Nova" panose="020B0604020202020204" charset="0"/>
              </a:rPr>
              <a:t>Lihacova</a:t>
            </a:r>
            <a:r>
              <a:rPr lang="lv-LV" sz="1000" dirty="0">
                <a:latin typeface="Proxima Nova" panose="020B0604020202020204" charset="0"/>
              </a:rPr>
              <a:t>, I. (2021). </a:t>
            </a:r>
            <a:r>
              <a:rPr lang="lv-LV" sz="1000" dirty="0" err="1">
                <a:latin typeface="Proxima Nova" panose="020B0604020202020204" charset="0"/>
              </a:rPr>
              <a:t>Laser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Applications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for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Estimation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of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Microbial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Activity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Investigation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of</a:t>
            </a:r>
            <a:r>
              <a:rPr lang="lv-LV" sz="1000" dirty="0">
                <a:latin typeface="Proxima Nova" panose="020B0604020202020204" charset="0"/>
              </a:rPr>
              <a:t> NIR Skin </a:t>
            </a:r>
            <a:r>
              <a:rPr lang="lv-LV" sz="1000" dirty="0" err="1">
                <a:latin typeface="Proxima Nova" panose="020B0604020202020204" charset="0"/>
              </a:rPr>
              <a:t>Autofluorescence</a:t>
            </a:r>
            <a:r>
              <a:rPr lang="lv-LV" sz="1000" dirty="0">
                <a:latin typeface="Proxima Nova" panose="020B0604020202020204" charset="0"/>
              </a:rPr>
              <a:t>. </a:t>
            </a:r>
            <a:r>
              <a:rPr lang="lv-LV" sz="1000" i="1" dirty="0" err="1">
                <a:latin typeface="Proxima Nova" panose="020B0604020202020204" charset="0"/>
              </a:rPr>
              <a:t>Journal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of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Biomedical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Photonics</a:t>
            </a:r>
            <a:r>
              <a:rPr lang="lv-LV" sz="1000" i="1" dirty="0">
                <a:latin typeface="Proxima Nova" panose="020B0604020202020204" charset="0"/>
              </a:rPr>
              <a:t> &amp; Engineering, 7</a:t>
            </a:r>
            <a:r>
              <a:rPr lang="lv-LV" sz="1000" dirty="0">
                <a:latin typeface="Proxima Nova" panose="020B0604020202020204" charset="0"/>
              </a:rPr>
              <a:t>(4), 040305. </a:t>
            </a:r>
            <a:r>
              <a:rPr lang="lv-LV" sz="1000" dirty="0" err="1">
                <a:latin typeface="Proxima Nova" panose="020B0604020202020204" charset="0"/>
              </a:rPr>
              <a:t>doi:</a:t>
            </a:r>
            <a:r>
              <a:rPr lang="lv-LV" sz="1000" dirty="0" err="1">
                <a:latin typeface="Proxima Nova" panose="020B0604020202020204" charset="0"/>
                <a:hlinkClick r:id="rId6"/>
              </a:rPr>
              <a:t>http</a:t>
            </a:r>
            <a:r>
              <a:rPr lang="lv-LV" sz="1000" dirty="0">
                <a:latin typeface="Proxima Nova" panose="020B0604020202020204" charset="0"/>
                <a:hlinkClick r:id="rId6"/>
              </a:rPr>
              <a:t>://dx.doi.org/10.18287/JBPE21.07.040305</a:t>
            </a:r>
            <a:endParaRPr lang="en-US" sz="1000" dirty="0"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 err="1">
                <a:latin typeface="Proxima Nova" panose="020B0604020202020204" charset="0"/>
              </a:rPr>
              <a:t>Ilya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Balmages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Janis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Liepins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Stivens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Zolins</a:t>
            </a:r>
            <a:r>
              <a:rPr lang="lv-LV" sz="1000" dirty="0">
                <a:latin typeface="Proxima Nova" panose="020B0604020202020204" charset="0"/>
              </a:rPr>
              <a:t>, Dmitrijs </a:t>
            </a:r>
            <a:r>
              <a:rPr lang="lv-LV" sz="1000" dirty="0" err="1">
                <a:latin typeface="Proxima Nova" panose="020B0604020202020204" charset="0"/>
              </a:rPr>
              <a:t>Bliznuks</a:t>
            </a:r>
            <a:r>
              <a:rPr lang="lv-LV" sz="1000" dirty="0">
                <a:latin typeface="Proxima Nova" panose="020B0604020202020204" charset="0"/>
              </a:rPr>
              <a:t>, Ilze </a:t>
            </a:r>
            <a:r>
              <a:rPr lang="lv-LV" sz="1000" dirty="0" err="1">
                <a:latin typeface="Proxima Nova" panose="020B0604020202020204" charset="0"/>
              </a:rPr>
              <a:t>Lihacova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Alexey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"</a:t>
            </a:r>
            <a:r>
              <a:rPr lang="lv-LV" sz="1000" dirty="0" err="1">
                <a:latin typeface="Proxima Nova" panose="020B0604020202020204" charset="0"/>
              </a:rPr>
              <a:t>Laser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speckle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imaging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for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early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detection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of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microbial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colony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forming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units</a:t>
            </a:r>
            <a:r>
              <a:rPr lang="lv-LV" sz="1000" dirty="0">
                <a:latin typeface="Proxima Nova" panose="020B0604020202020204" charset="0"/>
              </a:rPr>
              <a:t>," </a:t>
            </a:r>
            <a:r>
              <a:rPr lang="lv-LV" sz="1000" dirty="0" err="1">
                <a:latin typeface="Proxima Nova" panose="020B0604020202020204" charset="0"/>
              </a:rPr>
              <a:t>Biomed</a:t>
            </a:r>
            <a:r>
              <a:rPr lang="lv-LV" sz="1000" dirty="0">
                <a:latin typeface="Proxima Nova" panose="020B0604020202020204" charset="0"/>
              </a:rPr>
              <a:t>. </a:t>
            </a:r>
            <a:r>
              <a:rPr lang="lv-LV" sz="1000" dirty="0" err="1">
                <a:latin typeface="Proxima Nova" panose="020B0604020202020204" charset="0"/>
              </a:rPr>
              <a:t>Opt</a:t>
            </a:r>
            <a:r>
              <a:rPr lang="lv-LV" sz="1000" dirty="0">
                <a:latin typeface="Proxima Nova" panose="020B0604020202020204" charset="0"/>
              </a:rPr>
              <a:t>. Express </a:t>
            </a:r>
            <a:r>
              <a:rPr lang="lv-LV" sz="1000" b="1" dirty="0">
                <a:latin typeface="Proxima Nova" panose="020B0604020202020204" charset="0"/>
              </a:rPr>
              <a:t>12</a:t>
            </a:r>
            <a:r>
              <a:rPr lang="lv-LV" sz="1000" dirty="0">
                <a:latin typeface="Proxima Nova" panose="020B0604020202020204" charset="0"/>
              </a:rPr>
              <a:t>, 1609-1620 (2021) </a:t>
            </a:r>
            <a:endParaRPr lang="en-US" sz="1000" dirty="0">
              <a:latin typeface="Proxima Nova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000" dirty="0" err="1">
                <a:latin typeface="Proxima Nova" panose="020B0604020202020204" charset="0"/>
              </a:rPr>
              <a:t>Balmages</a:t>
            </a:r>
            <a:r>
              <a:rPr lang="lv-LV" sz="1000" dirty="0">
                <a:latin typeface="Proxima Nova" panose="020B0604020202020204" charset="0"/>
              </a:rPr>
              <a:t>, J. </a:t>
            </a:r>
            <a:r>
              <a:rPr lang="lv-LV" sz="1000" dirty="0" err="1">
                <a:latin typeface="Proxima Nova" panose="020B0604020202020204" charset="0"/>
              </a:rPr>
              <a:t>Liepins</a:t>
            </a:r>
            <a:r>
              <a:rPr lang="lv-LV" sz="1000" dirty="0">
                <a:latin typeface="Proxima Nova" panose="020B0604020202020204" charset="0"/>
              </a:rPr>
              <a:t>, D. </a:t>
            </a:r>
            <a:r>
              <a:rPr lang="lv-LV" sz="1000" dirty="0" err="1">
                <a:latin typeface="Proxima Nova" panose="020B0604020202020204" charset="0"/>
              </a:rPr>
              <a:t>Bliznuks</a:t>
            </a:r>
            <a:r>
              <a:rPr lang="lv-LV" sz="1000" dirty="0">
                <a:latin typeface="Proxima Nova" panose="020B0604020202020204" charset="0"/>
              </a:rPr>
              <a:t>, S. </a:t>
            </a:r>
            <a:r>
              <a:rPr lang="lv-LV" sz="1000" dirty="0" err="1">
                <a:latin typeface="Proxima Nova" panose="020B0604020202020204" charset="0"/>
              </a:rPr>
              <a:t>Zolins</a:t>
            </a:r>
            <a:r>
              <a:rPr lang="lv-LV" sz="1000" dirty="0">
                <a:latin typeface="Proxima Nova" panose="020B0604020202020204" charset="0"/>
              </a:rPr>
              <a:t>, I. </a:t>
            </a:r>
            <a:r>
              <a:rPr lang="lv-LV" sz="1000" dirty="0" err="1">
                <a:latin typeface="Proxima Nova" panose="020B0604020202020204" charset="0"/>
              </a:rPr>
              <a:t>Lihacova</a:t>
            </a:r>
            <a:r>
              <a:rPr lang="lv-LV" sz="1000" dirty="0">
                <a:latin typeface="Proxima Nova" panose="020B0604020202020204" charset="0"/>
              </a:rPr>
              <a:t>, </a:t>
            </a:r>
            <a:r>
              <a:rPr lang="lv-LV" sz="1000" dirty="0" err="1">
                <a:latin typeface="Proxima Nova" panose="020B0604020202020204" charset="0"/>
              </a:rPr>
              <a:t>and</a:t>
            </a:r>
            <a:r>
              <a:rPr lang="lv-LV" sz="1000" dirty="0">
                <a:latin typeface="Proxima Nova" panose="020B0604020202020204" charset="0"/>
              </a:rPr>
              <a:t> A. </a:t>
            </a:r>
            <a:r>
              <a:rPr lang="lv-LV" sz="1000" dirty="0" err="1">
                <a:latin typeface="Proxima Nova" panose="020B0604020202020204" charset="0"/>
              </a:rPr>
              <a:t>Lihachev</a:t>
            </a:r>
            <a:r>
              <a:rPr lang="lv-LV" sz="1000" dirty="0">
                <a:latin typeface="Proxima Nova" panose="020B0604020202020204" charset="0"/>
              </a:rPr>
              <a:t>, "</a:t>
            </a:r>
            <a:r>
              <a:rPr lang="lv-LV" sz="1000" dirty="0" err="1">
                <a:latin typeface="Proxima Nova" panose="020B0604020202020204" charset="0"/>
              </a:rPr>
              <a:t>Laser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Speckle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Imaging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Reveals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Bacterial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Activity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Within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Colony</a:t>
            </a:r>
            <a:r>
              <a:rPr lang="lv-LV" sz="1000" dirty="0">
                <a:latin typeface="Proxima Nova" panose="020B0604020202020204" charset="0"/>
              </a:rPr>
              <a:t>," </a:t>
            </a:r>
            <a:r>
              <a:rPr lang="lv-LV" sz="1000" dirty="0" err="1">
                <a:latin typeface="Proxima Nova" panose="020B0604020202020204" charset="0"/>
              </a:rPr>
              <a:t>in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European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Conferences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on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Biomedical</a:t>
            </a:r>
            <a:r>
              <a:rPr lang="lv-LV" sz="1000" i="1" dirty="0">
                <a:latin typeface="Proxima Nova" panose="020B0604020202020204" charset="0"/>
              </a:rPr>
              <a:t> </a:t>
            </a:r>
            <a:r>
              <a:rPr lang="lv-LV" sz="1000" i="1" dirty="0" err="1">
                <a:latin typeface="Proxima Nova" panose="020B0604020202020204" charset="0"/>
              </a:rPr>
              <a:t>Optics</a:t>
            </a:r>
            <a:r>
              <a:rPr lang="lv-LV" sz="1000" i="1" dirty="0">
                <a:latin typeface="Proxima Nova" panose="020B0604020202020204" charset="0"/>
              </a:rPr>
              <a:t> 2021 (ECBO)</a:t>
            </a:r>
            <a:r>
              <a:rPr lang="lv-LV" sz="1000" dirty="0">
                <a:latin typeface="Proxima Nova" panose="020B0604020202020204" charset="0"/>
              </a:rPr>
              <a:t>, OSA </a:t>
            </a:r>
            <a:r>
              <a:rPr lang="lv-LV" sz="1000" dirty="0" err="1">
                <a:latin typeface="Proxima Nova" panose="020B0604020202020204" charset="0"/>
              </a:rPr>
              <a:t>Technical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Digest</a:t>
            </a:r>
            <a:r>
              <a:rPr lang="lv-LV" sz="1000" dirty="0">
                <a:latin typeface="Proxima Nova" panose="020B0604020202020204" charset="0"/>
              </a:rPr>
              <a:t> (</a:t>
            </a:r>
            <a:r>
              <a:rPr lang="lv-LV" sz="1000" dirty="0" err="1">
                <a:latin typeface="Proxima Nova" panose="020B0604020202020204" charset="0"/>
              </a:rPr>
              <a:t>Optica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Publishing</a:t>
            </a:r>
            <a:r>
              <a:rPr lang="lv-LV" sz="1000" dirty="0">
                <a:latin typeface="Proxima Nova" panose="020B0604020202020204" charset="0"/>
              </a:rPr>
              <a:t> </a:t>
            </a:r>
            <a:r>
              <a:rPr lang="lv-LV" sz="1000" dirty="0" err="1">
                <a:latin typeface="Proxima Nova" panose="020B0604020202020204" charset="0"/>
              </a:rPr>
              <a:t>Group</a:t>
            </a:r>
            <a:r>
              <a:rPr lang="lv-LV" sz="1000" dirty="0">
                <a:latin typeface="Proxima Nova" panose="020B0604020202020204" charset="0"/>
              </a:rPr>
              <a:t>, 2021), paper EW4A.29. </a:t>
            </a:r>
          </a:p>
        </p:txBody>
      </p:sp>
    </p:spTree>
    <p:extLst>
      <p:ext uri="{BB962C8B-B14F-4D97-AF65-F5344CB8AC3E}">
        <p14:creationId xmlns:p14="http://schemas.microsoft.com/office/powerpoint/2010/main" val="691206382"/>
      </p:ext>
    </p:extLst>
  </p:cSld>
  <p:clrMapOvr>
    <a:masterClrMapping/>
  </p:clrMapOvr>
</p:sld>
</file>

<file path=ppt/theme/theme1.xml><?xml version="1.0" encoding="utf-8"?>
<a:theme xmlns:a="http://schemas.openxmlformats.org/drawingml/2006/main" name="Biomedicine Research Center by Slidesgo">
  <a:themeElements>
    <a:clrScheme name="Simple Light">
      <a:dk1>
        <a:srgbClr val="212121"/>
      </a:dk1>
      <a:lt1>
        <a:srgbClr val="FFFFFF"/>
      </a:lt1>
      <a:dk2>
        <a:srgbClr val="BAC8C9"/>
      </a:dk2>
      <a:lt2>
        <a:srgbClr val="ED3247"/>
      </a:lt2>
      <a:accent1>
        <a:srgbClr val="FEFADD"/>
      </a:accent1>
      <a:accent2>
        <a:srgbClr val="BDE0D9"/>
      </a:accent2>
      <a:accent3>
        <a:srgbClr val="B8E5FA"/>
      </a:accent3>
      <a:accent4>
        <a:srgbClr val="FAE0CF"/>
      </a:accent4>
      <a:accent5>
        <a:srgbClr val="FAFA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1321</Words>
  <Application>Microsoft Office PowerPoint</Application>
  <PresentationFormat>On-screen Show (16:9)</PresentationFormat>
  <Paragraphs>85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Cambria Math</vt:lpstr>
      <vt:lpstr>Roboto Condensed Light</vt:lpstr>
      <vt:lpstr>Josefin Sans</vt:lpstr>
      <vt:lpstr>Proxima Nova</vt:lpstr>
      <vt:lpstr>Rubik Light</vt:lpstr>
      <vt:lpstr>Arial</vt:lpstr>
      <vt:lpstr>Livvic</vt:lpstr>
      <vt:lpstr>Biomedicine Research Center by Slidesgo</vt:lpstr>
      <vt:lpstr>Research projects at University of Latvia Biophotonics laboratory</vt:lpstr>
      <vt:lpstr>Outline</vt:lpstr>
      <vt:lpstr>My background</vt:lpstr>
      <vt:lpstr>PowerPoint Presentation</vt:lpstr>
      <vt:lpstr>Project “Fast and Non-contact Optical Estimation of Microorganisms Activity”</vt:lpstr>
      <vt:lpstr>What is laser speckle imaging?</vt:lpstr>
      <vt:lpstr>Method</vt:lpstr>
      <vt:lpstr>Results – laser speckle imaging of Vibrio natriegens</vt:lpstr>
      <vt:lpstr>Results</vt:lpstr>
      <vt:lpstr>Project “Rapid assessment system of antibacterial resistance for patients with secondary bacterial infection”</vt:lpstr>
      <vt:lpstr>PowerPoint Presentation</vt:lpstr>
      <vt:lpstr>PowerPoint Presentation</vt:lpstr>
      <vt:lpstr>Recent results – laser speckle imaging ofStaphylococcus aureus with cefoxitin disc (30 µg)</vt:lpstr>
      <vt:lpstr>Recent results</vt:lpstr>
      <vt:lpstr>Project “Skin Cancer Early Diagnostics Accuracy Improvement by Using Neural Networks”</vt:lpstr>
      <vt:lpstr>Results – saliency maps</vt:lpstr>
      <vt:lpstr>Results – my master’s thesis “Accuracy of automatic multispectral skin lesion image segmentation”</vt:lpstr>
      <vt:lpstr>Results from master’s thesis for p’</vt:lpstr>
      <vt:lpstr>Results from master’s thesis for autofluorescence</vt:lpstr>
      <vt:lpstr>Project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</vt:lpstr>
      <vt:lpstr>Aknowledgment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Biomedicine Research Center</dc:title>
  <dc:creator>Emilie</dc:creator>
  <cp:lastModifiedBy>Emīlija Vija Ploriņa</cp:lastModifiedBy>
  <cp:revision>20</cp:revision>
  <dcterms:modified xsi:type="dcterms:W3CDTF">2023-01-13T11:36:40Z</dcterms:modified>
</cp:coreProperties>
</file>