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19"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1"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pPr algn="ctr">
              <a:buNone/>
            </a:pPr>
            <a:r>
              <a:rPr lang="en-US" sz="4400" b="0" strike="noStrike" spc="-1">
                <a:latin typeface="Arial"/>
              </a:rPr>
              <a:t>Click to move the slide</a:t>
            </a:r>
          </a:p>
        </p:txBody>
      </p:sp>
      <p:sp>
        <p:nvSpPr>
          <p:cNvPr id="172"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173"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174" name="PlaceHolder 4"/>
          <p:cNvSpPr>
            <a:spLocks noGrp="1"/>
          </p:cNvSpPr>
          <p:nvPr>
            <p:ph type="dt" idx="3"/>
          </p:nvPr>
        </p:nvSpPr>
        <p:spPr>
          <a:xfrm>
            <a:off x="4399200" y="0"/>
            <a:ext cx="3372840" cy="50256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175" name="PlaceHolder 5"/>
          <p:cNvSpPr>
            <a:spLocks noGrp="1"/>
          </p:cNvSpPr>
          <p:nvPr>
            <p:ph type="ftr" idx="4"/>
          </p:nvPr>
        </p:nvSpPr>
        <p:spPr>
          <a:xfrm>
            <a:off x="0" y="9555480"/>
            <a:ext cx="3372840" cy="50256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176" name="PlaceHolder 6"/>
          <p:cNvSpPr>
            <a:spLocks noGrp="1"/>
          </p:cNvSpPr>
          <p:nvPr>
            <p:ph type="sldNum" idx="5"/>
          </p:nvPr>
        </p:nvSpPr>
        <p:spPr>
          <a:xfrm>
            <a:off x="4399200" y="9555480"/>
            <a:ext cx="3372840" cy="50256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098BD3D8-665F-4D7B-8718-796BD8F88720}"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laceHolder 1"/>
          <p:cNvSpPr>
            <a:spLocks noGrp="1" noRot="1" noChangeAspect="1"/>
          </p:cNvSpPr>
          <p:nvPr>
            <p:ph type="sldImg"/>
          </p:nvPr>
        </p:nvSpPr>
        <p:spPr>
          <a:xfrm>
            <a:off x="1143000" y="685800"/>
            <a:ext cx="4570413" cy="3427413"/>
          </a:xfrm>
          <a:prstGeom prst="rect">
            <a:avLst/>
          </a:prstGeom>
          <a:ln w="0">
            <a:noFill/>
          </a:ln>
        </p:spPr>
      </p:sp>
      <p:sp>
        <p:nvSpPr>
          <p:cNvPr id="220" name="PlaceHolder 2"/>
          <p:cNvSpPr>
            <a:spLocks noGrp="1"/>
          </p:cNvSpPr>
          <p:nvPr>
            <p:ph type="body"/>
          </p:nvPr>
        </p:nvSpPr>
        <p:spPr>
          <a:xfrm>
            <a:off x="685800" y="4343400"/>
            <a:ext cx="5485320" cy="41137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Greetings dear conference participants. In this presentation I’ll speak about some experience we got after several years of the work on the few scientific projects.</a:t>
            </a:r>
          </a:p>
          <a:p>
            <a:pPr marL="216000" indent="-216000">
              <a:lnSpc>
                <a:spcPct val="100000"/>
              </a:lnSpc>
              <a:buNone/>
              <a:tabLst>
                <a:tab pos="0" algn="l"/>
              </a:tabLst>
            </a:pPr>
            <a:endParaRPr lang="en-US" sz="2000" b="0" strike="noStrike" spc="-1">
              <a:latin typeface="Arial"/>
            </a:endParaRPr>
          </a:p>
        </p:txBody>
      </p:sp>
      <p:sp>
        <p:nvSpPr>
          <p:cNvPr id="221" name="PlaceHolder 3"/>
          <p:cNvSpPr>
            <a:spLocks noGrp="1"/>
          </p:cNvSpPr>
          <p:nvPr>
            <p:ph type="sldNum" idx="14"/>
          </p:nvPr>
        </p:nvSpPr>
        <p:spPr>
          <a:xfrm>
            <a:off x="3884760" y="8685360"/>
            <a:ext cx="2970720" cy="456120"/>
          </a:xfrm>
          <a:prstGeom prst="rect">
            <a:avLst/>
          </a:prstGeom>
          <a:noFill/>
          <a:ln w="0">
            <a:noFill/>
          </a:ln>
        </p:spPr>
        <p:txBody>
          <a:bodyPr lIns="0" tIns="0" rIns="0" bIns="0" anchor="b">
            <a:noAutofit/>
          </a:bodyPr>
          <a:lstStyle>
            <a:lvl1pPr algn="r">
              <a:lnSpc>
                <a:spcPct val="100000"/>
              </a:lnSpc>
              <a:buNone/>
              <a:defRPr lang="en-US" sz="1200" b="0" strike="noStrike" spc="-1">
                <a:solidFill>
                  <a:srgbClr val="000000"/>
                </a:solidFill>
                <a:latin typeface="+mn-lt"/>
                <a:ea typeface="+mn-ea"/>
              </a:defRPr>
            </a:lvl1pPr>
          </a:lstStyle>
          <a:p>
            <a:pPr algn="r">
              <a:lnSpc>
                <a:spcPct val="100000"/>
              </a:lnSpc>
              <a:buNone/>
            </a:pPr>
            <a:fld id="{D1973C98-5BB3-4C4A-A614-56ED2ADF332B}" type="slidenum">
              <a:rPr lang="en-US" sz="1200" b="0" strike="noStrike" spc="-1">
                <a:solidFill>
                  <a:srgbClr val="000000"/>
                </a:solidFill>
                <a:latin typeface="+mn-lt"/>
                <a:ea typeface="+mn-ea"/>
              </a:rPr>
              <a:t>1</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PlaceHolder 1"/>
          <p:cNvSpPr>
            <a:spLocks noGrp="1" noRot="1" noChangeAspect="1"/>
          </p:cNvSpPr>
          <p:nvPr>
            <p:ph type="sldImg"/>
          </p:nvPr>
        </p:nvSpPr>
        <p:spPr>
          <a:xfrm>
            <a:off x="1143000" y="685800"/>
            <a:ext cx="4570920" cy="3427920"/>
          </a:xfrm>
          <a:prstGeom prst="rect">
            <a:avLst/>
          </a:prstGeom>
          <a:ln w="0">
            <a:noFill/>
          </a:ln>
        </p:spPr>
      </p:sp>
      <p:sp>
        <p:nvSpPr>
          <p:cNvPr id="247" name="PlaceHolder 2"/>
          <p:cNvSpPr>
            <a:spLocks noGrp="1"/>
          </p:cNvSpPr>
          <p:nvPr>
            <p:ph type="body"/>
          </p:nvPr>
        </p:nvSpPr>
        <p:spPr>
          <a:xfrm>
            <a:off x="685800" y="4343400"/>
            <a:ext cx="5485320" cy="41137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1600" b="0" strike="noStrike" spc="-1">
                <a:latin typeface="Arial"/>
              </a:rPr>
              <a:t>The more important the data that is stored in the system, the greater the loss that its loss or damage can cause. Therefore, it is important to initially have a plan in place for different types of problems.</a:t>
            </a:r>
          </a:p>
          <a:p>
            <a:pPr marL="216000" indent="-216000">
              <a:lnSpc>
                <a:spcPct val="100000"/>
              </a:lnSpc>
              <a:buNone/>
              <a:tabLst>
                <a:tab pos="0" algn="l"/>
              </a:tabLst>
            </a:pPr>
            <a:r>
              <a:rPr lang="en-US" sz="1600" b="0" strike="noStrike" spc="-1">
                <a:latin typeface="Arial"/>
              </a:rPr>
              <a:t>We divide them into five levels of significance. And for each we have set of the instructions + different ways of the notifications. As you may see, we have five levels of severity, and for each of them we are planned set of the actions and notifications.</a:t>
            </a:r>
          </a:p>
        </p:txBody>
      </p:sp>
      <p:sp>
        <p:nvSpPr>
          <p:cNvPr id="248" name="PlaceHolder 3"/>
          <p:cNvSpPr>
            <a:spLocks noGrp="1"/>
          </p:cNvSpPr>
          <p:nvPr>
            <p:ph type="sldNum" idx="23"/>
          </p:nvPr>
        </p:nvSpPr>
        <p:spPr>
          <a:xfrm>
            <a:off x="3884760" y="8685360"/>
            <a:ext cx="2970720" cy="456120"/>
          </a:xfrm>
          <a:prstGeom prst="rect">
            <a:avLst/>
          </a:prstGeom>
          <a:noFill/>
          <a:ln w="0">
            <a:noFill/>
          </a:ln>
        </p:spPr>
        <p:txBody>
          <a:bodyPr lIns="0" tIns="0" rIns="0" bIns="0" anchor="b">
            <a:noAutofit/>
          </a:bodyPr>
          <a:lstStyle>
            <a:lvl1pPr algn="r">
              <a:lnSpc>
                <a:spcPct val="100000"/>
              </a:lnSpc>
              <a:buNone/>
              <a:defRPr lang="en-US" sz="1200" b="0" strike="noStrike" spc="-1">
                <a:solidFill>
                  <a:srgbClr val="000000"/>
                </a:solidFill>
                <a:latin typeface="+mn-lt"/>
                <a:ea typeface="+mn-ea"/>
              </a:defRPr>
            </a:lvl1pPr>
          </a:lstStyle>
          <a:p>
            <a:pPr algn="r">
              <a:lnSpc>
                <a:spcPct val="100000"/>
              </a:lnSpc>
              <a:buNone/>
            </a:pPr>
            <a:fld id="{80F9E2F9-1C06-4C40-8D3C-A075E37F99A0}" type="slidenum">
              <a:rPr lang="en-US" sz="1200" b="0" strike="noStrike" spc="-1">
                <a:solidFill>
                  <a:srgbClr val="000000"/>
                </a:solidFill>
                <a:latin typeface="+mn-lt"/>
                <a:ea typeface="+mn-ea"/>
              </a:rPr>
              <a:t>10</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laceHolder 1"/>
          <p:cNvSpPr>
            <a:spLocks noGrp="1" noRot="1" noChangeAspect="1"/>
          </p:cNvSpPr>
          <p:nvPr>
            <p:ph type="sldImg"/>
          </p:nvPr>
        </p:nvSpPr>
        <p:spPr>
          <a:xfrm>
            <a:off x="1143000" y="685800"/>
            <a:ext cx="4570920" cy="3427920"/>
          </a:xfrm>
          <a:prstGeom prst="rect">
            <a:avLst/>
          </a:prstGeom>
          <a:ln w="0">
            <a:noFill/>
          </a:ln>
        </p:spPr>
      </p:sp>
      <p:sp>
        <p:nvSpPr>
          <p:cNvPr id="250" name="PlaceHolder 2"/>
          <p:cNvSpPr>
            <a:spLocks noGrp="1"/>
          </p:cNvSpPr>
          <p:nvPr>
            <p:ph type="body"/>
          </p:nvPr>
        </p:nvSpPr>
        <p:spPr>
          <a:xfrm>
            <a:off x="685800" y="4343400"/>
            <a:ext cx="5485320" cy="4113720"/>
          </a:xfrm>
          <a:prstGeom prst="rect">
            <a:avLst/>
          </a:prstGeom>
          <a:noFill/>
          <a:ln w="0">
            <a:noFill/>
          </a:ln>
        </p:spPr>
        <p:txBody>
          <a:bodyPr lIns="0" tIns="0" rIns="0" bIns="0" anchor="t">
            <a:noAutofit/>
          </a:bodyPr>
          <a:lstStyle/>
          <a:p>
            <a:endParaRPr lang="en-US" sz="2000" b="0" strike="noStrike" spc="-1">
              <a:latin typeface="Arial"/>
            </a:endParaRPr>
          </a:p>
        </p:txBody>
      </p:sp>
      <p:sp>
        <p:nvSpPr>
          <p:cNvPr id="251" name="PlaceHolder 3"/>
          <p:cNvSpPr>
            <a:spLocks noGrp="1"/>
          </p:cNvSpPr>
          <p:nvPr>
            <p:ph type="sldNum" idx="24"/>
          </p:nvPr>
        </p:nvSpPr>
        <p:spPr>
          <a:xfrm>
            <a:off x="3884760" y="8685360"/>
            <a:ext cx="2970720" cy="456120"/>
          </a:xfrm>
          <a:prstGeom prst="rect">
            <a:avLst/>
          </a:prstGeom>
          <a:noFill/>
          <a:ln w="0">
            <a:noFill/>
          </a:ln>
        </p:spPr>
        <p:txBody>
          <a:bodyPr lIns="0" tIns="0" rIns="0" bIns="0" anchor="b">
            <a:noAutofit/>
          </a:bodyPr>
          <a:lstStyle>
            <a:lvl1pPr algn="r">
              <a:lnSpc>
                <a:spcPct val="100000"/>
              </a:lnSpc>
              <a:buNone/>
              <a:defRPr lang="en-US" sz="1200" b="0" strike="noStrike" spc="-1">
                <a:solidFill>
                  <a:srgbClr val="000000"/>
                </a:solidFill>
                <a:latin typeface="+mn-lt"/>
                <a:ea typeface="+mn-ea"/>
              </a:defRPr>
            </a:lvl1pPr>
          </a:lstStyle>
          <a:p>
            <a:pPr algn="r">
              <a:lnSpc>
                <a:spcPct val="100000"/>
              </a:lnSpc>
              <a:buNone/>
            </a:pPr>
            <a:fld id="{12AC1C1C-F421-44B3-B0D9-1AE346294CAC}" type="slidenum">
              <a:rPr lang="en-US" sz="1200" b="0" strike="noStrike" spc="-1">
                <a:solidFill>
                  <a:srgbClr val="000000"/>
                </a:solidFill>
                <a:latin typeface="+mn-lt"/>
                <a:ea typeface="+mn-ea"/>
              </a:rPr>
              <a:t>12</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noRot="1" noChangeAspect="1"/>
          </p:cNvSpPr>
          <p:nvPr>
            <p:ph type="sldImg"/>
          </p:nvPr>
        </p:nvSpPr>
        <p:spPr>
          <a:xfrm>
            <a:off x="1143000" y="685800"/>
            <a:ext cx="4570920" cy="3427920"/>
          </a:xfrm>
          <a:prstGeom prst="rect">
            <a:avLst/>
          </a:prstGeom>
          <a:ln w="0">
            <a:noFill/>
          </a:ln>
        </p:spPr>
      </p:sp>
      <p:sp>
        <p:nvSpPr>
          <p:cNvPr id="223" name="PlaceHolder 2"/>
          <p:cNvSpPr>
            <a:spLocks noGrp="1"/>
          </p:cNvSpPr>
          <p:nvPr>
            <p:ph type="body"/>
          </p:nvPr>
        </p:nvSpPr>
        <p:spPr>
          <a:xfrm>
            <a:off x="685800" y="4343400"/>
            <a:ext cx="5485320" cy="41137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1600" b="0" strike="noStrike" spc="-1">
                <a:latin typeface="Arial"/>
              </a:rPr>
              <a:t>In our article we describe the experience gained from working with two different systems. Externally they are looks quite different, but many internal processes are very similar. Both have certain sources of data streams that are collected on a common server and then somehow stored, processed and provided to the personnel.  First system was used to test the quality of microchips, and the second to obtain medical data.</a:t>
            </a:r>
          </a:p>
          <a:p>
            <a:pPr marL="216000" indent="-216000">
              <a:lnSpc>
                <a:spcPct val="100000"/>
              </a:lnSpc>
              <a:buNone/>
              <a:tabLst>
                <a:tab pos="0" algn="l"/>
              </a:tabLst>
            </a:pPr>
            <a:endParaRPr lang="en-US" sz="1600" b="0" strike="noStrike" spc="-1">
              <a:latin typeface="Arial"/>
            </a:endParaRPr>
          </a:p>
          <a:p>
            <a:pPr marL="216000" indent="-216000">
              <a:lnSpc>
                <a:spcPct val="100000"/>
              </a:lnSpc>
              <a:buNone/>
              <a:tabLst>
                <a:tab pos="0" algn="l"/>
              </a:tabLst>
            </a:pPr>
            <a:r>
              <a:rPr lang="en-US" sz="1600" b="0" strike="noStrike" spc="-1">
                <a:latin typeface="Arial"/>
              </a:rPr>
              <a:t>In this presentation, I will describe general issues of data storage, protection, and processing in such type of systems. And hope what this experience may be of interest to the other researchers.</a:t>
            </a:r>
          </a:p>
        </p:txBody>
      </p:sp>
      <p:sp>
        <p:nvSpPr>
          <p:cNvPr id="224" name="PlaceHolder 3"/>
          <p:cNvSpPr>
            <a:spLocks noGrp="1"/>
          </p:cNvSpPr>
          <p:nvPr>
            <p:ph type="sldNum" idx="15"/>
          </p:nvPr>
        </p:nvSpPr>
        <p:spPr>
          <a:xfrm>
            <a:off x="3884760" y="8685360"/>
            <a:ext cx="2970720" cy="456120"/>
          </a:xfrm>
          <a:prstGeom prst="rect">
            <a:avLst/>
          </a:prstGeom>
          <a:noFill/>
          <a:ln w="0">
            <a:noFill/>
          </a:ln>
        </p:spPr>
        <p:txBody>
          <a:bodyPr lIns="0" tIns="0" rIns="0" bIns="0" anchor="b">
            <a:noAutofit/>
          </a:bodyPr>
          <a:lstStyle>
            <a:lvl1pPr algn="r">
              <a:lnSpc>
                <a:spcPct val="100000"/>
              </a:lnSpc>
              <a:buNone/>
              <a:defRPr lang="en-US" sz="1200" b="0" strike="noStrike" spc="-1">
                <a:solidFill>
                  <a:srgbClr val="000000"/>
                </a:solidFill>
                <a:latin typeface="+mn-lt"/>
                <a:ea typeface="+mn-ea"/>
              </a:defRPr>
            </a:lvl1pPr>
          </a:lstStyle>
          <a:p>
            <a:pPr algn="r">
              <a:lnSpc>
                <a:spcPct val="100000"/>
              </a:lnSpc>
              <a:buNone/>
            </a:pPr>
            <a:fld id="{18BA4E07-99B5-435A-A328-F51F05218CF7}" type="slidenum">
              <a:rPr lang="en-US" sz="1200" b="0" strike="noStrike" spc="-1">
                <a:solidFill>
                  <a:srgbClr val="000000"/>
                </a:solidFill>
                <a:latin typeface="+mn-lt"/>
                <a:ea typeface="+mn-ea"/>
              </a:rPr>
              <a:t>2</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noRot="1" noChangeAspect="1"/>
          </p:cNvSpPr>
          <p:nvPr>
            <p:ph type="sldImg"/>
          </p:nvPr>
        </p:nvSpPr>
        <p:spPr>
          <a:xfrm>
            <a:off x="1143000" y="685800"/>
            <a:ext cx="4570920" cy="3427920"/>
          </a:xfrm>
          <a:prstGeom prst="rect">
            <a:avLst/>
          </a:prstGeom>
          <a:ln w="0">
            <a:noFill/>
          </a:ln>
        </p:spPr>
      </p:sp>
      <p:sp>
        <p:nvSpPr>
          <p:cNvPr id="226" name="PlaceHolder 2"/>
          <p:cNvSpPr>
            <a:spLocks noGrp="1"/>
          </p:cNvSpPr>
          <p:nvPr>
            <p:ph type="body"/>
          </p:nvPr>
        </p:nvSpPr>
        <p:spPr>
          <a:xfrm>
            <a:off x="685800" y="4343400"/>
            <a:ext cx="5485320" cy="41137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1600" b="0" strike="noStrike" spc="-1">
                <a:latin typeface="Arial"/>
              </a:rPr>
              <a:t>When we have lot of the different sensors what used as the data sources, then initially we must think through several basic characteristics of data-processing sub-system.</a:t>
            </a:r>
          </a:p>
          <a:p>
            <a:pPr marL="216000" indent="-216000">
              <a:lnSpc>
                <a:spcPct val="100000"/>
              </a:lnSpc>
              <a:buNone/>
              <a:tabLst>
                <a:tab pos="0" algn="l"/>
              </a:tabLst>
            </a:pPr>
            <a:endParaRPr lang="en-US" sz="1600" b="0" strike="noStrike" spc="-1">
              <a:latin typeface="Arial"/>
            </a:endParaRPr>
          </a:p>
          <a:p>
            <a:pPr marL="216000" indent="-216000">
              <a:lnSpc>
                <a:spcPct val="100000"/>
              </a:lnSpc>
              <a:buNone/>
              <a:tabLst>
                <a:tab pos="0" algn="l"/>
              </a:tabLst>
            </a:pPr>
            <a:r>
              <a:rPr lang="en-US" sz="1600" b="0" strike="noStrike" spc="-1">
                <a:latin typeface="Arial"/>
              </a:rPr>
              <a:t>For example, are data from the sensors received by the streams or the data-chunks? Depends on it we may use different processing approaches: real-time daemons, or just a scripts to process each new data piece. </a:t>
            </a:r>
          </a:p>
          <a:p>
            <a:pPr marL="216000" indent="-216000">
              <a:lnSpc>
                <a:spcPct val="100000"/>
              </a:lnSpc>
              <a:buNone/>
              <a:tabLst>
                <a:tab pos="0" algn="l"/>
              </a:tabLst>
            </a:pPr>
            <a:endParaRPr lang="en-US" sz="1600" b="0" strike="noStrike" spc="-1">
              <a:latin typeface="Arial"/>
            </a:endParaRPr>
          </a:p>
          <a:p>
            <a:pPr marL="216000" indent="-216000">
              <a:lnSpc>
                <a:spcPct val="100000"/>
              </a:lnSpc>
              <a:buNone/>
              <a:tabLst>
                <a:tab pos="0" algn="l"/>
              </a:tabLst>
            </a:pPr>
            <a:r>
              <a:rPr lang="en-US" sz="1600" b="0" strike="noStrike" spc="-1">
                <a:latin typeface="Arial"/>
              </a:rPr>
              <a:t>Also the requirements to obtain data processing results can significantly change the overall system architecture. In current picture you may see architecture used by us for the real-time data processing. </a:t>
            </a:r>
          </a:p>
          <a:p>
            <a:pPr marL="216000" indent="-216000">
              <a:lnSpc>
                <a:spcPct val="100000"/>
              </a:lnSpc>
              <a:buNone/>
              <a:tabLst>
                <a:tab pos="0" algn="l"/>
              </a:tabLst>
            </a:pPr>
            <a:endParaRPr lang="en-US" sz="1600" b="0" strike="noStrike" spc="-1">
              <a:latin typeface="Arial"/>
            </a:endParaRPr>
          </a:p>
          <a:p>
            <a:pPr marL="216000" indent="-216000">
              <a:lnSpc>
                <a:spcPct val="100000"/>
              </a:lnSpc>
              <a:buNone/>
              <a:tabLst>
                <a:tab pos="0" algn="l"/>
              </a:tabLst>
            </a:pPr>
            <a:r>
              <a:rPr lang="en-US" sz="1600" b="0" strike="noStrike" spc="-1">
                <a:latin typeface="Arial"/>
              </a:rPr>
              <a:t>If the processed data takes up significantly less space than the raw data received, then it is advisable to store it in a separate storage system.</a:t>
            </a:r>
          </a:p>
        </p:txBody>
      </p:sp>
      <p:sp>
        <p:nvSpPr>
          <p:cNvPr id="227" name="PlaceHolder 3"/>
          <p:cNvSpPr>
            <a:spLocks noGrp="1"/>
          </p:cNvSpPr>
          <p:nvPr>
            <p:ph type="sldNum" idx="16"/>
          </p:nvPr>
        </p:nvSpPr>
        <p:spPr>
          <a:xfrm>
            <a:off x="3884760" y="8685360"/>
            <a:ext cx="2970720" cy="456120"/>
          </a:xfrm>
          <a:prstGeom prst="rect">
            <a:avLst/>
          </a:prstGeom>
          <a:noFill/>
          <a:ln w="0">
            <a:noFill/>
          </a:ln>
        </p:spPr>
        <p:txBody>
          <a:bodyPr lIns="0" tIns="0" rIns="0" bIns="0" anchor="b">
            <a:noAutofit/>
          </a:bodyPr>
          <a:lstStyle>
            <a:lvl1pPr algn="r">
              <a:lnSpc>
                <a:spcPct val="100000"/>
              </a:lnSpc>
              <a:buNone/>
              <a:defRPr lang="en-US" sz="1200" b="0" strike="noStrike" spc="-1">
                <a:solidFill>
                  <a:srgbClr val="000000"/>
                </a:solidFill>
                <a:latin typeface="+mn-lt"/>
                <a:ea typeface="+mn-ea"/>
              </a:defRPr>
            </a:lvl1pPr>
          </a:lstStyle>
          <a:p>
            <a:pPr algn="r">
              <a:lnSpc>
                <a:spcPct val="100000"/>
              </a:lnSpc>
              <a:buNone/>
            </a:pPr>
            <a:fld id="{DDE435A9-A028-428A-A29B-AD073B663DFE}" type="slidenum">
              <a:rPr lang="en-US" sz="1200" b="0" strike="noStrike" spc="-1">
                <a:solidFill>
                  <a:srgbClr val="000000"/>
                </a:solidFill>
                <a:latin typeface="+mn-lt"/>
                <a:ea typeface="+mn-ea"/>
              </a:rPr>
              <a:t>3</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PlaceHolder 1"/>
          <p:cNvSpPr>
            <a:spLocks noGrp="1" noRot="1" noChangeAspect="1"/>
          </p:cNvSpPr>
          <p:nvPr>
            <p:ph type="sldImg"/>
          </p:nvPr>
        </p:nvSpPr>
        <p:spPr>
          <a:xfrm>
            <a:off x="1143000" y="685800"/>
            <a:ext cx="4570920" cy="3427920"/>
          </a:xfrm>
          <a:prstGeom prst="rect">
            <a:avLst/>
          </a:prstGeom>
          <a:ln w="0">
            <a:noFill/>
          </a:ln>
        </p:spPr>
      </p:sp>
      <p:sp>
        <p:nvSpPr>
          <p:cNvPr id="229" name="PlaceHolder 2"/>
          <p:cNvSpPr>
            <a:spLocks noGrp="1"/>
          </p:cNvSpPr>
          <p:nvPr>
            <p:ph type="body"/>
          </p:nvPr>
        </p:nvSpPr>
        <p:spPr>
          <a:xfrm>
            <a:off x="685800" y="4343400"/>
            <a:ext cx="5485320" cy="41137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1600" b="0" strike="noStrike" spc="-1">
                <a:latin typeface="Arial"/>
              </a:rPr>
              <a:t>To ensure security, it is important to store the data itself in a system that does not have direct access to the Internet. And all personal sensitive information should be encrypted and not stored in the data storage as it is.</a:t>
            </a:r>
          </a:p>
          <a:p>
            <a:pPr marL="216000" indent="-216000">
              <a:lnSpc>
                <a:spcPct val="100000"/>
              </a:lnSpc>
              <a:buNone/>
              <a:tabLst>
                <a:tab pos="0" algn="l"/>
              </a:tabLst>
            </a:pPr>
            <a:endParaRPr lang="en-US" sz="1600" b="0" strike="noStrike" spc="-1">
              <a:latin typeface="Arial"/>
            </a:endParaRPr>
          </a:p>
          <a:p>
            <a:pPr marL="216000" indent="-216000">
              <a:lnSpc>
                <a:spcPct val="100000"/>
              </a:lnSpc>
              <a:buNone/>
              <a:tabLst>
                <a:tab pos="0" algn="l"/>
              </a:tabLst>
            </a:pPr>
            <a:r>
              <a:rPr lang="en-US" sz="1600" b="0" strike="noStrike" spc="-1">
                <a:latin typeface="Arial"/>
              </a:rPr>
              <a:t>It is also important to remember that staff are increasingly using mobile devices to access the administration panel. So, it should be adopted to the mobile devices screen sizes and touchscreens input specifics. For example , big tables should support responsible layout, and big charts also should works well on the small screen devices.</a:t>
            </a:r>
          </a:p>
        </p:txBody>
      </p:sp>
      <p:sp>
        <p:nvSpPr>
          <p:cNvPr id="230" name="PlaceHolder 3"/>
          <p:cNvSpPr>
            <a:spLocks noGrp="1"/>
          </p:cNvSpPr>
          <p:nvPr>
            <p:ph type="sldNum" idx="17"/>
          </p:nvPr>
        </p:nvSpPr>
        <p:spPr>
          <a:xfrm>
            <a:off x="3884760" y="8685360"/>
            <a:ext cx="2970720" cy="456120"/>
          </a:xfrm>
          <a:prstGeom prst="rect">
            <a:avLst/>
          </a:prstGeom>
          <a:noFill/>
          <a:ln w="0">
            <a:noFill/>
          </a:ln>
        </p:spPr>
        <p:txBody>
          <a:bodyPr lIns="0" tIns="0" rIns="0" bIns="0" anchor="b">
            <a:noAutofit/>
          </a:bodyPr>
          <a:lstStyle>
            <a:lvl1pPr algn="r">
              <a:lnSpc>
                <a:spcPct val="100000"/>
              </a:lnSpc>
              <a:buNone/>
              <a:defRPr lang="en-US" sz="1200" b="0" strike="noStrike" spc="-1">
                <a:solidFill>
                  <a:srgbClr val="000000"/>
                </a:solidFill>
                <a:latin typeface="+mn-lt"/>
                <a:ea typeface="+mn-ea"/>
              </a:defRPr>
            </a:lvl1pPr>
          </a:lstStyle>
          <a:p>
            <a:pPr algn="r">
              <a:lnSpc>
                <a:spcPct val="100000"/>
              </a:lnSpc>
              <a:buNone/>
            </a:pPr>
            <a:fld id="{D1037B9C-73BD-4845-995D-7DEEA3D64F34}" type="slidenum">
              <a:rPr lang="en-US" sz="1200" b="0" strike="noStrike" spc="-1">
                <a:solidFill>
                  <a:srgbClr val="000000"/>
                </a:solidFill>
                <a:latin typeface="+mn-lt"/>
                <a:ea typeface="+mn-ea"/>
              </a:rPr>
              <a:t>4</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noRot="1" noChangeAspect="1"/>
          </p:cNvSpPr>
          <p:nvPr>
            <p:ph type="sldImg"/>
          </p:nvPr>
        </p:nvSpPr>
        <p:spPr>
          <a:xfrm>
            <a:off x="1143000" y="685800"/>
            <a:ext cx="4570920" cy="3427920"/>
          </a:xfrm>
          <a:prstGeom prst="rect">
            <a:avLst/>
          </a:prstGeom>
          <a:ln w="0">
            <a:noFill/>
          </a:ln>
        </p:spPr>
      </p:sp>
      <p:sp>
        <p:nvSpPr>
          <p:cNvPr id="232" name="PlaceHolder 2"/>
          <p:cNvSpPr>
            <a:spLocks noGrp="1"/>
          </p:cNvSpPr>
          <p:nvPr>
            <p:ph type="body"/>
          </p:nvPr>
        </p:nvSpPr>
        <p:spPr>
          <a:xfrm>
            <a:off x="685800" y="4343400"/>
            <a:ext cx="5485320" cy="41137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1600" b="0" strike="noStrike" spc="-1">
                <a:latin typeface="Arial"/>
              </a:rPr>
              <a:t>Data can be processed in one or more stages. This gives us opportunities to parallelize this process. System threads can be used for the simple processing scripts, and micro-services approach for more complex processing logic.</a:t>
            </a:r>
          </a:p>
          <a:p>
            <a:pPr marL="216000" indent="-216000">
              <a:lnSpc>
                <a:spcPct val="100000"/>
              </a:lnSpc>
              <a:buNone/>
              <a:tabLst>
                <a:tab pos="0" algn="l"/>
              </a:tabLst>
            </a:pPr>
            <a:endParaRPr lang="en-US" sz="1600" b="0" strike="noStrike" spc="-1">
              <a:latin typeface="Arial"/>
            </a:endParaRPr>
          </a:p>
          <a:p>
            <a:pPr marL="216000" indent="-216000">
              <a:lnSpc>
                <a:spcPct val="100000"/>
              </a:lnSpc>
              <a:buNone/>
              <a:tabLst>
                <a:tab pos="0" algn="l"/>
              </a:tabLst>
            </a:pPr>
            <a:r>
              <a:rPr lang="en-US" sz="1600" b="0" strike="noStrike" spc="-1">
                <a:latin typeface="Arial"/>
              </a:rPr>
              <a:t>In our projects we are use scripts to process the data received. But the state of them also must be monitored, and in case of any errors they must be automatically restarted. And Supervisor or Watchdog it’s great tools to do it.</a:t>
            </a:r>
          </a:p>
          <a:p>
            <a:pPr marL="216000" indent="-216000">
              <a:lnSpc>
                <a:spcPct val="100000"/>
              </a:lnSpc>
              <a:buNone/>
              <a:tabLst>
                <a:tab pos="0" algn="l"/>
              </a:tabLst>
            </a:pPr>
            <a:endParaRPr lang="en-US" sz="1600" b="0" strike="noStrike" spc="-1">
              <a:latin typeface="Arial"/>
            </a:endParaRPr>
          </a:p>
          <a:p>
            <a:pPr marL="216000" indent="-216000">
              <a:lnSpc>
                <a:spcPct val="100000"/>
              </a:lnSpc>
              <a:buNone/>
              <a:tabLst>
                <a:tab pos="0" algn="l"/>
              </a:tabLst>
            </a:pPr>
            <a:r>
              <a:rPr lang="en-US" sz="1600" b="0" strike="noStrike" spc="-1">
                <a:latin typeface="Arial"/>
              </a:rPr>
              <a:t>To transfer data between nodes, the built-in capabilities of the operating system are most often sufficient. For example, Rsync is great.</a:t>
            </a:r>
          </a:p>
        </p:txBody>
      </p:sp>
      <p:sp>
        <p:nvSpPr>
          <p:cNvPr id="233" name="PlaceHolder 3"/>
          <p:cNvSpPr>
            <a:spLocks noGrp="1"/>
          </p:cNvSpPr>
          <p:nvPr>
            <p:ph type="sldNum" idx="18"/>
          </p:nvPr>
        </p:nvSpPr>
        <p:spPr>
          <a:xfrm>
            <a:off x="3884760" y="8685360"/>
            <a:ext cx="2970720" cy="456120"/>
          </a:xfrm>
          <a:prstGeom prst="rect">
            <a:avLst/>
          </a:prstGeom>
          <a:noFill/>
          <a:ln w="0">
            <a:noFill/>
          </a:ln>
        </p:spPr>
        <p:txBody>
          <a:bodyPr lIns="0" tIns="0" rIns="0" bIns="0" anchor="b">
            <a:noAutofit/>
          </a:bodyPr>
          <a:lstStyle>
            <a:lvl1pPr algn="r">
              <a:lnSpc>
                <a:spcPct val="100000"/>
              </a:lnSpc>
              <a:buNone/>
              <a:defRPr lang="en-US" sz="1200" b="0" strike="noStrike" spc="-1">
                <a:solidFill>
                  <a:srgbClr val="000000"/>
                </a:solidFill>
                <a:latin typeface="+mn-lt"/>
                <a:ea typeface="+mn-ea"/>
              </a:defRPr>
            </a:lvl1pPr>
          </a:lstStyle>
          <a:p>
            <a:pPr algn="r">
              <a:lnSpc>
                <a:spcPct val="100000"/>
              </a:lnSpc>
              <a:buNone/>
            </a:pPr>
            <a:fld id="{A0ACD8CC-897A-4F90-9C53-68A40784F977}" type="slidenum">
              <a:rPr lang="en-US" sz="1200" b="0" strike="noStrike" spc="-1">
                <a:solidFill>
                  <a:srgbClr val="000000"/>
                </a:solidFill>
                <a:latin typeface="+mn-lt"/>
                <a:ea typeface="+mn-ea"/>
              </a:rPr>
              <a:t>5</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ceHolder 1"/>
          <p:cNvSpPr>
            <a:spLocks noGrp="1" noRot="1" noChangeAspect="1"/>
          </p:cNvSpPr>
          <p:nvPr>
            <p:ph type="sldImg"/>
          </p:nvPr>
        </p:nvSpPr>
        <p:spPr>
          <a:xfrm>
            <a:off x="1143000" y="685800"/>
            <a:ext cx="4570920" cy="3427920"/>
          </a:xfrm>
          <a:prstGeom prst="rect">
            <a:avLst/>
          </a:prstGeom>
          <a:ln w="0">
            <a:noFill/>
          </a:ln>
        </p:spPr>
      </p:sp>
      <p:sp>
        <p:nvSpPr>
          <p:cNvPr id="235" name="PlaceHolder 2"/>
          <p:cNvSpPr>
            <a:spLocks noGrp="1"/>
          </p:cNvSpPr>
          <p:nvPr>
            <p:ph type="body"/>
          </p:nvPr>
        </p:nvSpPr>
        <p:spPr>
          <a:xfrm>
            <a:off x="685800" y="4343400"/>
            <a:ext cx="5485320" cy="41137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1600" b="0" strike="noStrike" spc="-1">
                <a:latin typeface="Arial"/>
              </a:rPr>
              <a:t>When choosing a storage system, it is important to evaluate the available systems based on most important criteria. For example, in our case, we had following set of main characteristics, </a:t>
            </a:r>
          </a:p>
          <a:p>
            <a:pPr marL="216000" indent="-216000">
              <a:lnSpc>
                <a:spcPct val="100000"/>
              </a:lnSpc>
              <a:buNone/>
              <a:tabLst>
                <a:tab pos="0" algn="l"/>
              </a:tabLst>
            </a:pPr>
            <a:r>
              <a:rPr lang="en-US" sz="1600" b="1" strike="noStrike" spc="-1">
                <a:latin typeface="Arial"/>
              </a:rPr>
              <a:t>%read them%</a:t>
            </a:r>
            <a:endParaRPr lang="en-US" sz="1600" b="0" strike="noStrike" spc="-1">
              <a:latin typeface="Arial"/>
            </a:endParaRPr>
          </a:p>
          <a:p>
            <a:pPr marL="216000" indent="-216000">
              <a:lnSpc>
                <a:spcPct val="100000"/>
              </a:lnSpc>
              <a:buNone/>
              <a:tabLst>
                <a:tab pos="0" algn="l"/>
              </a:tabLst>
            </a:pPr>
            <a:r>
              <a:rPr lang="en-US" sz="1600" b="0" strike="noStrike" spc="-1">
                <a:latin typeface="Arial"/>
              </a:rPr>
              <a:t>and </a:t>
            </a:r>
            <a:r>
              <a:rPr lang="en-US" sz="1600" b="1" strike="noStrike" spc="-1">
                <a:latin typeface="Arial"/>
              </a:rPr>
              <a:t>InfluxDB </a:t>
            </a:r>
            <a:r>
              <a:rPr lang="en-US" sz="1600" b="0" strike="noStrike" spc="-1">
                <a:latin typeface="Arial"/>
              </a:rPr>
              <a:t>became the best choice.</a:t>
            </a:r>
          </a:p>
        </p:txBody>
      </p:sp>
      <p:sp>
        <p:nvSpPr>
          <p:cNvPr id="236" name="PlaceHolder 3"/>
          <p:cNvSpPr>
            <a:spLocks noGrp="1"/>
          </p:cNvSpPr>
          <p:nvPr>
            <p:ph type="sldNum" idx="19"/>
          </p:nvPr>
        </p:nvSpPr>
        <p:spPr>
          <a:xfrm>
            <a:off x="3884760" y="8685360"/>
            <a:ext cx="2970720" cy="456120"/>
          </a:xfrm>
          <a:prstGeom prst="rect">
            <a:avLst/>
          </a:prstGeom>
          <a:noFill/>
          <a:ln w="0">
            <a:noFill/>
          </a:ln>
        </p:spPr>
        <p:txBody>
          <a:bodyPr lIns="0" tIns="0" rIns="0" bIns="0" anchor="b">
            <a:noAutofit/>
          </a:bodyPr>
          <a:lstStyle>
            <a:lvl1pPr algn="r">
              <a:lnSpc>
                <a:spcPct val="100000"/>
              </a:lnSpc>
              <a:buNone/>
              <a:defRPr lang="en-US" sz="1200" b="0" strike="noStrike" spc="-1">
                <a:solidFill>
                  <a:srgbClr val="000000"/>
                </a:solidFill>
                <a:latin typeface="+mn-lt"/>
                <a:ea typeface="+mn-ea"/>
              </a:defRPr>
            </a:lvl1pPr>
          </a:lstStyle>
          <a:p>
            <a:pPr algn="r">
              <a:lnSpc>
                <a:spcPct val="100000"/>
              </a:lnSpc>
              <a:buNone/>
            </a:pPr>
            <a:fld id="{232CCA6C-1450-4E66-B4C0-21038025BA45}" type="slidenum">
              <a:rPr lang="en-US" sz="1200" b="0" strike="noStrike" spc="-1">
                <a:solidFill>
                  <a:srgbClr val="000000"/>
                </a:solidFill>
                <a:latin typeface="+mn-lt"/>
                <a:ea typeface="+mn-ea"/>
              </a:rPr>
              <a:t>6</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ceHolder 1"/>
          <p:cNvSpPr>
            <a:spLocks noGrp="1" noRot="1" noChangeAspect="1"/>
          </p:cNvSpPr>
          <p:nvPr>
            <p:ph type="sldImg"/>
          </p:nvPr>
        </p:nvSpPr>
        <p:spPr>
          <a:xfrm>
            <a:off x="1143000" y="685800"/>
            <a:ext cx="4570920" cy="3427920"/>
          </a:xfrm>
          <a:prstGeom prst="rect">
            <a:avLst/>
          </a:prstGeom>
          <a:ln w="0">
            <a:noFill/>
          </a:ln>
        </p:spPr>
      </p:sp>
      <p:sp>
        <p:nvSpPr>
          <p:cNvPr id="238" name="PlaceHolder 2"/>
          <p:cNvSpPr>
            <a:spLocks noGrp="1"/>
          </p:cNvSpPr>
          <p:nvPr>
            <p:ph type="body"/>
          </p:nvPr>
        </p:nvSpPr>
        <p:spPr>
          <a:xfrm>
            <a:off x="685800" y="4343400"/>
            <a:ext cx="5485320" cy="41137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1600" b="0" strike="noStrike" spc="-1">
                <a:latin typeface="Arial"/>
              </a:rPr>
              <a:t>When processing large amounts of data, a simple approach is often time consuming. As a proof of concept, this is enough to realize processing logic as simple as possible, but when the system goes into production mode, you need to try to reduce the data processing time. In our case, we managed to reduce the time of one step from 3.5 hours to 350 milliseconds! We achieved it by the implementing JIT compilation together with the using Cython data types.</a:t>
            </a:r>
          </a:p>
        </p:txBody>
      </p:sp>
      <p:sp>
        <p:nvSpPr>
          <p:cNvPr id="239" name="PlaceHolder 3"/>
          <p:cNvSpPr>
            <a:spLocks noGrp="1"/>
          </p:cNvSpPr>
          <p:nvPr>
            <p:ph type="sldNum" idx="20"/>
          </p:nvPr>
        </p:nvSpPr>
        <p:spPr>
          <a:xfrm>
            <a:off x="3884760" y="8685360"/>
            <a:ext cx="2970720" cy="456120"/>
          </a:xfrm>
          <a:prstGeom prst="rect">
            <a:avLst/>
          </a:prstGeom>
          <a:noFill/>
          <a:ln w="0">
            <a:noFill/>
          </a:ln>
        </p:spPr>
        <p:txBody>
          <a:bodyPr lIns="0" tIns="0" rIns="0" bIns="0" anchor="b">
            <a:noAutofit/>
          </a:bodyPr>
          <a:lstStyle>
            <a:lvl1pPr algn="r">
              <a:lnSpc>
                <a:spcPct val="100000"/>
              </a:lnSpc>
              <a:buNone/>
              <a:defRPr lang="en-US" sz="1200" b="0" strike="noStrike" spc="-1">
                <a:solidFill>
                  <a:srgbClr val="000000"/>
                </a:solidFill>
                <a:latin typeface="+mn-lt"/>
                <a:ea typeface="+mn-ea"/>
              </a:defRPr>
            </a:lvl1pPr>
          </a:lstStyle>
          <a:p>
            <a:pPr algn="r">
              <a:lnSpc>
                <a:spcPct val="100000"/>
              </a:lnSpc>
              <a:buNone/>
            </a:pPr>
            <a:fld id="{B8E7B345-9265-4A5C-85FD-C60224B0CFF9}" type="slidenum">
              <a:rPr lang="en-US" sz="1200" b="0" strike="noStrike" spc="-1">
                <a:solidFill>
                  <a:srgbClr val="000000"/>
                </a:solidFill>
                <a:latin typeface="+mn-lt"/>
                <a:ea typeface="+mn-ea"/>
              </a:rPr>
              <a:t>7</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PlaceHolder 1"/>
          <p:cNvSpPr>
            <a:spLocks noGrp="1" noRot="1" noChangeAspect="1"/>
          </p:cNvSpPr>
          <p:nvPr>
            <p:ph type="sldImg"/>
          </p:nvPr>
        </p:nvSpPr>
        <p:spPr>
          <a:xfrm>
            <a:off x="1143000" y="685800"/>
            <a:ext cx="4570920" cy="3427920"/>
          </a:xfrm>
          <a:prstGeom prst="rect">
            <a:avLst/>
          </a:prstGeom>
          <a:ln w="0">
            <a:noFill/>
          </a:ln>
        </p:spPr>
      </p:sp>
      <p:sp>
        <p:nvSpPr>
          <p:cNvPr id="241" name="PlaceHolder 2"/>
          <p:cNvSpPr>
            <a:spLocks noGrp="1"/>
          </p:cNvSpPr>
          <p:nvPr>
            <p:ph type="body"/>
          </p:nvPr>
        </p:nvSpPr>
        <p:spPr>
          <a:xfrm>
            <a:off x="685800" y="4343400"/>
            <a:ext cx="5485320" cy="41137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1600" b="0" strike="noStrike" spc="-1">
                <a:latin typeface="Arial"/>
              </a:rPr>
              <a:t>Data can have many different characteristics, so it is important to implement a search system taking into account the possible interests of users. Flexible internal search system it’s very good tool what allow to be more efficient for the personnel.</a:t>
            </a:r>
          </a:p>
        </p:txBody>
      </p:sp>
      <p:sp>
        <p:nvSpPr>
          <p:cNvPr id="242" name="PlaceHolder 3"/>
          <p:cNvSpPr>
            <a:spLocks noGrp="1"/>
          </p:cNvSpPr>
          <p:nvPr>
            <p:ph type="sldNum" idx="21"/>
          </p:nvPr>
        </p:nvSpPr>
        <p:spPr>
          <a:xfrm>
            <a:off x="3884760" y="8685360"/>
            <a:ext cx="2970720" cy="456120"/>
          </a:xfrm>
          <a:prstGeom prst="rect">
            <a:avLst/>
          </a:prstGeom>
          <a:noFill/>
          <a:ln w="0">
            <a:noFill/>
          </a:ln>
        </p:spPr>
        <p:txBody>
          <a:bodyPr lIns="0" tIns="0" rIns="0" bIns="0" anchor="b">
            <a:noAutofit/>
          </a:bodyPr>
          <a:lstStyle>
            <a:lvl1pPr algn="r">
              <a:lnSpc>
                <a:spcPct val="100000"/>
              </a:lnSpc>
              <a:buNone/>
              <a:defRPr lang="en-US" sz="1200" b="0" strike="noStrike" spc="-1">
                <a:solidFill>
                  <a:srgbClr val="000000"/>
                </a:solidFill>
                <a:latin typeface="+mn-lt"/>
                <a:ea typeface="+mn-ea"/>
              </a:defRPr>
            </a:lvl1pPr>
          </a:lstStyle>
          <a:p>
            <a:pPr algn="r">
              <a:lnSpc>
                <a:spcPct val="100000"/>
              </a:lnSpc>
              <a:buNone/>
            </a:pPr>
            <a:fld id="{E7BAA83E-7A68-437A-BB9F-117437D2F814}" type="slidenum">
              <a:rPr lang="en-US" sz="1200" b="0" strike="noStrike" spc="-1">
                <a:solidFill>
                  <a:srgbClr val="000000"/>
                </a:solidFill>
                <a:latin typeface="+mn-lt"/>
                <a:ea typeface="+mn-ea"/>
              </a:rPr>
              <a:t>8</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noRot="1" noChangeAspect="1"/>
          </p:cNvSpPr>
          <p:nvPr>
            <p:ph type="sldImg"/>
          </p:nvPr>
        </p:nvSpPr>
        <p:spPr>
          <a:xfrm>
            <a:off x="1143000" y="685800"/>
            <a:ext cx="4570920" cy="3427920"/>
          </a:xfrm>
          <a:prstGeom prst="rect">
            <a:avLst/>
          </a:prstGeom>
          <a:ln w="0">
            <a:noFill/>
          </a:ln>
        </p:spPr>
      </p:sp>
      <p:sp>
        <p:nvSpPr>
          <p:cNvPr id="244" name="PlaceHolder 2"/>
          <p:cNvSpPr>
            <a:spLocks noGrp="1"/>
          </p:cNvSpPr>
          <p:nvPr>
            <p:ph type="body"/>
          </p:nvPr>
        </p:nvSpPr>
        <p:spPr>
          <a:xfrm>
            <a:off x="685800" y="4343400"/>
            <a:ext cx="5485320" cy="41137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Additionally, in complex systems, many different events occur, so it is important to have a warning system for them.</a:t>
            </a:r>
          </a:p>
          <a:p>
            <a:pPr marL="216000" indent="-216000">
              <a:lnSpc>
                <a:spcPct val="100000"/>
              </a:lnSpc>
              <a:buNone/>
              <a:tabLst>
                <a:tab pos="0" algn="l"/>
              </a:tabLst>
            </a:pPr>
            <a:r>
              <a:rPr lang="en-US" sz="2000" b="0" strike="noStrike" spc="-1">
                <a:latin typeface="Arial"/>
              </a:rPr>
              <a:t>But often we cannot predict what a specific criteria for the alerts staff may need, so it may be a good idea to give them the ability to build alerts conditions itself, based on the criteria they want to receive notifications.</a:t>
            </a:r>
          </a:p>
        </p:txBody>
      </p:sp>
      <p:sp>
        <p:nvSpPr>
          <p:cNvPr id="245" name="PlaceHolder 3"/>
          <p:cNvSpPr>
            <a:spLocks noGrp="1"/>
          </p:cNvSpPr>
          <p:nvPr>
            <p:ph type="sldNum" idx="22"/>
          </p:nvPr>
        </p:nvSpPr>
        <p:spPr>
          <a:xfrm>
            <a:off x="3884760" y="8685360"/>
            <a:ext cx="2970720" cy="456120"/>
          </a:xfrm>
          <a:prstGeom prst="rect">
            <a:avLst/>
          </a:prstGeom>
          <a:noFill/>
          <a:ln w="0">
            <a:noFill/>
          </a:ln>
        </p:spPr>
        <p:txBody>
          <a:bodyPr lIns="0" tIns="0" rIns="0" bIns="0" anchor="b">
            <a:noAutofit/>
          </a:bodyPr>
          <a:lstStyle>
            <a:lvl1pPr algn="r">
              <a:lnSpc>
                <a:spcPct val="100000"/>
              </a:lnSpc>
              <a:buNone/>
              <a:defRPr lang="en-US" sz="1200" b="0" strike="noStrike" spc="-1">
                <a:solidFill>
                  <a:srgbClr val="000000"/>
                </a:solidFill>
                <a:latin typeface="+mn-lt"/>
                <a:ea typeface="+mn-ea"/>
              </a:defRPr>
            </a:lvl1pPr>
          </a:lstStyle>
          <a:p>
            <a:pPr algn="r">
              <a:lnSpc>
                <a:spcPct val="100000"/>
              </a:lnSpc>
              <a:buNone/>
            </a:pPr>
            <a:fld id="{751671F4-0675-4B2F-A3DD-7560BB138B42}" type="slidenum">
              <a:rPr lang="en-US" sz="1200" b="0" strike="noStrike" spc="-1">
                <a:solidFill>
                  <a:srgbClr val="000000"/>
                </a:solidFill>
                <a:latin typeface="+mn-lt"/>
                <a:ea typeface="+mn-ea"/>
              </a:rPr>
              <a:t>9</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0"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2"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5"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9"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1"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9"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0"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1"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2"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3"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4"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C6F07003-973E-4BA2-A142-1490E06E163A}" type="slidenum">
              <a:t>‹#›</a:t>
            </a:fld>
            <a:endParaRPr/>
          </a:p>
        </p:txBody>
      </p:sp>
      <p:sp>
        <p:nvSpPr>
          <p:cNvPr id="3" name="PlaceHolder 2"/>
          <p:cNvSpPr>
            <a:spLocks noGrp="1"/>
          </p:cNvSpPr>
          <p:nvPr>
            <p:ph type="dt" idx="2"/>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94"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sldNum" idx="1"/>
          </p:nvPr>
        </p:nvSpPr>
        <p:spPr/>
        <p:txBody>
          <a:bodyPr/>
          <a:lstStyle/>
          <a:p>
            <a:fld id="{3DA8B1E8-DDD4-4FC1-83D6-7A28F50D3A0D}" type="slidenum">
              <a:t>‹#›</a:t>
            </a:fld>
            <a:endParaRPr/>
          </a:p>
        </p:txBody>
      </p:sp>
      <p:sp>
        <p:nvSpPr>
          <p:cNvPr id="5" name="PlaceHolder 4"/>
          <p:cNvSpPr>
            <a:spLocks noGrp="1"/>
          </p:cNvSpPr>
          <p:nvPr>
            <p:ph type="dt" idx="2"/>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96"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sldNum" idx="1"/>
          </p:nvPr>
        </p:nvSpPr>
        <p:spPr/>
        <p:txBody>
          <a:bodyPr/>
          <a:lstStyle/>
          <a:p>
            <a:fld id="{F9C64FBB-4EEA-4446-AA58-6B89B0C7F1F8}" type="slidenum">
              <a:t>‹#›</a:t>
            </a:fld>
            <a:endParaRPr/>
          </a:p>
        </p:txBody>
      </p:sp>
      <p:sp>
        <p:nvSpPr>
          <p:cNvPr id="5" name="PlaceHolder 4"/>
          <p:cNvSpPr>
            <a:spLocks noGrp="1"/>
          </p:cNvSpPr>
          <p:nvPr>
            <p:ph type="dt" idx="2"/>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98"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sldNum" idx="1"/>
          </p:nvPr>
        </p:nvSpPr>
        <p:spPr/>
        <p:txBody>
          <a:bodyPr/>
          <a:lstStyle/>
          <a:p>
            <a:fld id="{360E4609-1E11-450C-86DA-2E2E985D3ECF}" type="slidenum">
              <a:t>‹#›</a:t>
            </a:fld>
            <a:endParaRPr/>
          </a:p>
        </p:txBody>
      </p:sp>
      <p:sp>
        <p:nvSpPr>
          <p:cNvPr id="6" name="PlaceHolder 5"/>
          <p:cNvSpPr>
            <a:spLocks noGrp="1"/>
          </p:cNvSpPr>
          <p:nvPr>
            <p:ph type="dt" idx="2"/>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sldNum" idx="1"/>
          </p:nvPr>
        </p:nvSpPr>
        <p:spPr/>
        <p:txBody>
          <a:bodyPr/>
          <a:lstStyle/>
          <a:p>
            <a:fld id="{D68BC5C6-1211-47BC-8F14-16F61DE1E931}" type="slidenum">
              <a:t>‹#›</a:t>
            </a:fld>
            <a:endParaRPr/>
          </a:p>
        </p:txBody>
      </p:sp>
      <p:sp>
        <p:nvSpPr>
          <p:cNvPr id="4" name="PlaceHolder 3"/>
          <p:cNvSpPr>
            <a:spLocks noGrp="1"/>
          </p:cNvSpPr>
          <p:nvPr>
            <p:ph type="dt" idx="2"/>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1"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sldNum" idx="1"/>
          </p:nvPr>
        </p:nvSpPr>
        <p:spPr/>
        <p:txBody>
          <a:bodyPr/>
          <a:lstStyle/>
          <a:p>
            <a:fld id="{E7D52944-4F53-40E3-A891-6AB6A008FEC4}" type="slidenum">
              <a:t>‹#›</a:t>
            </a:fld>
            <a:endParaRPr/>
          </a:p>
        </p:txBody>
      </p:sp>
      <p:sp>
        <p:nvSpPr>
          <p:cNvPr id="4" name="PlaceHolder 3"/>
          <p:cNvSpPr>
            <a:spLocks noGrp="1"/>
          </p:cNvSpPr>
          <p:nvPr>
            <p:ph type="dt" idx="2"/>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sldNum" idx="1"/>
          </p:nvPr>
        </p:nvSpPr>
        <p:spPr/>
        <p:txBody>
          <a:bodyPr/>
          <a:lstStyle/>
          <a:p>
            <a:fld id="{97C31F87-E59B-4F7D-A3BA-4B3E7A61370C}" type="slidenum">
              <a:t>‹#›</a:t>
            </a:fld>
            <a:endParaRPr/>
          </a:p>
        </p:txBody>
      </p:sp>
      <p:sp>
        <p:nvSpPr>
          <p:cNvPr id="7" name="PlaceHolder 6"/>
          <p:cNvSpPr>
            <a:spLocks noGrp="1"/>
          </p:cNvSpPr>
          <p:nvPr>
            <p:ph type="dt" idx="2"/>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7"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9"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sldNum" idx="1"/>
          </p:nvPr>
        </p:nvSpPr>
        <p:spPr/>
        <p:txBody>
          <a:bodyPr/>
          <a:lstStyle/>
          <a:p>
            <a:fld id="{C454F168-0190-4E06-836A-D3759A393854}" type="slidenum">
              <a:t>‹#›</a:t>
            </a:fld>
            <a:endParaRPr/>
          </a:p>
        </p:txBody>
      </p:sp>
      <p:sp>
        <p:nvSpPr>
          <p:cNvPr id="7" name="PlaceHolder 6"/>
          <p:cNvSpPr>
            <a:spLocks noGrp="1"/>
          </p:cNvSpPr>
          <p:nvPr>
            <p:ph type="dt" idx="2"/>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1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3"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sldNum" idx="1"/>
          </p:nvPr>
        </p:nvSpPr>
        <p:spPr/>
        <p:txBody>
          <a:bodyPr/>
          <a:lstStyle/>
          <a:p>
            <a:fld id="{053C61C8-5566-46F6-A042-E607BF567D5B}" type="slidenum">
              <a:t>‹#›</a:t>
            </a:fld>
            <a:endParaRPr/>
          </a:p>
        </p:txBody>
      </p:sp>
      <p:sp>
        <p:nvSpPr>
          <p:cNvPr id="7" name="PlaceHolder 6"/>
          <p:cNvSpPr>
            <a:spLocks noGrp="1"/>
          </p:cNvSpPr>
          <p:nvPr>
            <p:ph type="dt" idx="2"/>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15"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6"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sldNum" idx="1"/>
          </p:nvPr>
        </p:nvSpPr>
        <p:spPr/>
        <p:txBody>
          <a:bodyPr/>
          <a:lstStyle/>
          <a:p>
            <a:fld id="{212E6C52-A164-4A2E-842E-674A2B7F8F41}" type="slidenum">
              <a:t>‹#›</a:t>
            </a:fld>
            <a:endParaRPr/>
          </a:p>
        </p:txBody>
      </p:sp>
      <p:sp>
        <p:nvSpPr>
          <p:cNvPr id="6" name="PlaceHolder 5"/>
          <p:cNvSpPr>
            <a:spLocks noGrp="1"/>
          </p:cNvSpPr>
          <p:nvPr>
            <p:ph type="dt" idx="2"/>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1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1"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sldNum" idx="1"/>
          </p:nvPr>
        </p:nvSpPr>
        <p:spPr/>
        <p:txBody>
          <a:bodyPr/>
          <a:lstStyle/>
          <a:p>
            <a:fld id="{0DB52C04-CCF3-48CB-9BA3-C4555DCF1E07}" type="slidenum">
              <a:t>‹#›</a:t>
            </a:fld>
            <a:endParaRPr/>
          </a:p>
        </p:txBody>
      </p:sp>
      <p:sp>
        <p:nvSpPr>
          <p:cNvPr id="8" name="PlaceHolder 7"/>
          <p:cNvSpPr>
            <a:spLocks noGrp="1"/>
          </p:cNvSpPr>
          <p:nvPr>
            <p:ph type="dt" idx="2"/>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23"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4"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5"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6"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7"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28"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sldNum" idx="1"/>
          </p:nvPr>
        </p:nvSpPr>
        <p:spPr/>
        <p:txBody>
          <a:bodyPr/>
          <a:lstStyle/>
          <a:p>
            <a:fld id="{60ED5D7B-4890-440D-A75B-77B61A73FE5D}" type="slidenum">
              <a:t>‹#›</a:t>
            </a:fld>
            <a:endParaRPr/>
          </a:p>
        </p:txBody>
      </p:sp>
      <p:sp>
        <p:nvSpPr>
          <p:cNvPr id="10" name="PlaceHolder 9"/>
          <p:cNvSpPr>
            <a:spLocks noGrp="1"/>
          </p:cNvSpPr>
          <p:nvPr>
            <p:ph type="dt" idx="2"/>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36"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38"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4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4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4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1"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5"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7"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8"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6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3"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65"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6"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7"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8"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9"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0"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9"/>
          <p:cNvSpPr/>
          <p:nvPr/>
        </p:nvSpPr>
        <p:spPr>
          <a:xfrm>
            <a:off x="-3414960" y="279396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8" name="TextBox 11"/>
          <p:cNvSpPr/>
          <p:nvPr/>
        </p:nvSpPr>
        <p:spPr>
          <a:xfrm>
            <a:off x="11373480" y="68860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2" name="Slide Number Placeholder 6"/>
          <p:cNvSpPr/>
          <p:nvPr/>
        </p:nvSpPr>
        <p:spPr>
          <a:xfrm>
            <a:off x="8204040" y="6272640"/>
            <a:ext cx="4816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fld id="{3604F757-B0D5-4252-ADD8-D04E06BFE346}" type="slidenum">
              <a:rPr lang="en-US" sz="1200" b="0" strike="noStrike" spc="-1">
                <a:solidFill>
                  <a:srgbClr val="A6A6A6"/>
                </a:solidFill>
                <a:latin typeface="Arial"/>
                <a:ea typeface="DejaVu Sans"/>
              </a:rPr>
              <a:t>‹#›</a:t>
            </a:fld>
            <a:endParaRPr lang="en-US" sz="1200" b="0" strike="noStrike" spc="-1">
              <a:latin typeface="Arial"/>
            </a:endParaRPr>
          </a:p>
        </p:txBody>
      </p:sp>
      <p:pic>
        <p:nvPicPr>
          <p:cNvPr id="3" name="Picture 9"/>
          <p:cNvPicPr/>
          <p:nvPr/>
        </p:nvPicPr>
        <p:blipFill>
          <a:blip r:embed="rId14"/>
          <a:stretch/>
        </p:blipFill>
        <p:spPr>
          <a:xfrm>
            <a:off x="0" y="0"/>
            <a:ext cx="9142920" cy="6856920"/>
          </a:xfrm>
          <a:prstGeom prst="rect">
            <a:avLst/>
          </a:prstGeom>
          <a:ln w="0">
            <a:noFill/>
          </a:ln>
        </p:spPr>
      </p:pic>
      <p:pic>
        <p:nvPicPr>
          <p:cNvPr id="4" name="Picture 7"/>
          <p:cNvPicPr/>
          <p:nvPr/>
        </p:nvPicPr>
        <p:blipFill>
          <a:blip r:embed="rId15"/>
          <a:stretch/>
        </p:blipFill>
        <p:spPr>
          <a:xfrm>
            <a:off x="7042320" y="5230800"/>
            <a:ext cx="1659240" cy="1173600"/>
          </a:xfrm>
          <a:prstGeom prst="rect">
            <a:avLst/>
          </a:prstGeom>
          <a:ln w="0">
            <a:noFill/>
          </a:ln>
        </p:spPr>
      </p:pic>
      <p:sp>
        <p:nvSpPr>
          <p:cNvPr id="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6"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 name="TextBox 9"/>
          <p:cNvSpPr/>
          <p:nvPr/>
        </p:nvSpPr>
        <p:spPr>
          <a:xfrm>
            <a:off x="-3414960" y="279396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44" name="TextBox 11"/>
          <p:cNvSpPr/>
          <p:nvPr/>
        </p:nvSpPr>
        <p:spPr>
          <a:xfrm>
            <a:off x="11373480" y="68860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45" name="Slide Number Placeholder 6"/>
          <p:cNvSpPr/>
          <p:nvPr/>
        </p:nvSpPr>
        <p:spPr>
          <a:xfrm>
            <a:off x="8204040" y="6272640"/>
            <a:ext cx="4816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fld id="{39C5F2AD-4C86-4105-A5EA-023A2367FCCB}" type="slidenum">
              <a:rPr lang="en-US" sz="1200" b="0" strike="noStrike" spc="-1">
                <a:solidFill>
                  <a:srgbClr val="A6A6A6"/>
                </a:solidFill>
                <a:latin typeface="Arial"/>
                <a:ea typeface="DejaVu Sans"/>
              </a:rPr>
              <a:t>‹#›</a:t>
            </a:fld>
            <a:endParaRPr lang="en-US" sz="1200" b="0" strike="noStrike" spc="-1">
              <a:latin typeface="Arial"/>
            </a:endParaRPr>
          </a:p>
        </p:txBody>
      </p:sp>
      <p:pic>
        <p:nvPicPr>
          <p:cNvPr id="46" name="Picture 1"/>
          <p:cNvPicPr/>
          <p:nvPr/>
        </p:nvPicPr>
        <p:blipFill>
          <a:blip r:embed="rId14"/>
          <a:stretch/>
        </p:blipFill>
        <p:spPr>
          <a:xfrm>
            <a:off x="0" y="0"/>
            <a:ext cx="9142920" cy="6856920"/>
          </a:xfrm>
          <a:prstGeom prst="rect">
            <a:avLst/>
          </a:prstGeom>
          <a:ln w="0">
            <a:noFill/>
          </a:ln>
        </p:spPr>
      </p:pic>
      <p:sp>
        <p:nvSpPr>
          <p:cNvPr id="4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8"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 name="TextBox 9"/>
          <p:cNvSpPr/>
          <p:nvPr/>
        </p:nvSpPr>
        <p:spPr>
          <a:xfrm>
            <a:off x="-3414960" y="279396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86" name="TextBox 11"/>
          <p:cNvSpPr/>
          <p:nvPr/>
        </p:nvSpPr>
        <p:spPr>
          <a:xfrm>
            <a:off x="11373480" y="68860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87" name="Slide Number Placeholder 6"/>
          <p:cNvSpPr/>
          <p:nvPr/>
        </p:nvSpPr>
        <p:spPr>
          <a:xfrm>
            <a:off x="8204040" y="6272640"/>
            <a:ext cx="4816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fld id="{97197636-95A7-4C48-BAFF-57A6543D4C77}" type="slidenum">
              <a:rPr lang="en-US" sz="1200" b="0" strike="noStrike" spc="-1">
                <a:solidFill>
                  <a:srgbClr val="A6A6A6"/>
                </a:solidFill>
                <a:latin typeface="Arial"/>
                <a:ea typeface="DejaVu Sans"/>
              </a:rPr>
              <a:t>‹#›</a:t>
            </a:fld>
            <a:endParaRPr lang="en-US" sz="1200" b="0" strike="noStrike" spc="-1">
              <a:latin typeface="Arial"/>
            </a:endParaRPr>
          </a:p>
        </p:txBody>
      </p:sp>
      <p:pic>
        <p:nvPicPr>
          <p:cNvPr id="88" name="Picture 5"/>
          <p:cNvPicPr/>
          <p:nvPr/>
        </p:nvPicPr>
        <p:blipFill>
          <a:blip r:embed="rId14"/>
          <a:stretch/>
        </p:blipFill>
        <p:spPr>
          <a:xfrm>
            <a:off x="0" y="0"/>
            <a:ext cx="9142920" cy="6856920"/>
          </a:xfrm>
          <a:prstGeom prst="rect">
            <a:avLst/>
          </a:prstGeom>
          <a:ln w="0">
            <a:noFill/>
          </a:ln>
        </p:spPr>
      </p:pic>
      <p:sp>
        <p:nvSpPr>
          <p:cNvPr id="89" name="PlaceHolder 1"/>
          <p:cNvSpPr>
            <a:spLocks noGrp="1"/>
          </p:cNvSpPr>
          <p:nvPr>
            <p:ph type="sldNum" idx="1"/>
          </p:nvPr>
        </p:nvSpPr>
        <p:spPr>
          <a:xfrm>
            <a:off x="457200" y="6272640"/>
            <a:ext cx="2471040" cy="363960"/>
          </a:xfrm>
          <a:prstGeom prst="rect">
            <a:avLst/>
          </a:prstGeom>
          <a:noFill/>
          <a:ln w="0">
            <a:noFill/>
          </a:ln>
        </p:spPr>
        <p:txBody>
          <a:bodyPr lIns="90000" tIns="45000" rIns="90000" bIns="45000" anchor="t">
            <a:noAutofit/>
          </a:bodyPr>
          <a:lstStyle>
            <a:lvl1pPr>
              <a:lnSpc>
                <a:spcPct val="100000"/>
              </a:lnSpc>
              <a:buNone/>
              <a:defRPr lang="en-US" sz="1200" b="0" strike="noStrike" spc="-1">
                <a:solidFill>
                  <a:srgbClr val="A6A6A6"/>
                </a:solidFill>
                <a:latin typeface="Arial"/>
              </a:defRPr>
            </a:lvl1pPr>
          </a:lstStyle>
          <a:p>
            <a:pPr>
              <a:lnSpc>
                <a:spcPct val="100000"/>
              </a:lnSpc>
              <a:buNone/>
            </a:pPr>
            <a:fld id="{310E938E-70B1-47D6-8259-CC8ECC36B753}" type="slidenum">
              <a:rPr lang="en-US" sz="1200" b="0" strike="noStrike" spc="-1">
                <a:solidFill>
                  <a:srgbClr val="A6A6A6"/>
                </a:solidFill>
                <a:latin typeface="Arial"/>
              </a:rPr>
              <a:t>‹#›</a:t>
            </a:fld>
            <a:endParaRPr lang="en-US" sz="1200" b="0" strike="noStrike" spc="-1">
              <a:latin typeface="Times New Roman"/>
            </a:endParaRPr>
          </a:p>
        </p:txBody>
      </p:sp>
      <p:sp>
        <p:nvSpPr>
          <p:cNvPr id="90" name="PlaceHolder 2"/>
          <p:cNvSpPr>
            <a:spLocks noGrp="1"/>
          </p:cNvSpPr>
          <p:nvPr>
            <p:ph type="dt" idx="2"/>
          </p:nvPr>
        </p:nvSpPr>
        <p:spPr>
          <a:xfrm>
            <a:off x="5977440" y="6272640"/>
            <a:ext cx="2132640" cy="36396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91" name="PlaceHolder 3"/>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92" name="PlaceHolder 4"/>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 name="TextBox 9"/>
          <p:cNvSpPr/>
          <p:nvPr/>
        </p:nvSpPr>
        <p:spPr>
          <a:xfrm>
            <a:off x="-3414960" y="279396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130" name="TextBox 11"/>
          <p:cNvSpPr/>
          <p:nvPr/>
        </p:nvSpPr>
        <p:spPr>
          <a:xfrm>
            <a:off x="11373480" y="68860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131" name="Slide Number Placeholder 6"/>
          <p:cNvSpPr/>
          <p:nvPr/>
        </p:nvSpPr>
        <p:spPr>
          <a:xfrm>
            <a:off x="8204040" y="6272640"/>
            <a:ext cx="4816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fld id="{12D471D8-CB2B-4296-A039-11EC45DC0267}" type="slidenum">
              <a:rPr lang="en-US" sz="1200" b="0" strike="noStrike" spc="-1">
                <a:solidFill>
                  <a:srgbClr val="A6A6A6"/>
                </a:solidFill>
                <a:latin typeface="Arial"/>
                <a:ea typeface="DejaVu Sans"/>
              </a:rPr>
              <a:t>‹#›</a:t>
            </a:fld>
            <a:endParaRPr lang="en-US" sz="1200" b="0" strike="noStrike" spc="-1">
              <a:latin typeface="Arial"/>
            </a:endParaRPr>
          </a:p>
        </p:txBody>
      </p:sp>
      <p:pic>
        <p:nvPicPr>
          <p:cNvPr id="132" name="Picture 3"/>
          <p:cNvPicPr/>
          <p:nvPr/>
        </p:nvPicPr>
        <p:blipFill>
          <a:blip r:embed="rId14"/>
          <a:stretch/>
        </p:blipFill>
        <p:spPr>
          <a:xfrm>
            <a:off x="0" y="0"/>
            <a:ext cx="9142920" cy="6856920"/>
          </a:xfrm>
          <a:prstGeom prst="rect">
            <a:avLst/>
          </a:prstGeom>
          <a:ln w="0">
            <a:noFill/>
          </a:ln>
        </p:spPr>
      </p:pic>
      <p:sp>
        <p:nvSpPr>
          <p:cNvPr id="13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134"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p:cNvSpPr>
          <p:nvPr>
            <p:ph/>
          </p:nvPr>
        </p:nvSpPr>
        <p:spPr>
          <a:xfrm>
            <a:off x="410463" y="4188470"/>
            <a:ext cx="7963560" cy="494280"/>
          </a:xfrm>
          <a:prstGeom prst="rect">
            <a:avLst/>
          </a:prstGeom>
          <a:noFill/>
          <a:ln w="0">
            <a:noFill/>
          </a:ln>
        </p:spPr>
        <p:txBody>
          <a:bodyPr lIns="90000" tIns="45000" rIns="90000" bIns="45000" anchor="t">
            <a:noAutofit/>
          </a:bodyPr>
          <a:lstStyle/>
          <a:p>
            <a:pPr>
              <a:lnSpc>
                <a:spcPct val="100000"/>
              </a:lnSpc>
              <a:spcBef>
                <a:spcPts val="541"/>
              </a:spcBef>
              <a:buNone/>
              <a:tabLst>
                <a:tab pos="0" algn="l"/>
              </a:tabLst>
            </a:pPr>
            <a:r>
              <a:rPr lang="en-US" sz="2700" b="0" strike="noStrike" spc="-1">
                <a:solidFill>
                  <a:srgbClr val="005551"/>
                </a:solidFill>
                <a:latin typeface="Arial"/>
              </a:rPr>
              <a:t>Riga Technical University, Faculty of Computer Science and Information Technology</a:t>
            </a:r>
            <a:endParaRPr lang="en-US" sz="2700" b="0" strike="noStrike" spc="-1">
              <a:latin typeface="Arial"/>
            </a:endParaRPr>
          </a:p>
        </p:txBody>
      </p:sp>
      <p:sp>
        <p:nvSpPr>
          <p:cNvPr id="178" name="PlaceHolder 2"/>
          <p:cNvSpPr>
            <a:spLocks noGrp="1"/>
          </p:cNvSpPr>
          <p:nvPr>
            <p:ph/>
          </p:nvPr>
        </p:nvSpPr>
        <p:spPr>
          <a:xfrm>
            <a:off x="389943" y="5312390"/>
            <a:ext cx="7963560" cy="275040"/>
          </a:xfrm>
          <a:prstGeom prst="rect">
            <a:avLst/>
          </a:prstGeom>
          <a:noFill/>
          <a:ln w="0">
            <a:noFill/>
          </a:ln>
        </p:spPr>
        <p:txBody>
          <a:bodyPr lIns="90000" tIns="45000" rIns="90000" bIns="45000" anchor="t">
            <a:noAutofit/>
          </a:bodyPr>
          <a:lstStyle/>
          <a:p>
            <a:pPr>
              <a:lnSpc>
                <a:spcPct val="100000"/>
              </a:lnSpc>
              <a:spcBef>
                <a:spcPts val="281"/>
              </a:spcBef>
              <a:buNone/>
              <a:tabLst>
                <a:tab pos="0" algn="l"/>
              </a:tabLst>
            </a:pPr>
            <a:r>
              <a:rPr lang="en-US" sz="1400" b="0" strike="noStrike" spc="-1" dirty="0">
                <a:solidFill>
                  <a:srgbClr val="005551"/>
                </a:solidFill>
                <a:latin typeface="Arial"/>
              </a:rPr>
              <a:t>Pāvels Osipovs</a:t>
            </a:r>
            <a:endParaRPr lang="en-US" sz="1400" b="0" strike="noStrike" spc="-1" dirty="0">
              <a:latin typeface="Arial"/>
            </a:endParaRPr>
          </a:p>
        </p:txBody>
      </p:sp>
      <p:sp>
        <p:nvSpPr>
          <p:cNvPr id="179" name="PlaceHolder 3"/>
          <p:cNvSpPr>
            <a:spLocks noGrp="1"/>
          </p:cNvSpPr>
          <p:nvPr>
            <p:ph/>
          </p:nvPr>
        </p:nvSpPr>
        <p:spPr>
          <a:xfrm>
            <a:off x="389943" y="5588870"/>
            <a:ext cx="7963560" cy="284760"/>
          </a:xfrm>
          <a:prstGeom prst="rect">
            <a:avLst/>
          </a:prstGeom>
          <a:noFill/>
          <a:ln w="0">
            <a:noFill/>
          </a:ln>
        </p:spPr>
        <p:txBody>
          <a:bodyPr lIns="90000" tIns="45000" rIns="90000" bIns="45000" anchor="t">
            <a:noAutofit/>
          </a:bodyPr>
          <a:lstStyle/>
          <a:p>
            <a:pPr>
              <a:lnSpc>
                <a:spcPct val="100000"/>
              </a:lnSpc>
              <a:spcBef>
                <a:spcPts val="281"/>
              </a:spcBef>
              <a:buNone/>
              <a:tabLst>
                <a:tab pos="0" algn="l"/>
              </a:tabLst>
            </a:pPr>
            <a:r>
              <a:rPr lang="lv-LV" sz="1400" b="0" strike="noStrike" spc="-1">
                <a:solidFill>
                  <a:srgbClr val="005551"/>
                </a:solidFill>
                <a:latin typeface="Arial"/>
              </a:rPr>
              <a:t>Senior Researcher</a:t>
            </a:r>
            <a:endParaRPr lang="en-US" sz="1400" b="0" strike="noStrike" spc="-1">
              <a:latin typeface="Arial"/>
            </a:endParaRPr>
          </a:p>
          <a:p>
            <a:pPr>
              <a:lnSpc>
                <a:spcPct val="100000"/>
              </a:lnSpc>
              <a:spcBef>
                <a:spcPts val="281"/>
              </a:spcBef>
              <a:buNone/>
              <a:tabLst>
                <a:tab pos="0" algn="l"/>
              </a:tabLst>
            </a:pPr>
            <a:endParaRPr lang="en-US" sz="1400" b="0" strike="noStrike" spc="-1">
              <a:latin typeface="Arial"/>
            </a:endParaRPr>
          </a:p>
        </p:txBody>
      </p:sp>
      <p:sp>
        <p:nvSpPr>
          <p:cNvPr id="180" name="PlaceHolder 4"/>
          <p:cNvSpPr>
            <a:spLocks noGrp="1"/>
          </p:cNvSpPr>
          <p:nvPr>
            <p:ph/>
          </p:nvPr>
        </p:nvSpPr>
        <p:spPr>
          <a:xfrm>
            <a:off x="410463" y="1649691"/>
            <a:ext cx="7963560" cy="2671259"/>
          </a:xfrm>
          <a:prstGeom prst="rect">
            <a:avLst/>
          </a:prstGeom>
          <a:noFill/>
          <a:ln w="0">
            <a:noFill/>
          </a:ln>
        </p:spPr>
        <p:txBody>
          <a:bodyPr lIns="90000" tIns="45000" rIns="90000" bIns="45000" anchor="t">
            <a:normAutofit fontScale="97000"/>
          </a:bodyPr>
          <a:lstStyle/>
          <a:p>
            <a:pPr>
              <a:lnSpc>
                <a:spcPct val="100000"/>
              </a:lnSpc>
              <a:spcBef>
                <a:spcPts val="1100"/>
              </a:spcBef>
              <a:buNone/>
              <a:tabLst>
                <a:tab pos="0" algn="l"/>
              </a:tabLst>
            </a:pPr>
            <a:r>
              <a:rPr lang="en-US" sz="3600" b="1" strike="noStrike" spc="-1" dirty="0">
                <a:solidFill>
                  <a:srgbClr val="005551"/>
                </a:solidFill>
                <a:latin typeface="Arial"/>
              </a:rPr>
              <a:t>BUILDING ROBUST INFORMATION</a:t>
            </a:r>
          </a:p>
          <a:p>
            <a:pPr>
              <a:lnSpc>
                <a:spcPct val="100000"/>
              </a:lnSpc>
              <a:spcBef>
                <a:spcPts val="1100"/>
              </a:spcBef>
              <a:buNone/>
              <a:tabLst>
                <a:tab pos="0" algn="l"/>
              </a:tabLst>
            </a:pPr>
            <a:r>
              <a:rPr lang="en-US" sz="3600" b="1" strike="noStrike" spc="-1" dirty="0">
                <a:solidFill>
                  <a:srgbClr val="005551"/>
                </a:solidFill>
                <a:latin typeface="Arial"/>
              </a:rPr>
              <a:t>SYSTEMS FOR REMOTE SENSING</a:t>
            </a:r>
          </a:p>
          <a:p>
            <a:pPr>
              <a:lnSpc>
                <a:spcPct val="100000"/>
              </a:lnSpc>
              <a:spcBef>
                <a:spcPts val="1100"/>
              </a:spcBef>
              <a:buNone/>
              <a:tabLst>
                <a:tab pos="0" algn="l"/>
              </a:tabLst>
            </a:pPr>
            <a:r>
              <a:rPr lang="en-US" sz="3600" b="1" strike="noStrike" spc="-1" dirty="0">
                <a:solidFill>
                  <a:srgbClr val="005551"/>
                </a:solidFill>
                <a:latin typeface="Arial"/>
              </a:rPr>
              <a:t>DATA MANAGEMENT </a:t>
            </a:r>
            <a:endParaRPr lang="en-US" sz="3600" b="0" strike="noStrike" spc="-1" dirty="0">
              <a:latin typeface="Arial"/>
            </a:endParaRPr>
          </a:p>
        </p:txBody>
      </p:sp>
      <p:sp>
        <p:nvSpPr>
          <p:cNvPr id="181" name="PlaceHolder 5"/>
          <p:cNvSpPr>
            <a:spLocks noGrp="1"/>
          </p:cNvSpPr>
          <p:nvPr>
            <p:ph/>
          </p:nvPr>
        </p:nvSpPr>
        <p:spPr>
          <a:xfrm>
            <a:off x="389943" y="6207710"/>
            <a:ext cx="7963560" cy="275040"/>
          </a:xfrm>
          <a:prstGeom prst="rect">
            <a:avLst/>
          </a:prstGeom>
          <a:noFill/>
          <a:ln w="0">
            <a:noFill/>
          </a:ln>
        </p:spPr>
        <p:txBody>
          <a:bodyPr lIns="90000" tIns="45000" rIns="90000" bIns="45000" anchor="t">
            <a:noAutofit/>
          </a:bodyPr>
          <a:lstStyle/>
          <a:p>
            <a:pPr>
              <a:lnSpc>
                <a:spcPct val="100000"/>
              </a:lnSpc>
              <a:spcBef>
                <a:spcPts val="281"/>
              </a:spcBef>
              <a:buNone/>
              <a:tabLst>
                <a:tab pos="0" algn="l"/>
              </a:tabLst>
            </a:pPr>
            <a:r>
              <a:rPr lang="en-US" sz="1400" b="0" strike="noStrike" spc="-1">
                <a:solidFill>
                  <a:srgbClr val="005551"/>
                </a:solidFill>
                <a:latin typeface="Arial"/>
              </a:rPr>
              <a:t>05.10.2023</a:t>
            </a:r>
            <a:endParaRPr lang="en-US" sz="1400" b="0" strike="noStrike" spc="-1">
              <a:latin typeface="Arial"/>
            </a:endParaRPr>
          </a:p>
          <a:p>
            <a:pPr>
              <a:lnSpc>
                <a:spcPct val="100000"/>
              </a:lnSpc>
              <a:spcBef>
                <a:spcPts val="281"/>
              </a:spcBef>
              <a:buNone/>
              <a:tabLst>
                <a:tab pos="0" algn="l"/>
              </a:tabLst>
            </a:pPr>
            <a:endParaRPr lang="en-US" sz="14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361800"/>
            <a:ext cx="8228520" cy="771480"/>
          </a:xfrm>
          <a:prstGeom prst="rect">
            <a:avLst/>
          </a:prstGeom>
          <a:noFill/>
          <a:ln w="0">
            <a:noFill/>
          </a:ln>
        </p:spPr>
        <p:txBody>
          <a:bodyPr lIns="90000" tIns="45000" rIns="90000" bIns="45000" anchor="ctr">
            <a:noAutofit/>
          </a:bodyPr>
          <a:lstStyle/>
          <a:p>
            <a:pPr>
              <a:lnSpc>
                <a:spcPct val="100000"/>
              </a:lnSpc>
              <a:buNone/>
            </a:pPr>
            <a:r>
              <a:rPr lang="en-US" sz="4400" b="1" strike="noStrike" spc="-1">
                <a:solidFill>
                  <a:srgbClr val="005551"/>
                </a:solidFill>
                <a:latin typeface="Arial"/>
              </a:rPr>
              <a:t>Preparing for Incidents</a:t>
            </a:r>
            <a:endParaRPr lang="en-US" sz="4400" b="0" strike="noStrike" spc="-1">
              <a:latin typeface="Arial"/>
            </a:endParaRPr>
          </a:p>
        </p:txBody>
      </p:sp>
      <p:sp>
        <p:nvSpPr>
          <p:cNvPr id="212" name="PlaceHolder 2"/>
          <p:cNvSpPr>
            <a:spLocks noGrp="1"/>
          </p:cNvSpPr>
          <p:nvPr>
            <p:ph type="sldNum" idx="13"/>
          </p:nvPr>
        </p:nvSpPr>
        <p:spPr>
          <a:xfrm>
            <a:off x="457200" y="6272640"/>
            <a:ext cx="2471040" cy="363960"/>
          </a:xfrm>
          <a:prstGeom prst="rect">
            <a:avLst/>
          </a:prstGeom>
          <a:noFill/>
          <a:ln w="0">
            <a:noFill/>
          </a:ln>
        </p:spPr>
        <p:txBody>
          <a:bodyPr lIns="90000" tIns="45000" rIns="90000" bIns="45000" anchor="t">
            <a:noAutofit/>
          </a:bodyPr>
          <a:lstStyle>
            <a:lvl1pPr>
              <a:lnSpc>
                <a:spcPct val="100000"/>
              </a:lnSpc>
              <a:buNone/>
              <a:defRPr lang="en-US" sz="1200" b="0" strike="noStrike" spc="-1">
                <a:solidFill>
                  <a:srgbClr val="A6A6A6"/>
                </a:solidFill>
                <a:latin typeface="Arial"/>
              </a:defRPr>
            </a:lvl1pPr>
          </a:lstStyle>
          <a:p>
            <a:pPr>
              <a:lnSpc>
                <a:spcPct val="100000"/>
              </a:lnSpc>
              <a:buNone/>
            </a:pPr>
            <a:r>
              <a:rPr lang="en-US" sz="1200" b="0" strike="noStrike" spc="-1">
                <a:solidFill>
                  <a:srgbClr val="A6A6A6"/>
                </a:solidFill>
                <a:latin typeface="Arial"/>
              </a:rPr>
              <a:t>Rīgas Tehniskā universitāte</a:t>
            </a:r>
            <a:endParaRPr lang="en-US" sz="1200" b="0" strike="noStrike" spc="-1">
              <a:latin typeface="Times New Roman"/>
            </a:endParaRPr>
          </a:p>
        </p:txBody>
      </p:sp>
      <p:sp>
        <p:nvSpPr>
          <p:cNvPr id="213" name="PlaceHolder 3"/>
          <p:cNvSpPr>
            <a:spLocks noGrp="1"/>
          </p:cNvSpPr>
          <p:nvPr>
            <p:ph/>
          </p:nvPr>
        </p:nvSpPr>
        <p:spPr>
          <a:xfrm>
            <a:off x="457200" y="1454040"/>
            <a:ext cx="8228520" cy="2788200"/>
          </a:xfrm>
          <a:prstGeom prst="rect">
            <a:avLst/>
          </a:prstGeom>
          <a:noFill/>
          <a:ln w="0">
            <a:noFill/>
          </a:ln>
        </p:spPr>
        <p:txBody>
          <a:bodyPr lIns="90000" tIns="45000" rIns="90000" bIns="45000" anchor="t">
            <a:noAutofit/>
          </a:bodyPr>
          <a:lstStyle/>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Sooner or later, problems may appear in every system. Already at the stage of its development, it is advisable to be prepared for this situation. Typically, problems can be sorted by the level of damage caused, and a set of activities can be prepared for each of them.</a:t>
            </a:r>
            <a:endParaRPr lang="en-US" sz="2000" b="0" strike="noStrike" spc="-1">
              <a:latin typeface="Arial"/>
            </a:endParaRPr>
          </a:p>
        </p:txBody>
      </p:sp>
      <p:pic>
        <p:nvPicPr>
          <p:cNvPr id="214" name="Picture 4"/>
          <p:cNvPicPr/>
          <p:nvPr/>
        </p:nvPicPr>
        <p:blipFill>
          <a:blip r:embed="rId3"/>
          <a:stretch/>
        </p:blipFill>
        <p:spPr>
          <a:xfrm>
            <a:off x="1986120" y="3429000"/>
            <a:ext cx="5171040" cy="216108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Picture 214"/>
          <p:cNvPicPr/>
          <p:nvPr/>
        </p:nvPicPr>
        <p:blipFill>
          <a:blip r:embed="rId2"/>
          <a:stretch/>
        </p:blipFill>
        <p:spPr>
          <a:xfrm>
            <a:off x="2057400" y="1371600"/>
            <a:ext cx="1277280" cy="1143000"/>
          </a:xfrm>
          <a:prstGeom prst="rect">
            <a:avLst/>
          </a:prstGeom>
          <a:ln w="0">
            <a:noFill/>
          </a:ln>
        </p:spPr>
      </p:pic>
      <p:pic>
        <p:nvPicPr>
          <p:cNvPr id="216" name="Picture 215"/>
          <p:cNvPicPr/>
          <p:nvPr/>
        </p:nvPicPr>
        <p:blipFill>
          <a:blip r:embed="rId3"/>
          <a:stretch/>
        </p:blipFill>
        <p:spPr>
          <a:xfrm>
            <a:off x="4773960" y="1573920"/>
            <a:ext cx="2769840" cy="940680"/>
          </a:xfrm>
          <a:prstGeom prst="rect">
            <a:avLst/>
          </a:prstGeom>
          <a:ln w="0">
            <a:noFill/>
          </a:ln>
        </p:spPr>
      </p:pic>
      <p:sp>
        <p:nvSpPr>
          <p:cNvPr id="217" name="PlaceHolder 6"/>
          <p:cNvSpPr/>
          <p:nvPr/>
        </p:nvSpPr>
        <p:spPr>
          <a:xfrm>
            <a:off x="914760" y="3200400"/>
            <a:ext cx="6400440" cy="73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spcBef>
                <a:spcPts val="281"/>
              </a:spcBef>
              <a:buNone/>
              <a:tabLst>
                <a:tab pos="0" algn="l"/>
              </a:tabLst>
            </a:pPr>
            <a:r>
              <a:rPr lang="en-US" sz="1600" b="0" strike="noStrike" spc="-1">
                <a:solidFill>
                  <a:srgbClr val="005551"/>
                </a:solidFill>
                <a:latin typeface="Arial"/>
              </a:rPr>
              <a:t>This work has been supported by the following ERAF projects: </a:t>
            </a:r>
            <a:endParaRPr lang="en-US" sz="1600" b="0" strike="noStrike" spc="-1">
              <a:latin typeface="Arial"/>
            </a:endParaRPr>
          </a:p>
          <a:p>
            <a:pPr>
              <a:lnSpc>
                <a:spcPct val="100000"/>
              </a:lnSpc>
              <a:spcBef>
                <a:spcPts val="281"/>
              </a:spcBef>
              <a:buNone/>
              <a:tabLst>
                <a:tab pos="0" algn="l"/>
              </a:tabLst>
            </a:pPr>
            <a:endParaRPr lang="en-US" sz="1400" b="0" strike="noStrike" spc="-1">
              <a:latin typeface="Arial"/>
            </a:endParaRPr>
          </a:p>
          <a:p>
            <a:pPr>
              <a:lnSpc>
                <a:spcPct val="100000"/>
              </a:lnSpc>
              <a:spcBef>
                <a:spcPts val="281"/>
              </a:spcBef>
              <a:buNone/>
              <a:tabLst>
                <a:tab pos="0" algn="l"/>
              </a:tabLst>
            </a:pPr>
            <a:r>
              <a:rPr lang="en-US" sz="1400" b="0" strike="noStrike" spc="-1">
                <a:solidFill>
                  <a:srgbClr val="005551"/>
                </a:solidFill>
                <a:latin typeface="Arial"/>
              </a:rPr>
              <a:t>ERAF SmartAsistant CPAP F4596, Nr.1.1.1.1/21/A/082 -  Machine learning-based clinical decision support system for the non-invasive ventilation devices in the treatment of COVID-19 patients.</a:t>
            </a:r>
            <a:endParaRPr lang="en-US" sz="1400" b="0" strike="noStrike" spc="-1">
              <a:latin typeface="Arial"/>
            </a:endParaRPr>
          </a:p>
          <a:p>
            <a:pPr>
              <a:lnSpc>
                <a:spcPct val="100000"/>
              </a:lnSpc>
              <a:spcBef>
                <a:spcPts val="281"/>
              </a:spcBef>
              <a:buNone/>
              <a:tabLst>
                <a:tab pos="0" algn="l"/>
              </a:tabLst>
            </a:pPr>
            <a:endParaRPr lang="en-US" sz="1400" b="0" strike="noStrike" spc="-1">
              <a:latin typeface="Arial"/>
            </a:endParaRPr>
          </a:p>
          <a:p>
            <a:pPr>
              <a:lnSpc>
                <a:spcPct val="100000"/>
              </a:lnSpc>
              <a:spcBef>
                <a:spcPts val="281"/>
              </a:spcBef>
              <a:buNone/>
              <a:tabLst>
                <a:tab pos="0" algn="l"/>
              </a:tabLst>
            </a:pPr>
            <a:r>
              <a:rPr lang="en-US" sz="1400" b="0" strike="noStrike" spc="-1">
                <a:solidFill>
                  <a:srgbClr val="005551"/>
                </a:solidFill>
                <a:latin typeface="Arial"/>
              </a:rPr>
              <a:t>ERAF Antibacterial resistance F4562, 1.1.1.1/21/A/034 -  Rapid assessment system of antibacterial resistance for patients with secondary bacterial infections.</a:t>
            </a:r>
            <a:endParaRPr lang="en-US" sz="1400" b="0" strike="noStrike" spc="-1">
              <a:latin typeface="Arial"/>
            </a:endParaRPr>
          </a:p>
        </p:txBody>
      </p:sp>
      <p:pic>
        <p:nvPicPr>
          <p:cNvPr id="4" name="Attēls 3" descr="Attēls, kurā ir teksts, ekrānuzņēmums, fonts&#10;&#10;Apraksts ģenerēts automātiski">
            <a:extLst>
              <a:ext uri="{FF2B5EF4-FFF2-40B4-BE49-F238E27FC236}">
                <a16:creationId xmlns:a16="http://schemas.microsoft.com/office/drawing/2014/main" id="{6FE3595D-ED05-AAFB-447B-F98ADA4F4E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69" y="5486400"/>
            <a:ext cx="3595757" cy="76133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733320" y="2547360"/>
            <a:ext cx="7675920" cy="1468800"/>
          </a:xfrm>
          <a:prstGeom prst="rect">
            <a:avLst/>
          </a:prstGeom>
          <a:noFill/>
          <a:ln w="0">
            <a:noFill/>
          </a:ln>
        </p:spPr>
        <p:txBody>
          <a:bodyPr lIns="90000" tIns="45000" rIns="90000" bIns="45000" anchor="ctr">
            <a:noAutofit/>
          </a:bodyPr>
          <a:lstStyle/>
          <a:p>
            <a:pPr algn="ctr">
              <a:lnSpc>
                <a:spcPct val="100000"/>
              </a:lnSpc>
              <a:buNone/>
            </a:pPr>
            <a:r>
              <a:rPr lang="en-US" sz="5500" b="1" strike="noStrike" spc="-1">
                <a:solidFill>
                  <a:srgbClr val="005551"/>
                </a:solidFill>
                <a:latin typeface="Arial"/>
              </a:rPr>
              <a:t>Thank you for attention!</a:t>
            </a:r>
            <a:endParaRPr lang="en-US" sz="55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334080" y="1730880"/>
            <a:ext cx="7675920" cy="1468800"/>
          </a:xfrm>
          <a:prstGeom prst="rect">
            <a:avLst/>
          </a:prstGeom>
          <a:noFill/>
          <a:ln w="0">
            <a:noFill/>
          </a:ln>
        </p:spPr>
        <p:txBody>
          <a:bodyPr lIns="90000" tIns="45000" rIns="90000" bIns="45000" anchor="ctr">
            <a:noAutofit/>
          </a:bodyPr>
          <a:lstStyle/>
          <a:p>
            <a:pPr>
              <a:lnSpc>
                <a:spcPct val="100000"/>
              </a:lnSpc>
              <a:buNone/>
            </a:pPr>
            <a:r>
              <a:rPr lang="en-US" sz="5500" b="1" strike="noStrike" spc="-1">
                <a:solidFill>
                  <a:srgbClr val="005551"/>
                </a:solidFill>
                <a:latin typeface="Arial"/>
              </a:rPr>
              <a:t>Projects similarities and differences </a:t>
            </a:r>
            <a:endParaRPr lang="en-US" sz="5500" b="0" strike="noStrike" spc="-1">
              <a:latin typeface="Arial"/>
            </a:endParaRPr>
          </a:p>
        </p:txBody>
      </p:sp>
      <p:pic>
        <p:nvPicPr>
          <p:cNvPr id="183" name="Picture 3"/>
          <p:cNvPicPr/>
          <p:nvPr/>
        </p:nvPicPr>
        <p:blipFill>
          <a:blip r:embed="rId3"/>
          <a:stretch/>
        </p:blipFill>
        <p:spPr>
          <a:xfrm>
            <a:off x="2188080" y="3701520"/>
            <a:ext cx="4671720" cy="262044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361800"/>
            <a:ext cx="8228520" cy="771480"/>
          </a:xfrm>
          <a:prstGeom prst="rect">
            <a:avLst/>
          </a:prstGeom>
          <a:noFill/>
          <a:ln w="0">
            <a:noFill/>
          </a:ln>
        </p:spPr>
        <p:txBody>
          <a:bodyPr lIns="90000" tIns="45000" rIns="90000" bIns="45000" anchor="ctr">
            <a:noAutofit/>
          </a:bodyPr>
          <a:lstStyle/>
          <a:p>
            <a:pPr>
              <a:lnSpc>
                <a:spcPct val="100000"/>
              </a:lnSpc>
              <a:buNone/>
            </a:pPr>
            <a:r>
              <a:rPr lang="en-US" sz="4400" b="1" strike="noStrike" spc="-1">
                <a:solidFill>
                  <a:srgbClr val="005551"/>
                </a:solidFill>
                <a:latin typeface="Arial"/>
              </a:rPr>
              <a:t>Collecting data from sensors</a:t>
            </a:r>
            <a:endParaRPr lang="en-US" sz="4400" b="0" strike="noStrike" spc="-1">
              <a:latin typeface="Arial"/>
            </a:endParaRPr>
          </a:p>
        </p:txBody>
      </p:sp>
      <p:sp>
        <p:nvSpPr>
          <p:cNvPr id="185" name="PlaceHolder 2"/>
          <p:cNvSpPr>
            <a:spLocks noGrp="1"/>
          </p:cNvSpPr>
          <p:nvPr>
            <p:ph type="sldNum" idx="6"/>
          </p:nvPr>
        </p:nvSpPr>
        <p:spPr>
          <a:xfrm>
            <a:off x="457200" y="6272640"/>
            <a:ext cx="2471040" cy="363960"/>
          </a:xfrm>
          <a:prstGeom prst="rect">
            <a:avLst/>
          </a:prstGeom>
          <a:noFill/>
          <a:ln w="0">
            <a:noFill/>
          </a:ln>
        </p:spPr>
        <p:txBody>
          <a:bodyPr lIns="90000" tIns="45000" rIns="90000" bIns="45000" anchor="t">
            <a:noAutofit/>
          </a:bodyPr>
          <a:lstStyle>
            <a:lvl1pPr>
              <a:lnSpc>
                <a:spcPct val="100000"/>
              </a:lnSpc>
              <a:buNone/>
              <a:defRPr lang="en-US" sz="1200" b="0" strike="noStrike" spc="-1">
                <a:solidFill>
                  <a:srgbClr val="A6A6A6"/>
                </a:solidFill>
                <a:latin typeface="Arial"/>
              </a:defRPr>
            </a:lvl1pPr>
          </a:lstStyle>
          <a:p>
            <a:pPr>
              <a:lnSpc>
                <a:spcPct val="100000"/>
              </a:lnSpc>
              <a:buNone/>
            </a:pPr>
            <a:r>
              <a:rPr lang="en-US" sz="1200" b="0" strike="noStrike" spc="-1">
                <a:solidFill>
                  <a:srgbClr val="A6A6A6"/>
                </a:solidFill>
                <a:latin typeface="Arial"/>
              </a:rPr>
              <a:t>Rīgas Tehniskā universitāte</a:t>
            </a:r>
            <a:endParaRPr lang="en-US" sz="1200" b="0" strike="noStrike" spc="-1">
              <a:latin typeface="Times New Roman"/>
            </a:endParaRPr>
          </a:p>
        </p:txBody>
      </p:sp>
      <p:sp>
        <p:nvSpPr>
          <p:cNvPr id="186" name="PlaceHolder 3"/>
          <p:cNvSpPr>
            <a:spLocks noGrp="1"/>
          </p:cNvSpPr>
          <p:nvPr>
            <p:ph/>
          </p:nvPr>
        </p:nvSpPr>
        <p:spPr>
          <a:xfrm>
            <a:off x="457200" y="1454040"/>
            <a:ext cx="3858840" cy="4620600"/>
          </a:xfrm>
          <a:prstGeom prst="rect">
            <a:avLst/>
          </a:prstGeom>
          <a:noFill/>
          <a:ln w="0">
            <a:noFill/>
          </a:ln>
        </p:spPr>
        <p:txBody>
          <a:bodyPr lIns="90000" tIns="45000" rIns="90000" bIns="45000" anchor="t">
            <a:normAutofit/>
          </a:bodyPr>
          <a:lstStyle/>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Data streams or chunks.</a:t>
            </a:r>
            <a:endParaRPr lang="en-US" sz="2000" b="0" strike="noStrike" spc="-1">
              <a:latin typeface="Arial"/>
            </a:endParaRPr>
          </a:p>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No requirement for real-time processing.</a:t>
            </a:r>
            <a:endParaRPr lang="en-US" sz="2000" b="0" strike="noStrike" spc="-1">
              <a:latin typeface="Arial"/>
            </a:endParaRPr>
          </a:p>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There can be a lot of data, but we are only interested in the aggregated resulting figures (of a relatively small volume).</a:t>
            </a:r>
            <a:endParaRPr lang="en-US" sz="2000" b="0" strike="noStrike" spc="-1">
              <a:latin typeface="Arial"/>
            </a:endParaRPr>
          </a:p>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Raw data received from sensors can be stored completely separately from the results of their analysis.</a:t>
            </a:r>
            <a:endParaRPr lang="en-US" sz="2000" b="0" strike="noStrike" spc="-1">
              <a:latin typeface="Arial"/>
            </a:endParaRPr>
          </a:p>
        </p:txBody>
      </p:sp>
      <p:pic>
        <p:nvPicPr>
          <p:cNvPr id="187" name="image3.png"/>
          <p:cNvPicPr/>
          <p:nvPr/>
        </p:nvPicPr>
        <p:blipFill>
          <a:blip r:embed="rId3"/>
          <a:stretch/>
        </p:blipFill>
        <p:spPr>
          <a:xfrm>
            <a:off x="4150080" y="1454040"/>
            <a:ext cx="4650120" cy="430380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361800"/>
            <a:ext cx="8228520" cy="771480"/>
          </a:xfrm>
          <a:prstGeom prst="rect">
            <a:avLst/>
          </a:prstGeom>
          <a:noFill/>
          <a:ln w="0">
            <a:noFill/>
          </a:ln>
        </p:spPr>
        <p:txBody>
          <a:bodyPr lIns="90000" tIns="45000" rIns="90000" bIns="45000" anchor="ctr">
            <a:normAutofit/>
          </a:bodyPr>
          <a:lstStyle/>
          <a:p>
            <a:pPr>
              <a:lnSpc>
                <a:spcPct val="100000"/>
              </a:lnSpc>
              <a:buNone/>
            </a:pPr>
            <a:r>
              <a:rPr lang="en-US" sz="4400" b="1" strike="noStrike" spc="-1">
                <a:solidFill>
                  <a:srgbClr val="005551"/>
                </a:solidFill>
                <a:latin typeface="Arial"/>
              </a:rPr>
              <a:t>Ensuring data access</a:t>
            </a:r>
            <a:endParaRPr lang="en-US" sz="4400" b="0" strike="noStrike" spc="-1">
              <a:latin typeface="Arial"/>
            </a:endParaRPr>
          </a:p>
        </p:txBody>
      </p:sp>
      <p:sp>
        <p:nvSpPr>
          <p:cNvPr id="189" name="PlaceHolder 2"/>
          <p:cNvSpPr>
            <a:spLocks noGrp="1"/>
          </p:cNvSpPr>
          <p:nvPr>
            <p:ph type="sldNum" idx="7"/>
          </p:nvPr>
        </p:nvSpPr>
        <p:spPr>
          <a:xfrm>
            <a:off x="457200" y="6272640"/>
            <a:ext cx="2471040" cy="363960"/>
          </a:xfrm>
          <a:prstGeom prst="rect">
            <a:avLst/>
          </a:prstGeom>
          <a:noFill/>
          <a:ln w="0">
            <a:noFill/>
          </a:ln>
        </p:spPr>
        <p:txBody>
          <a:bodyPr lIns="90000" tIns="45000" rIns="90000" bIns="45000" anchor="t">
            <a:noAutofit/>
          </a:bodyPr>
          <a:lstStyle>
            <a:lvl1pPr>
              <a:lnSpc>
                <a:spcPct val="100000"/>
              </a:lnSpc>
              <a:buNone/>
              <a:defRPr lang="en-US" sz="1200" b="0" strike="noStrike" spc="-1">
                <a:solidFill>
                  <a:srgbClr val="A6A6A6"/>
                </a:solidFill>
                <a:latin typeface="Arial"/>
              </a:defRPr>
            </a:lvl1pPr>
          </a:lstStyle>
          <a:p>
            <a:pPr>
              <a:lnSpc>
                <a:spcPct val="100000"/>
              </a:lnSpc>
              <a:buNone/>
            </a:pPr>
            <a:r>
              <a:rPr lang="en-US" sz="1200" b="0" strike="noStrike" spc="-1">
                <a:solidFill>
                  <a:srgbClr val="A6A6A6"/>
                </a:solidFill>
                <a:latin typeface="Arial"/>
              </a:rPr>
              <a:t>Rīgas Tehniskā universitāte</a:t>
            </a:r>
            <a:endParaRPr lang="en-US" sz="1200" b="0" strike="noStrike" spc="-1">
              <a:latin typeface="Times New Roman"/>
            </a:endParaRPr>
          </a:p>
        </p:txBody>
      </p:sp>
      <p:sp>
        <p:nvSpPr>
          <p:cNvPr id="190" name="PlaceHolder 3"/>
          <p:cNvSpPr>
            <a:spLocks noGrp="1"/>
          </p:cNvSpPr>
          <p:nvPr>
            <p:ph/>
          </p:nvPr>
        </p:nvSpPr>
        <p:spPr>
          <a:xfrm>
            <a:off x="457200" y="1454040"/>
            <a:ext cx="8228520" cy="3143520"/>
          </a:xfrm>
          <a:prstGeom prst="rect">
            <a:avLst/>
          </a:prstGeom>
          <a:noFill/>
          <a:ln w="0">
            <a:noFill/>
          </a:ln>
        </p:spPr>
        <p:txBody>
          <a:bodyPr lIns="90000" tIns="45000" rIns="90000" bIns="45000" anchor="t">
            <a:normAutofit/>
          </a:bodyPr>
          <a:lstStyle/>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It is advisable to store data from sensors in a place without access from outside. At the same time, access to the processed data most often must be provided using an administration panel accessible via the Internet. </a:t>
            </a:r>
            <a:endParaRPr lang="en-US" sz="2000" b="0" strike="noStrike" spc="-1">
              <a:latin typeface="Arial"/>
            </a:endParaRPr>
          </a:p>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Critical sensitive data should not be saved into database without encryption.</a:t>
            </a:r>
            <a:endParaRPr lang="en-US" sz="2000" b="0" strike="noStrike" spc="-1">
              <a:latin typeface="Arial"/>
            </a:endParaRPr>
          </a:p>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Access to the administration panel is protected by user authorization and authentication systems.</a:t>
            </a:r>
            <a:endParaRPr lang="en-US" sz="2000" b="0" strike="noStrike" spc="-1">
              <a:latin typeface="Arial"/>
            </a:endParaRPr>
          </a:p>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Access from mobile devices is especially in demand these days.</a:t>
            </a:r>
            <a:endParaRPr lang="en-US" sz="20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361800"/>
            <a:ext cx="8228520" cy="771480"/>
          </a:xfrm>
          <a:prstGeom prst="rect">
            <a:avLst/>
          </a:prstGeom>
          <a:noFill/>
          <a:ln w="0">
            <a:noFill/>
          </a:ln>
        </p:spPr>
        <p:txBody>
          <a:bodyPr lIns="90000" tIns="45000" rIns="90000" bIns="45000" anchor="ctr">
            <a:noAutofit/>
          </a:bodyPr>
          <a:lstStyle/>
          <a:p>
            <a:pPr>
              <a:lnSpc>
                <a:spcPct val="100000"/>
              </a:lnSpc>
              <a:buNone/>
            </a:pPr>
            <a:r>
              <a:rPr lang="en-US" sz="4400" b="1" strike="noStrike" spc="-1">
                <a:solidFill>
                  <a:srgbClr val="005551"/>
                </a:solidFill>
                <a:latin typeface="Arial"/>
              </a:rPr>
              <a:t>Data processing</a:t>
            </a:r>
            <a:endParaRPr lang="en-US" sz="4400" b="0" strike="noStrike" spc="-1">
              <a:latin typeface="Arial"/>
            </a:endParaRPr>
          </a:p>
        </p:txBody>
      </p:sp>
      <p:sp>
        <p:nvSpPr>
          <p:cNvPr id="192" name="PlaceHolder 2"/>
          <p:cNvSpPr>
            <a:spLocks noGrp="1"/>
          </p:cNvSpPr>
          <p:nvPr>
            <p:ph type="sldNum" idx="8"/>
          </p:nvPr>
        </p:nvSpPr>
        <p:spPr>
          <a:xfrm>
            <a:off x="457200" y="6272640"/>
            <a:ext cx="2471040" cy="363960"/>
          </a:xfrm>
          <a:prstGeom prst="rect">
            <a:avLst/>
          </a:prstGeom>
          <a:noFill/>
          <a:ln w="0">
            <a:noFill/>
          </a:ln>
        </p:spPr>
        <p:txBody>
          <a:bodyPr lIns="90000" tIns="45000" rIns="90000" bIns="45000" anchor="t">
            <a:noAutofit/>
          </a:bodyPr>
          <a:lstStyle>
            <a:lvl1pPr>
              <a:lnSpc>
                <a:spcPct val="100000"/>
              </a:lnSpc>
              <a:buNone/>
              <a:defRPr lang="en-US" sz="1200" b="0" strike="noStrike" spc="-1">
                <a:solidFill>
                  <a:srgbClr val="A6A6A6"/>
                </a:solidFill>
                <a:latin typeface="Arial"/>
              </a:defRPr>
            </a:lvl1pPr>
          </a:lstStyle>
          <a:p>
            <a:pPr>
              <a:lnSpc>
                <a:spcPct val="100000"/>
              </a:lnSpc>
              <a:buNone/>
            </a:pPr>
            <a:r>
              <a:rPr lang="en-US" sz="1200" b="0" strike="noStrike" spc="-1">
                <a:solidFill>
                  <a:srgbClr val="A6A6A6"/>
                </a:solidFill>
                <a:latin typeface="Arial"/>
              </a:rPr>
              <a:t>Rīgas Tehniskā universitāte</a:t>
            </a:r>
            <a:endParaRPr lang="en-US" sz="1200" b="0" strike="noStrike" spc="-1">
              <a:latin typeface="Times New Roman"/>
            </a:endParaRPr>
          </a:p>
        </p:txBody>
      </p:sp>
      <p:sp>
        <p:nvSpPr>
          <p:cNvPr id="193" name="PlaceHolder 3"/>
          <p:cNvSpPr>
            <a:spLocks noGrp="1"/>
          </p:cNvSpPr>
          <p:nvPr>
            <p:ph/>
          </p:nvPr>
        </p:nvSpPr>
        <p:spPr>
          <a:xfrm>
            <a:off x="457200" y="1454040"/>
            <a:ext cx="8228520" cy="2788200"/>
          </a:xfrm>
          <a:prstGeom prst="rect">
            <a:avLst/>
          </a:prstGeom>
          <a:noFill/>
          <a:ln w="0">
            <a:noFill/>
          </a:ln>
        </p:spPr>
        <p:txBody>
          <a:bodyPr lIns="90000" tIns="45000" rIns="90000" bIns="45000" anchor="t">
            <a:noAutofit/>
          </a:bodyPr>
          <a:lstStyle/>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Data can be processed in one or more stages.</a:t>
            </a:r>
            <a:endParaRPr lang="en-US" sz="2000" b="0" strike="noStrike" spc="-1">
              <a:latin typeface="Arial"/>
            </a:endParaRPr>
          </a:p>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Typically, programs written in scripting programming languages are used for processing.</a:t>
            </a:r>
            <a:endParaRPr lang="en-US" sz="2000" b="0" strike="noStrike" spc="-1">
              <a:latin typeface="Arial"/>
            </a:endParaRPr>
          </a:p>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Data processing can also be carried out in parallel.</a:t>
            </a:r>
            <a:endParaRPr lang="en-US" sz="2000" b="0" strike="noStrike" spc="-1">
              <a:latin typeface="Arial"/>
            </a:endParaRPr>
          </a:p>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To manage data processing processes, system utilities such as Supervisor or Watchdog are used.</a:t>
            </a:r>
            <a:endParaRPr lang="en-US" sz="2000" b="0" strike="noStrike" spc="-1">
              <a:latin typeface="Arial"/>
            </a:endParaRPr>
          </a:p>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To transfer data between servers, it is also convenient to use system utilities. Rsync is often used.</a:t>
            </a:r>
            <a:endParaRPr lang="en-US" sz="20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361800"/>
            <a:ext cx="8228520" cy="771480"/>
          </a:xfrm>
          <a:prstGeom prst="rect">
            <a:avLst/>
          </a:prstGeom>
          <a:noFill/>
          <a:ln w="0">
            <a:noFill/>
          </a:ln>
        </p:spPr>
        <p:txBody>
          <a:bodyPr lIns="90000" tIns="45000" rIns="90000" bIns="45000" anchor="ctr">
            <a:noAutofit/>
          </a:bodyPr>
          <a:lstStyle/>
          <a:p>
            <a:pPr>
              <a:lnSpc>
                <a:spcPct val="100000"/>
              </a:lnSpc>
              <a:buNone/>
            </a:pPr>
            <a:r>
              <a:rPr lang="en-US" sz="4400" b="1" strike="noStrike" spc="-1">
                <a:solidFill>
                  <a:srgbClr val="005551"/>
                </a:solidFill>
                <a:latin typeface="Arial"/>
              </a:rPr>
              <a:t>Data storage</a:t>
            </a:r>
            <a:endParaRPr lang="en-US" sz="4400" b="0" strike="noStrike" spc="-1">
              <a:latin typeface="Arial"/>
            </a:endParaRPr>
          </a:p>
        </p:txBody>
      </p:sp>
      <p:sp>
        <p:nvSpPr>
          <p:cNvPr id="195" name="PlaceHolder 2"/>
          <p:cNvSpPr>
            <a:spLocks noGrp="1"/>
          </p:cNvSpPr>
          <p:nvPr>
            <p:ph type="sldNum" idx="9"/>
          </p:nvPr>
        </p:nvSpPr>
        <p:spPr>
          <a:xfrm>
            <a:off x="457200" y="6272640"/>
            <a:ext cx="2471040" cy="363960"/>
          </a:xfrm>
          <a:prstGeom prst="rect">
            <a:avLst/>
          </a:prstGeom>
          <a:noFill/>
          <a:ln w="0">
            <a:noFill/>
          </a:ln>
        </p:spPr>
        <p:txBody>
          <a:bodyPr lIns="90000" tIns="45000" rIns="90000" bIns="45000" anchor="t">
            <a:noAutofit/>
          </a:bodyPr>
          <a:lstStyle>
            <a:lvl1pPr>
              <a:lnSpc>
                <a:spcPct val="100000"/>
              </a:lnSpc>
              <a:buNone/>
              <a:defRPr lang="en-US" sz="1200" b="0" strike="noStrike" spc="-1">
                <a:solidFill>
                  <a:srgbClr val="A6A6A6"/>
                </a:solidFill>
                <a:latin typeface="Arial"/>
              </a:defRPr>
            </a:lvl1pPr>
          </a:lstStyle>
          <a:p>
            <a:pPr>
              <a:lnSpc>
                <a:spcPct val="100000"/>
              </a:lnSpc>
              <a:buNone/>
            </a:pPr>
            <a:r>
              <a:rPr lang="en-US" sz="1200" b="0" strike="noStrike" spc="-1">
                <a:solidFill>
                  <a:srgbClr val="A6A6A6"/>
                </a:solidFill>
                <a:latin typeface="Arial"/>
              </a:rPr>
              <a:t>Rīgas Tehniskā universitāte</a:t>
            </a:r>
            <a:endParaRPr lang="en-US" sz="1200" b="0" strike="noStrike" spc="-1">
              <a:latin typeface="Times New Roman"/>
            </a:endParaRPr>
          </a:p>
        </p:txBody>
      </p:sp>
      <p:sp>
        <p:nvSpPr>
          <p:cNvPr id="196" name="PlaceHolder 3"/>
          <p:cNvSpPr>
            <a:spLocks noGrp="1"/>
          </p:cNvSpPr>
          <p:nvPr>
            <p:ph/>
          </p:nvPr>
        </p:nvSpPr>
        <p:spPr>
          <a:xfrm>
            <a:off x="457200" y="1454040"/>
            <a:ext cx="3340080" cy="4119480"/>
          </a:xfrm>
          <a:prstGeom prst="rect">
            <a:avLst/>
          </a:prstGeom>
          <a:noFill/>
          <a:ln w="0">
            <a:noFill/>
          </a:ln>
        </p:spPr>
        <p:txBody>
          <a:bodyPr lIns="90000" tIns="45000" rIns="90000" bIns="45000" anchor="t">
            <a:normAutofit/>
          </a:bodyPr>
          <a:lstStyle/>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To store raw data, it is advisable to use specialized storage.</a:t>
            </a:r>
            <a:endParaRPr lang="en-US" sz="2000" b="0" strike="noStrike" spc="-1">
              <a:latin typeface="Arial"/>
            </a:endParaRPr>
          </a:p>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Depending on the characteristics of the data, one or another software tool will be preferable. You need to create a table of the most important characteristics to choose the best data storage engine.</a:t>
            </a:r>
            <a:endParaRPr lang="en-US" sz="2000" b="0" strike="noStrike" spc="-1">
              <a:latin typeface="Arial"/>
            </a:endParaRPr>
          </a:p>
        </p:txBody>
      </p:sp>
      <p:pic>
        <p:nvPicPr>
          <p:cNvPr id="197" name="Picture 4"/>
          <p:cNvPicPr/>
          <p:nvPr/>
        </p:nvPicPr>
        <p:blipFill>
          <a:blip r:embed="rId3"/>
          <a:stretch/>
        </p:blipFill>
        <p:spPr>
          <a:xfrm>
            <a:off x="3666960" y="1736640"/>
            <a:ext cx="5018760" cy="321840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361800"/>
            <a:ext cx="8228520" cy="771480"/>
          </a:xfrm>
          <a:prstGeom prst="rect">
            <a:avLst/>
          </a:prstGeom>
          <a:noFill/>
          <a:ln w="0">
            <a:noFill/>
          </a:ln>
        </p:spPr>
        <p:txBody>
          <a:bodyPr lIns="90000" tIns="45000" rIns="90000" bIns="45000" anchor="ctr">
            <a:noAutofit/>
          </a:bodyPr>
          <a:lstStyle/>
          <a:p>
            <a:pPr>
              <a:lnSpc>
                <a:spcPct val="100000"/>
              </a:lnSpc>
              <a:buNone/>
            </a:pPr>
            <a:r>
              <a:rPr lang="en-US" sz="4400" b="1" strike="noStrike" spc="-1">
                <a:solidFill>
                  <a:srgbClr val="005551"/>
                </a:solidFill>
                <a:latin typeface="Arial"/>
              </a:rPr>
              <a:t>Performance optmiziations</a:t>
            </a:r>
            <a:endParaRPr lang="en-US" sz="4400" b="0" strike="noStrike" spc="-1">
              <a:latin typeface="Arial"/>
            </a:endParaRPr>
          </a:p>
        </p:txBody>
      </p:sp>
      <p:sp>
        <p:nvSpPr>
          <p:cNvPr id="199" name="PlaceHolder 2"/>
          <p:cNvSpPr>
            <a:spLocks noGrp="1"/>
          </p:cNvSpPr>
          <p:nvPr>
            <p:ph type="sldNum" idx="10"/>
          </p:nvPr>
        </p:nvSpPr>
        <p:spPr>
          <a:xfrm>
            <a:off x="457200" y="6272640"/>
            <a:ext cx="2471040" cy="363960"/>
          </a:xfrm>
          <a:prstGeom prst="rect">
            <a:avLst/>
          </a:prstGeom>
          <a:noFill/>
          <a:ln w="0">
            <a:noFill/>
          </a:ln>
        </p:spPr>
        <p:txBody>
          <a:bodyPr lIns="90000" tIns="45000" rIns="90000" bIns="45000" anchor="t">
            <a:noAutofit/>
          </a:bodyPr>
          <a:lstStyle>
            <a:lvl1pPr>
              <a:lnSpc>
                <a:spcPct val="100000"/>
              </a:lnSpc>
              <a:buNone/>
              <a:defRPr lang="en-US" sz="1200" b="0" strike="noStrike" spc="-1">
                <a:solidFill>
                  <a:srgbClr val="A6A6A6"/>
                </a:solidFill>
                <a:latin typeface="Arial"/>
              </a:defRPr>
            </a:lvl1pPr>
          </a:lstStyle>
          <a:p>
            <a:pPr>
              <a:lnSpc>
                <a:spcPct val="100000"/>
              </a:lnSpc>
              <a:buNone/>
            </a:pPr>
            <a:r>
              <a:rPr lang="en-US" sz="1200" b="0" strike="noStrike" spc="-1">
                <a:solidFill>
                  <a:srgbClr val="A6A6A6"/>
                </a:solidFill>
                <a:latin typeface="Arial"/>
              </a:rPr>
              <a:t>Rīgas Tehniskā universitāte</a:t>
            </a:r>
            <a:endParaRPr lang="en-US" sz="1200" b="0" strike="noStrike" spc="-1">
              <a:latin typeface="Times New Roman"/>
            </a:endParaRPr>
          </a:p>
        </p:txBody>
      </p:sp>
      <p:sp>
        <p:nvSpPr>
          <p:cNvPr id="200" name="PlaceHolder 3"/>
          <p:cNvSpPr>
            <a:spLocks noGrp="1"/>
          </p:cNvSpPr>
          <p:nvPr>
            <p:ph/>
          </p:nvPr>
        </p:nvSpPr>
        <p:spPr>
          <a:xfrm>
            <a:off x="457200" y="1454040"/>
            <a:ext cx="8228520" cy="2788200"/>
          </a:xfrm>
          <a:prstGeom prst="rect">
            <a:avLst/>
          </a:prstGeom>
          <a:noFill/>
          <a:ln w="0">
            <a:noFill/>
          </a:ln>
        </p:spPr>
        <p:txBody>
          <a:bodyPr lIns="90000" tIns="45000" rIns="90000" bIns="45000" anchor="t">
            <a:noAutofit/>
          </a:bodyPr>
          <a:lstStyle/>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It is important to pay special attention to the performance of scripts that process data. Very often, if one of the processing stages requires a lot of time, then you can find a way to significantly reduce it. For example, one of the analysis stages required about 4 hours to calculate a large number of standard deviations; as a result of a series of software optimizations, the same task was solved in approximately 365 milliseconds.</a:t>
            </a:r>
            <a:endParaRPr lang="en-US" sz="2000" b="0" strike="noStrike" spc="-1">
              <a:latin typeface="Arial"/>
            </a:endParaRPr>
          </a:p>
        </p:txBody>
      </p:sp>
      <p:pic>
        <p:nvPicPr>
          <p:cNvPr id="201" name="Picture 4"/>
          <p:cNvPicPr/>
          <p:nvPr/>
        </p:nvPicPr>
        <p:blipFill>
          <a:blip r:embed="rId3"/>
          <a:stretch/>
        </p:blipFill>
        <p:spPr>
          <a:xfrm>
            <a:off x="1929240" y="3950640"/>
            <a:ext cx="5161320" cy="152280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361800"/>
            <a:ext cx="8228520" cy="771480"/>
          </a:xfrm>
          <a:prstGeom prst="rect">
            <a:avLst/>
          </a:prstGeom>
          <a:noFill/>
          <a:ln w="0">
            <a:noFill/>
          </a:ln>
        </p:spPr>
        <p:txBody>
          <a:bodyPr lIns="90000" tIns="45000" rIns="90000" bIns="45000" anchor="ctr">
            <a:noAutofit/>
          </a:bodyPr>
          <a:lstStyle/>
          <a:p>
            <a:pPr>
              <a:lnSpc>
                <a:spcPct val="100000"/>
              </a:lnSpc>
              <a:buNone/>
            </a:pPr>
            <a:r>
              <a:rPr lang="en-US" sz="4400" b="1" strike="noStrike" spc="-1">
                <a:solidFill>
                  <a:srgbClr val="005551"/>
                </a:solidFill>
                <a:latin typeface="Arial"/>
              </a:rPr>
              <a:t>User Interface</a:t>
            </a:r>
            <a:endParaRPr lang="en-US" sz="4400" b="0" strike="noStrike" spc="-1">
              <a:latin typeface="Arial"/>
            </a:endParaRPr>
          </a:p>
        </p:txBody>
      </p:sp>
      <p:sp>
        <p:nvSpPr>
          <p:cNvPr id="203" name="PlaceHolder 2"/>
          <p:cNvSpPr>
            <a:spLocks noGrp="1"/>
          </p:cNvSpPr>
          <p:nvPr>
            <p:ph type="sldNum" idx="11"/>
          </p:nvPr>
        </p:nvSpPr>
        <p:spPr>
          <a:xfrm>
            <a:off x="457200" y="6272640"/>
            <a:ext cx="2471040" cy="363960"/>
          </a:xfrm>
          <a:prstGeom prst="rect">
            <a:avLst/>
          </a:prstGeom>
          <a:noFill/>
          <a:ln w="0">
            <a:noFill/>
          </a:ln>
        </p:spPr>
        <p:txBody>
          <a:bodyPr lIns="90000" tIns="45000" rIns="90000" bIns="45000" anchor="t">
            <a:noAutofit/>
          </a:bodyPr>
          <a:lstStyle>
            <a:lvl1pPr>
              <a:lnSpc>
                <a:spcPct val="100000"/>
              </a:lnSpc>
              <a:buNone/>
              <a:defRPr lang="en-US" sz="1200" b="0" strike="noStrike" spc="-1">
                <a:solidFill>
                  <a:srgbClr val="A6A6A6"/>
                </a:solidFill>
                <a:latin typeface="Arial"/>
              </a:defRPr>
            </a:lvl1pPr>
          </a:lstStyle>
          <a:p>
            <a:pPr>
              <a:lnSpc>
                <a:spcPct val="100000"/>
              </a:lnSpc>
              <a:buNone/>
            </a:pPr>
            <a:r>
              <a:rPr lang="en-US" sz="1200" b="0" strike="noStrike" spc="-1">
                <a:solidFill>
                  <a:srgbClr val="A6A6A6"/>
                </a:solidFill>
                <a:latin typeface="Arial"/>
              </a:rPr>
              <a:t>Rīgas Tehniskā universitāte</a:t>
            </a:r>
            <a:endParaRPr lang="en-US" sz="1200" b="0" strike="noStrike" spc="-1">
              <a:latin typeface="Times New Roman"/>
            </a:endParaRPr>
          </a:p>
        </p:txBody>
      </p:sp>
      <p:sp>
        <p:nvSpPr>
          <p:cNvPr id="204" name="PlaceHolder 3"/>
          <p:cNvSpPr>
            <a:spLocks noGrp="1"/>
          </p:cNvSpPr>
          <p:nvPr>
            <p:ph/>
          </p:nvPr>
        </p:nvSpPr>
        <p:spPr>
          <a:xfrm>
            <a:off x="457200" y="1454040"/>
            <a:ext cx="8228520" cy="2788200"/>
          </a:xfrm>
          <a:prstGeom prst="rect">
            <a:avLst/>
          </a:prstGeom>
          <a:noFill/>
          <a:ln w="0">
            <a:noFill/>
          </a:ln>
        </p:spPr>
        <p:txBody>
          <a:bodyPr lIns="90000" tIns="45000" rIns="90000" bIns="45000" anchor="t">
            <a:noAutofit/>
          </a:bodyPr>
          <a:lstStyle/>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It is important to pay attention to the search system using the received data. It is often one of the most important elements with which users interact a lot.</a:t>
            </a:r>
            <a:endParaRPr lang="en-US" sz="2000" b="0" strike="noStrike" spc="-1">
              <a:latin typeface="Arial"/>
            </a:endParaRPr>
          </a:p>
        </p:txBody>
      </p:sp>
      <p:pic>
        <p:nvPicPr>
          <p:cNvPr id="205" name="Picture 4"/>
          <p:cNvPicPr/>
          <p:nvPr/>
        </p:nvPicPr>
        <p:blipFill>
          <a:blip r:embed="rId3"/>
          <a:stretch/>
        </p:blipFill>
        <p:spPr>
          <a:xfrm>
            <a:off x="867960" y="2843280"/>
            <a:ext cx="6779160" cy="294300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361800"/>
            <a:ext cx="8228520" cy="771480"/>
          </a:xfrm>
          <a:prstGeom prst="rect">
            <a:avLst/>
          </a:prstGeom>
          <a:noFill/>
          <a:ln w="0">
            <a:noFill/>
          </a:ln>
        </p:spPr>
        <p:txBody>
          <a:bodyPr lIns="90000" tIns="45000" rIns="90000" bIns="45000" anchor="ctr">
            <a:noAutofit/>
          </a:bodyPr>
          <a:lstStyle/>
          <a:p>
            <a:pPr>
              <a:lnSpc>
                <a:spcPct val="100000"/>
              </a:lnSpc>
              <a:buNone/>
            </a:pPr>
            <a:r>
              <a:rPr lang="en-US" sz="4400" b="1" strike="noStrike" spc="-1">
                <a:solidFill>
                  <a:srgbClr val="005551"/>
                </a:solidFill>
                <a:latin typeface="Arial"/>
              </a:rPr>
              <a:t>Notifications subsystem</a:t>
            </a:r>
            <a:endParaRPr lang="en-US" sz="4400" b="0" strike="noStrike" spc="-1">
              <a:latin typeface="Arial"/>
            </a:endParaRPr>
          </a:p>
        </p:txBody>
      </p:sp>
      <p:sp>
        <p:nvSpPr>
          <p:cNvPr id="207" name="PlaceHolder 2"/>
          <p:cNvSpPr>
            <a:spLocks noGrp="1"/>
          </p:cNvSpPr>
          <p:nvPr>
            <p:ph type="sldNum" idx="12"/>
          </p:nvPr>
        </p:nvSpPr>
        <p:spPr>
          <a:xfrm>
            <a:off x="457200" y="6272640"/>
            <a:ext cx="2471040" cy="363960"/>
          </a:xfrm>
          <a:prstGeom prst="rect">
            <a:avLst/>
          </a:prstGeom>
          <a:noFill/>
          <a:ln w="0">
            <a:noFill/>
          </a:ln>
        </p:spPr>
        <p:txBody>
          <a:bodyPr lIns="90000" tIns="45000" rIns="90000" bIns="45000" anchor="t">
            <a:noAutofit/>
          </a:bodyPr>
          <a:lstStyle>
            <a:lvl1pPr>
              <a:lnSpc>
                <a:spcPct val="100000"/>
              </a:lnSpc>
              <a:buNone/>
              <a:defRPr lang="en-US" sz="1200" b="0" strike="noStrike" spc="-1">
                <a:solidFill>
                  <a:srgbClr val="A6A6A6"/>
                </a:solidFill>
                <a:latin typeface="Arial"/>
              </a:defRPr>
            </a:lvl1pPr>
          </a:lstStyle>
          <a:p>
            <a:pPr>
              <a:lnSpc>
                <a:spcPct val="100000"/>
              </a:lnSpc>
              <a:buNone/>
            </a:pPr>
            <a:r>
              <a:rPr lang="en-US" sz="1200" b="0" strike="noStrike" spc="-1">
                <a:solidFill>
                  <a:srgbClr val="A6A6A6"/>
                </a:solidFill>
                <a:latin typeface="Arial"/>
              </a:rPr>
              <a:t>Rīgas Tehniskā universitāte</a:t>
            </a:r>
            <a:endParaRPr lang="en-US" sz="1200" b="0" strike="noStrike" spc="-1">
              <a:latin typeface="Times New Roman"/>
            </a:endParaRPr>
          </a:p>
        </p:txBody>
      </p:sp>
      <p:sp>
        <p:nvSpPr>
          <p:cNvPr id="208" name="PlaceHolder 3"/>
          <p:cNvSpPr>
            <a:spLocks noGrp="1"/>
          </p:cNvSpPr>
          <p:nvPr>
            <p:ph/>
          </p:nvPr>
        </p:nvSpPr>
        <p:spPr>
          <a:xfrm>
            <a:off x="457200" y="1454040"/>
            <a:ext cx="8228520" cy="2788200"/>
          </a:xfrm>
          <a:prstGeom prst="rect">
            <a:avLst/>
          </a:prstGeom>
          <a:noFill/>
          <a:ln w="0">
            <a:noFill/>
          </a:ln>
        </p:spPr>
        <p:txBody>
          <a:bodyPr lIns="90000" tIns="45000" rIns="90000" bIns="45000" anchor="t">
            <a:normAutofit fontScale="97000"/>
          </a:bodyPr>
          <a:lstStyle/>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In modern systems, there is more and more demand for notification of important events in real time. At the same time, there are quite complex and varied requirements for the logic of sending notifications.</a:t>
            </a:r>
            <a:endParaRPr lang="en-US" sz="2000" b="0" strike="noStrike" spc="-1">
              <a:latin typeface="Arial"/>
            </a:endParaRPr>
          </a:p>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Telegram bots are currently coping well with the process of notifications in real time.</a:t>
            </a:r>
            <a:endParaRPr lang="en-US" sz="2000" b="0" strike="noStrike" spc="-1">
              <a:latin typeface="Arial"/>
            </a:endParaRPr>
          </a:p>
          <a:p>
            <a:pPr marL="343080" indent="-343080">
              <a:lnSpc>
                <a:spcPct val="100000"/>
              </a:lnSpc>
              <a:spcBef>
                <a:spcPts val="400"/>
              </a:spcBef>
              <a:buClr>
                <a:srgbClr val="005551"/>
              </a:buClr>
              <a:buFont typeface="Wingdings" charset="2"/>
              <a:buChar char=""/>
            </a:pPr>
            <a:r>
              <a:rPr lang="en-US" sz="2000" b="0" strike="noStrike" spc="-1">
                <a:solidFill>
                  <a:srgbClr val="005551"/>
                </a:solidFill>
                <a:latin typeface="Arial"/>
              </a:rPr>
              <a:t>And to create alert logic, it is convenient to provide users with a visual designer that allows them to create exactly the rules that they need in each specific case.</a:t>
            </a:r>
            <a:endParaRPr lang="en-US" sz="2000" b="0" strike="noStrike" spc="-1">
              <a:latin typeface="Arial"/>
            </a:endParaRPr>
          </a:p>
        </p:txBody>
      </p:sp>
      <p:pic>
        <p:nvPicPr>
          <p:cNvPr id="209" name="Picture 4"/>
          <p:cNvPicPr/>
          <p:nvPr/>
        </p:nvPicPr>
        <p:blipFill>
          <a:blip r:embed="rId3"/>
          <a:stretch/>
        </p:blipFill>
        <p:spPr>
          <a:xfrm>
            <a:off x="457200" y="4619520"/>
            <a:ext cx="3779640" cy="936000"/>
          </a:xfrm>
          <a:prstGeom prst="rect">
            <a:avLst/>
          </a:prstGeom>
          <a:ln w="0">
            <a:noFill/>
          </a:ln>
        </p:spPr>
      </p:pic>
      <p:pic>
        <p:nvPicPr>
          <p:cNvPr id="210" name="image4.png"/>
          <p:cNvPicPr/>
          <p:nvPr/>
        </p:nvPicPr>
        <p:blipFill>
          <a:blip r:embed="rId4"/>
          <a:stretch/>
        </p:blipFill>
        <p:spPr>
          <a:xfrm>
            <a:off x="4167720" y="3981240"/>
            <a:ext cx="4742640" cy="2655360"/>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5551"/>
      </a:dk2>
      <a:lt2>
        <a:srgbClr val="FFFFFF"/>
      </a:lt2>
      <a:accent1>
        <a:srgbClr val="005551"/>
      </a:accent1>
      <a:accent2>
        <a:srgbClr val="BDCF3C"/>
      </a:accent2>
      <a:accent3>
        <a:srgbClr val="B72E91"/>
      </a:accent3>
      <a:accent4>
        <a:srgbClr val="27C4A6"/>
      </a:accent4>
      <a:accent5>
        <a:srgbClr val="FFC832"/>
      </a:accent5>
      <a:accent6>
        <a:srgbClr val="00B9F1"/>
      </a:accent6>
      <a:hlink>
        <a:srgbClr val="8B5BA4"/>
      </a:hlink>
      <a:folHlink>
        <a:srgbClr val="BFBFB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5551"/>
      </a:dk2>
      <a:lt2>
        <a:srgbClr val="FFFFFF"/>
      </a:lt2>
      <a:accent1>
        <a:srgbClr val="005551"/>
      </a:accent1>
      <a:accent2>
        <a:srgbClr val="BDCF3C"/>
      </a:accent2>
      <a:accent3>
        <a:srgbClr val="B72E91"/>
      </a:accent3>
      <a:accent4>
        <a:srgbClr val="27C4A6"/>
      </a:accent4>
      <a:accent5>
        <a:srgbClr val="FFC832"/>
      </a:accent5>
      <a:accent6>
        <a:srgbClr val="00B9F1"/>
      </a:accent6>
      <a:hlink>
        <a:srgbClr val="8B5BA4"/>
      </a:hlink>
      <a:folHlink>
        <a:srgbClr val="BFBFB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5551"/>
      </a:dk2>
      <a:lt2>
        <a:srgbClr val="FFFFFF"/>
      </a:lt2>
      <a:accent1>
        <a:srgbClr val="005551"/>
      </a:accent1>
      <a:accent2>
        <a:srgbClr val="BDCF3C"/>
      </a:accent2>
      <a:accent3>
        <a:srgbClr val="B72E91"/>
      </a:accent3>
      <a:accent4>
        <a:srgbClr val="27C4A6"/>
      </a:accent4>
      <a:accent5>
        <a:srgbClr val="FFC832"/>
      </a:accent5>
      <a:accent6>
        <a:srgbClr val="00B9F1"/>
      </a:accent6>
      <a:hlink>
        <a:srgbClr val="8B5BA4"/>
      </a:hlink>
      <a:folHlink>
        <a:srgbClr val="BFBFB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5551"/>
      </a:dk2>
      <a:lt2>
        <a:srgbClr val="FFFFFF"/>
      </a:lt2>
      <a:accent1>
        <a:srgbClr val="005551"/>
      </a:accent1>
      <a:accent2>
        <a:srgbClr val="BDCF3C"/>
      </a:accent2>
      <a:accent3>
        <a:srgbClr val="B72E91"/>
      </a:accent3>
      <a:accent4>
        <a:srgbClr val="27C4A6"/>
      </a:accent4>
      <a:accent5>
        <a:srgbClr val="FFC832"/>
      </a:accent5>
      <a:accent6>
        <a:srgbClr val="00B9F1"/>
      </a:accent6>
      <a:hlink>
        <a:srgbClr val="8B5BA4"/>
      </a:hlink>
      <a:folHlink>
        <a:srgbClr val="BFBFB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5551"/>
      </a:dk2>
      <a:lt2>
        <a:srgbClr val="FFFFFF"/>
      </a:lt2>
      <a:accent1>
        <a:srgbClr val="005551"/>
      </a:accent1>
      <a:accent2>
        <a:srgbClr val="BDCF3C"/>
      </a:accent2>
      <a:accent3>
        <a:srgbClr val="B72E91"/>
      </a:accent3>
      <a:accent4>
        <a:srgbClr val="27C4A6"/>
      </a:accent4>
      <a:accent5>
        <a:srgbClr val="FFC832"/>
      </a:accent5>
      <a:accent6>
        <a:srgbClr val="00B9F1"/>
      </a:accent6>
      <a:hlink>
        <a:srgbClr val="8B5BA4"/>
      </a:hlink>
      <a:folHlink>
        <a:srgbClr val="BFBFB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L_Ekspresis_PPT_pamatne.potx</Template>
  <TotalTime>8410</TotalTime>
  <Words>1476</Words>
  <Application>Microsoft Office PowerPoint</Application>
  <PresentationFormat>Slaidrāde ekrānā (4:3)</PresentationFormat>
  <Paragraphs>90</Paragraphs>
  <Slides>12</Slides>
  <Notes>11</Notes>
  <HiddenSlides>0</HiddenSlides>
  <MMClips>0</MMClips>
  <ScaleCrop>false</ScaleCrop>
  <HeadingPairs>
    <vt:vector size="6" baseType="variant">
      <vt:variant>
        <vt:lpstr>Lietotie fonti</vt:lpstr>
      </vt:variant>
      <vt:variant>
        <vt:i4>4</vt:i4>
      </vt:variant>
      <vt:variant>
        <vt:lpstr>Dizains</vt:lpstr>
      </vt:variant>
      <vt:variant>
        <vt:i4>4</vt:i4>
      </vt:variant>
      <vt:variant>
        <vt:lpstr>Slaidu virsraksti</vt:lpstr>
      </vt:variant>
      <vt:variant>
        <vt:i4>12</vt:i4>
      </vt:variant>
    </vt:vector>
  </HeadingPairs>
  <TitlesOfParts>
    <vt:vector size="20" baseType="lpstr">
      <vt:lpstr>Arial</vt:lpstr>
      <vt:lpstr>Symbol</vt:lpstr>
      <vt:lpstr>Times New Roman</vt:lpstr>
      <vt:lpstr>Wingdings</vt:lpstr>
      <vt:lpstr>Office Theme</vt:lpstr>
      <vt:lpstr>Office Theme</vt:lpstr>
      <vt:lpstr>Office Theme</vt:lpstr>
      <vt:lpstr>Office Theme</vt:lpstr>
      <vt:lpstr>PowerPoint prezentācija</vt:lpstr>
      <vt:lpstr>Projects similarities and differences </vt:lpstr>
      <vt:lpstr>Collecting data from sensors</vt:lpstr>
      <vt:lpstr>Ensuring data access</vt:lpstr>
      <vt:lpstr>Data processing</vt:lpstr>
      <vt:lpstr>Data storage</vt:lpstr>
      <vt:lpstr>Performance optmiziations</vt:lpstr>
      <vt:lpstr>User Interface</vt:lpstr>
      <vt:lpstr>Notifications subsystem</vt:lpstr>
      <vt:lpstr>Preparing for Incidents</vt:lpstr>
      <vt:lpstr>PowerPoint prezentācija</vt:lpstr>
      <vt:lpstr>Thank you for attention!</vt:lpstr>
    </vt:vector>
  </TitlesOfParts>
  <Company>ESM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Līga Felta</dc:creator>
  <dc:description/>
  <cp:lastModifiedBy>Ilze Lihacova</cp:lastModifiedBy>
  <cp:revision>276</cp:revision>
  <dcterms:created xsi:type="dcterms:W3CDTF">2015-01-14T08:45:22Z</dcterms:created>
  <dcterms:modified xsi:type="dcterms:W3CDTF">2023-11-23T10:25:16Z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11</vt:i4>
  </property>
  <property fmtid="{D5CDD505-2E9C-101B-9397-08002B2CF9AE}" pid="3" name="PresentationFormat">
    <vt:lpwstr>On-screen Show (4:3)</vt:lpwstr>
  </property>
  <property fmtid="{D5CDD505-2E9C-101B-9397-08002B2CF9AE}" pid="4" name="Slides">
    <vt:i4>11</vt:i4>
  </property>
</Properties>
</file>