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2" r:id="rId2"/>
    <p:sldId id="420" r:id="rId3"/>
    <p:sldId id="421" r:id="rId4"/>
    <p:sldId id="422" r:id="rId5"/>
    <p:sldId id="423" r:id="rId6"/>
    <p:sldId id="426" r:id="rId7"/>
    <p:sldId id="415" r:id="rId8"/>
    <p:sldId id="425" r:id="rId9"/>
    <p:sldId id="419" r:id="rId1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FF930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6" autoAdjust="0"/>
    <p:restoredTop sz="95890" autoAdjust="0"/>
  </p:normalViewPr>
  <p:slideViewPr>
    <p:cSldViewPr snapToGrid="0">
      <p:cViewPr varScale="1">
        <p:scale>
          <a:sx n="86" d="100"/>
          <a:sy n="86" d="100"/>
        </p:scale>
        <p:origin x="248" y="68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637FB547-8B74-468E-B96F-A08FC711F413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9"/>
            <a:ext cx="5683250" cy="4029878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6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6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0BEF176E-B966-4B57-95D0-020ECCA6D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2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8AC88-B73F-E44E-AA07-391E6A75A3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176E-B966-4B57-95D0-020ECCA6DE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73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176E-B966-4B57-95D0-020ECCA6DE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8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176E-B966-4B57-95D0-020ECCA6DE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5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2EF5-1794-4790-A851-880C0A197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241AE-D17F-4DD4-8425-03859A7AAE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EEE61-CF36-4A67-9F7A-E457E6AA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071-CAE7-4F1F-852E-FB69D28D3078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54776-5C29-4C23-9650-43C160641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B7AA8-3E25-446E-B461-3A4B225C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8896-E652-4C24-9222-633BBB2C2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1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4323-AA1E-49D3-BB11-E424DA2D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BFAED-4444-49E4-81F9-343593B62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247E8-8053-4346-B028-B88CB0D2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071-CAE7-4F1F-852E-FB69D28D3078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B12DD-48BD-4F30-BED4-24E68F75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E96CB-BC7E-461D-B1C1-F7B025DB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8896-E652-4C24-9222-633BBB2C2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40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A0AA29-AD32-4E21-9860-2CD5F275B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6A370-2A22-4AFD-ACAE-F49267C2E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7293A-8225-4431-A455-BC0BAC75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071-CAE7-4F1F-852E-FB69D28D3078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48AE0-1F97-4280-9B1C-54479610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6CC4-4CDC-4CA5-8D16-20DC8E06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8896-E652-4C24-9222-633BBB2C2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2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/>
          <p:nvPr userDrawn="1"/>
        </p:nvSpPr>
        <p:spPr>
          <a:xfrm>
            <a:off x="4208311" y="6218696"/>
            <a:ext cx="1791970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2390">
              <a:lnSpc>
                <a:spcPts val="1580"/>
              </a:lnSpc>
            </a:pPr>
            <a:r>
              <a:rPr sz="1450" spc="10">
                <a:solidFill>
                  <a:srgbClr val="FFFFFF"/>
                </a:solidFill>
                <a:latin typeface="Arial"/>
                <a:cs typeface="Arial"/>
              </a:rPr>
              <a:t>Biznesa, </a:t>
            </a:r>
            <a:r>
              <a:rPr sz="1450" spc="15">
                <a:solidFill>
                  <a:srgbClr val="FFFFFF"/>
                </a:solidFill>
                <a:latin typeface="Arial"/>
                <a:cs typeface="Arial"/>
              </a:rPr>
              <a:t>vadības</a:t>
            </a:r>
            <a:r>
              <a:rPr sz="14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15">
                <a:solidFill>
                  <a:srgbClr val="FFFFFF"/>
                </a:solidFill>
                <a:latin typeface="Arial"/>
                <a:cs typeface="Arial"/>
              </a:rPr>
              <a:t>un  ekonomikas</a:t>
            </a:r>
            <a:r>
              <a:rPr sz="14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10">
                <a:solidFill>
                  <a:srgbClr val="FFFFFF"/>
                </a:solidFill>
                <a:latin typeface="Arial"/>
                <a:cs typeface="Arial"/>
              </a:rPr>
              <a:t>fakultāte</a:t>
            </a:r>
            <a:endParaRPr sz="1450">
              <a:latin typeface="Arial"/>
              <a:cs typeface="Arial"/>
            </a:endParaRPr>
          </a:p>
        </p:txBody>
      </p:sp>
      <p:sp>
        <p:nvSpPr>
          <p:cNvPr id="9" name="object 3"/>
          <p:cNvSpPr txBox="1"/>
          <p:nvPr userDrawn="1"/>
        </p:nvSpPr>
        <p:spPr>
          <a:xfrm>
            <a:off x="6149435" y="6219825"/>
            <a:ext cx="246062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80"/>
              </a:lnSpc>
            </a:pPr>
            <a:r>
              <a:rPr sz="1450" spc="10">
                <a:solidFill>
                  <a:srgbClr val="FFFFFF"/>
                </a:solidFill>
                <a:latin typeface="Arial"/>
                <a:cs typeface="Arial"/>
              </a:rPr>
              <a:t>Faculty of Business,  </a:t>
            </a:r>
            <a:r>
              <a:rPr sz="1450" spc="15">
                <a:solidFill>
                  <a:srgbClr val="FFFFFF"/>
                </a:solidFill>
                <a:latin typeface="Arial"/>
                <a:cs typeface="Arial"/>
              </a:rPr>
              <a:t>Management and</a:t>
            </a:r>
            <a:r>
              <a:rPr sz="145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50" spc="15">
                <a:solidFill>
                  <a:srgbClr val="FFFFFF"/>
                </a:solidFill>
                <a:latin typeface="Arial"/>
                <a:cs typeface="Arial"/>
              </a:rPr>
              <a:t>Economics</a:t>
            </a:r>
            <a:endParaRPr sz="1450">
              <a:latin typeface="Arial"/>
              <a:cs typeface="Arial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6/7/21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18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380C4-46A9-45E3-A2CF-2F78D26C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0CFC3-745F-4B31-A52C-2BD721AD0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3E14F-9F9A-4F91-B581-F7CFBF8E8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071-CAE7-4F1F-852E-FB69D28D3078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218D4-B135-40AA-A57D-EB8B47501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7E7E2-5AC2-4116-91EE-3EFE7B1E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8896-E652-4C24-9222-633BBB2C2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30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9E5-B68C-4A82-88F5-C1F989806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84330-980A-4F60-A56D-326F603BC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450A4-FC64-49B7-BB37-88F27949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071-CAE7-4F1F-852E-FB69D28D3078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2AECB-721E-43D0-A7B5-1ADE76384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23C66-90E9-46C7-BD0C-AE012189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8896-E652-4C24-9222-633BBB2C2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4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1076-8389-4644-8649-696B3CB97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1F782-49F7-4937-89A7-465203D152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95A2E5-52D1-446C-896D-BA984AFB2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C057E-DD5D-4F1E-AB1B-0C3B99B2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071-CAE7-4F1F-852E-FB69D28D3078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D8B00-84EC-47C3-BEBB-04F20266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A3F9-3BBD-4D9B-BBB1-D8FC75A5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8896-E652-4C24-9222-633BBB2C241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D9987B-52E9-4037-8A27-B75595A84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69" b="7481"/>
          <a:stretch/>
        </p:blipFill>
        <p:spPr>
          <a:xfrm>
            <a:off x="407368" y="283757"/>
            <a:ext cx="1235968" cy="13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5073-3557-450B-91D1-A74AE58FD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721AA-9A0F-46F0-ABC7-6B73B3447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75BEA-3FE2-43EC-9C68-69E0311F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AB834-5D55-4F1A-8BAB-8EE11C5AF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F00E50-B318-4A09-B6B8-A66FEAC7C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133E00-E73A-495C-8645-DBAAA57B8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071-CAE7-4F1F-852E-FB69D28D3078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EA84A-308F-4354-B8C1-B6958BA2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F7FFE3-D35C-43F0-A7F9-E1F16633C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8896-E652-4C24-9222-633BBB2C2419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CCE7B6-C365-4B7C-98C3-71CA8B41C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69" b="7481"/>
          <a:stretch/>
        </p:blipFill>
        <p:spPr>
          <a:xfrm>
            <a:off x="407368" y="283757"/>
            <a:ext cx="1235968" cy="13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0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BE08-2CA1-4166-83C6-84F3CEF3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F6AA5-1131-4C3D-85BD-7A785032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071-CAE7-4F1F-852E-FB69D28D3078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9ED8A-0AB7-46CA-B635-8137882C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D1088-E515-4071-A7CB-012CB4DA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8896-E652-4C24-9222-633BBB2C2419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D3950-77F0-43E5-8641-4FE8CAD72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69" b="7481"/>
          <a:stretch/>
        </p:blipFill>
        <p:spPr>
          <a:xfrm>
            <a:off x="407368" y="283757"/>
            <a:ext cx="1235968" cy="134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3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8A455-5361-4BCA-A244-DCCFBD09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071-CAE7-4F1F-852E-FB69D28D3078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7802B-CF52-4D45-9CAA-2BE33A6C9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BC349-A8B0-466F-B460-F1728F00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8896-E652-4C24-9222-633BBB2C2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28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05AD-4ED2-47C1-9883-4F395FD8E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2CBBA-45D1-4381-BC6D-BBD973831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58B21-C303-4109-871A-6F7E20583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8C86E-DA6F-48A8-899F-6A2CC95F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071-CAE7-4F1F-852E-FB69D28D3078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36D94-1175-48E7-AF98-2FF17521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CE560-F1DF-4055-97A9-283F3F24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8896-E652-4C24-9222-633BBB2C2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95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2D22A-AE31-4319-AE41-C2CC4547B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265C7-DF94-4BFA-9583-D4C2358C64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BA342-1237-4AA0-A4C5-19496F83E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F9203-1BC5-428E-8A22-8D7B382C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5071-CAE7-4F1F-852E-FB69D28D3078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BA3AD-C56A-48F8-9E7F-9EDD8BE85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C67D9-DD90-484C-AB1C-58F0C016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8896-E652-4C24-9222-633BBB2C2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0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4523B-E7F4-4608-B609-A5A01BCA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2FE07-7AE9-479F-B958-7A71D6BA5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B7FDB-550A-4B1C-BF73-CC585F2B8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D5071-CAE7-4F1F-852E-FB69D28D3078}" type="datetimeFigureOut">
              <a:rPr lang="en-GB" smtClean="0"/>
              <a:t>07/06/2021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C2B17-FFD2-48E2-953A-B499999EB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9D03F-D617-4828-B4C1-5248F5887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8896-E652-4C24-9222-633BBB2C24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5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380" y="2551837"/>
            <a:ext cx="11161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5400" b="1" baseline="30000" dirty="0">
                <a:latin typeface="Arial Nova" panose="020B0504020202020204" pitchFamily="34" charset="0"/>
              </a:rPr>
              <a:t>Latvijas novadu ekonomiskās aktivitātes novērtējums izmantojot mobilo datu analīzi</a:t>
            </a:r>
          </a:p>
          <a:p>
            <a:pPr algn="ctr"/>
            <a:r>
              <a:rPr lang="lv-LV" sz="5400" b="1" baseline="30000" dirty="0">
                <a:latin typeface="Arial Nova" panose="020B0504020202020204" pitchFamily="34" charset="0"/>
              </a:rPr>
              <a:t>2018 - 2020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E9935F-4A5C-4043-A3F0-F39A087F5062}"/>
              </a:ext>
            </a:extLst>
          </p:cNvPr>
          <p:cNvSpPr/>
          <p:nvPr/>
        </p:nvSpPr>
        <p:spPr>
          <a:xfrm>
            <a:off x="696808" y="4866866"/>
            <a:ext cx="11161240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i="1" baseline="30000" dirty="0">
                <a:latin typeface="Arial Nova" panose="020F0502020204030204" pitchFamily="34" charset="0"/>
              </a:rPr>
              <a:t>Latvijas Universitātes Biznesa, vadības un ekonomikas fakultātes un Latvijas Mobilais Telefons pētījums kopš 2016. gada</a:t>
            </a:r>
          </a:p>
        </p:txBody>
      </p:sp>
    </p:spTree>
    <p:extLst>
      <p:ext uri="{BB962C8B-B14F-4D97-AF65-F5344CB8AC3E}">
        <p14:creationId xmlns:p14="http://schemas.microsoft.com/office/powerpoint/2010/main" val="163102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047315B-8FCC-EA45-8B8B-B2DF001E4D6E}"/>
              </a:ext>
            </a:extLst>
          </p:cNvPr>
          <p:cNvSpPr txBox="1"/>
          <p:nvPr/>
        </p:nvSpPr>
        <p:spPr>
          <a:xfrm>
            <a:off x="1930400" y="1387247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 Nova" panose="020B0504020202020204" pitchFamily="34" charset="0"/>
              </a:rPr>
              <a:t>Augsta aktivitāte darbadienās, bet vidēji zema aktivitāte brīvdienās</a:t>
            </a:r>
            <a:endParaRPr lang="en-US" sz="1600" dirty="0">
              <a:latin typeface="Arial Nova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D669B-4D56-7A4A-9B83-F9384227DA36}"/>
              </a:ext>
            </a:extLst>
          </p:cNvPr>
          <p:cNvSpPr txBox="1"/>
          <p:nvPr/>
        </p:nvSpPr>
        <p:spPr>
          <a:xfrm>
            <a:off x="1930400" y="2284599"/>
            <a:ext cx="416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 Nova" panose="020B0504020202020204" pitchFamily="34" charset="0"/>
              </a:rPr>
              <a:t>Latvijas ekonomikas dzinējspēks</a:t>
            </a:r>
            <a:endParaRPr lang="en-US" sz="1600" dirty="0">
              <a:latin typeface="Arial Nova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31D418-E369-834C-BC1D-33038DFD9FF7}"/>
              </a:ext>
            </a:extLst>
          </p:cNvPr>
          <p:cNvSpPr txBox="1"/>
          <p:nvPr/>
        </p:nvSpPr>
        <p:spPr>
          <a:xfrm>
            <a:off x="1930399" y="3110828"/>
            <a:ext cx="4437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 Nova" panose="020B0504020202020204" pitchFamily="34" charset="0"/>
              </a:rPr>
              <a:t>Pilnībā neizmanto brīvdienu potenciālu</a:t>
            </a:r>
            <a:endParaRPr lang="en-US" sz="1600" dirty="0">
              <a:latin typeface="Arial Nova" panose="020B05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83F5E-EC20-D24A-B078-6AAFF8026F4C}"/>
              </a:ext>
            </a:extLst>
          </p:cNvPr>
          <p:cNvSpPr txBox="1"/>
          <p:nvPr/>
        </p:nvSpPr>
        <p:spPr>
          <a:xfrm>
            <a:off x="1930399" y="3908122"/>
            <a:ext cx="4437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 Nova" panose="020B0504020202020204" pitchFamily="34" charset="0"/>
              </a:rPr>
              <a:t>Iespēja - attīstīt pakalpojumu sektoru</a:t>
            </a:r>
            <a:endParaRPr lang="en-US" sz="1600" dirty="0">
              <a:latin typeface="Arial Nova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D10F89-AEB2-A24D-8AB2-A1ED94AA8182}"/>
              </a:ext>
            </a:extLst>
          </p:cNvPr>
          <p:cNvSpPr txBox="1"/>
          <p:nvPr/>
        </p:nvSpPr>
        <p:spPr>
          <a:xfrm>
            <a:off x="1891196" y="4793029"/>
            <a:ext cx="443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 Nova" panose="020B0504020202020204" pitchFamily="34" charset="0"/>
              </a:rPr>
              <a:t>Risks - augsta atkarība no ekonomiskās aktivitātes svārstībām</a:t>
            </a:r>
            <a:endParaRPr lang="en-US" sz="1600" dirty="0">
              <a:latin typeface="Arial Nova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57A939-4FE0-234F-8E18-64D2A90749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14938" r="44702" b="72299"/>
          <a:stretch/>
        </p:blipFill>
        <p:spPr>
          <a:xfrm>
            <a:off x="1399132" y="1433995"/>
            <a:ext cx="502096" cy="6386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A66BC2-EEF1-0F4F-A0A6-D4FBBC57F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27411" r="44702" b="59826"/>
          <a:stretch/>
        </p:blipFill>
        <p:spPr>
          <a:xfrm>
            <a:off x="1399132" y="2180803"/>
            <a:ext cx="502096" cy="638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C4F91C-3459-7A45-9FF6-CF64DE9832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41185" r="44702" b="46052"/>
          <a:stretch/>
        </p:blipFill>
        <p:spPr>
          <a:xfrm>
            <a:off x="1407884" y="2982236"/>
            <a:ext cx="502096" cy="6386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D7AACA-79AC-F641-87CC-CB0E450EA5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54395" r="44702" b="32842"/>
          <a:stretch/>
        </p:blipFill>
        <p:spPr>
          <a:xfrm>
            <a:off x="1399132" y="3763758"/>
            <a:ext cx="502096" cy="638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4DE725D-C239-6442-A4E7-E21D359263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67565" r="44702" b="19672"/>
          <a:stretch/>
        </p:blipFill>
        <p:spPr>
          <a:xfrm>
            <a:off x="1407884" y="4775061"/>
            <a:ext cx="502096" cy="6386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9E8F63-3449-D14B-86A4-F492F0D08EF3}"/>
              </a:ext>
            </a:extLst>
          </p:cNvPr>
          <p:cNvSpPr/>
          <p:nvPr/>
        </p:nvSpPr>
        <p:spPr>
          <a:xfrm>
            <a:off x="1483231" y="478277"/>
            <a:ext cx="1155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800000"/>
                </a:highlight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92CB8A-58B5-6E4D-8EDB-8C2401738EDC}"/>
              </a:ext>
            </a:extLst>
          </p:cNvPr>
          <p:cNvSpPr txBox="1"/>
          <p:nvPr/>
        </p:nvSpPr>
        <p:spPr>
          <a:xfrm>
            <a:off x="1407884" y="816912"/>
            <a:ext cx="1155382" cy="4356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C5529-6E24-F546-81EC-FD03D5FFCD16}"/>
              </a:ext>
            </a:extLst>
          </p:cNvPr>
          <p:cNvSpPr txBox="1"/>
          <p:nvPr/>
        </p:nvSpPr>
        <p:spPr>
          <a:xfrm>
            <a:off x="2713960" y="847609"/>
            <a:ext cx="184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Arial Nova" panose="020B0504020202020204" pitchFamily="34" charset="0"/>
              </a:rPr>
              <a:t>DARBARŪĶI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522C72-5974-6E45-94B1-6494667849A8}"/>
              </a:ext>
            </a:extLst>
          </p:cNvPr>
          <p:cNvSpPr txBox="1"/>
          <p:nvPr/>
        </p:nvSpPr>
        <p:spPr>
          <a:xfrm>
            <a:off x="7002892" y="785793"/>
            <a:ext cx="1155382" cy="4356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152453-5C1D-EA4C-9965-00C581823D92}"/>
              </a:ext>
            </a:extLst>
          </p:cNvPr>
          <p:cNvSpPr txBox="1"/>
          <p:nvPr/>
        </p:nvSpPr>
        <p:spPr>
          <a:xfrm>
            <a:off x="8338669" y="835116"/>
            <a:ext cx="184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Arial Nova" panose="020B0504020202020204" pitchFamily="34" charset="0"/>
              </a:rPr>
              <a:t>HARMONISKIE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847AE3-B361-EA47-B944-FC2F949CDA26}"/>
              </a:ext>
            </a:extLst>
          </p:cNvPr>
          <p:cNvSpPr txBox="1"/>
          <p:nvPr/>
        </p:nvSpPr>
        <p:spPr>
          <a:xfrm>
            <a:off x="7525655" y="1387247"/>
            <a:ext cx="4297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 Nova" panose="020B0504020202020204" pitchFamily="34" charset="0"/>
              </a:rPr>
              <a:t>Augsta un vidēji augsta aktivitāte darbadienās un vidēja aktivitāte brīvdienās</a:t>
            </a:r>
            <a:endParaRPr lang="en-US" sz="1600" dirty="0">
              <a:latin typeface="Arial Nova" panose="020B05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B24D9E-7859-1A47-A5B3-BAE4534F92CC}"/>
              </a:ext>
            </a:extLst>
          </p:cNvPr>
          <p:cNvSpPr txBox="1"/>
          <p:nvPr/>
        </p:nvSpPr>
        <p:spPr>
          <a:xfrm>
            <a:off x="7511173" y="3114457"/>
            <a:ext cx="4437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 Nova" panose="020B0504020202020204" pitchFamily="34" charset="0"/>
              </a:rPr>
              <a:t>Nepietiekami resursi nākamajam izrāvienam</a:t>
            </a:r>
            <a:endParaRPr lang="en-US" sz="1600" dirty="0">
              <a:latin typeface="Arial Nova" panose="020B05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2EBEF2-11FB-4843-82B2-F01BF91BE20F}"/>
              </a:ext>
            </a:extLst>
          </p:cNvPr>
          <p:cNvSpPr txBox="1"/>
          <p:nvPr/>
        </p:nvSpPr>
        <p:spPr>
          <a:xfrm>
            <a:off x="7511172" y="3872919"/>
            <a:ext cx="443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 Nova" panose="020B0504020202020204" pitchFamily="34" charset="0"/>
              </a:rPr>
              <a:t>Atkarībā no prioritātēm, attīstīt ražošanas vai pakalpojumu sektoru</a:t>
            </a:r>
            <a:endParaRPr lang="en-US" sz="1600" dirty="0">
              <a:latin typeface="Arial Nova" panose="020B05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475F7A-3BCB-5447-B09A-C72571E236B5}"/>
              </a:ext>
            </a:extLst>
          </p:cNvPr>
          <p:cNvSpPr txBox="1"/>
          <p:nvPr/>
        </p:nvSpPr>
        <p:spPr>
          <a:xfrm>
            <a:off x="7467419" y="4761213"/>
            <a:ext cx="443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 Nova" panose="020B0504020202020204" pitchFamily="34" charset="0"/>
              </a:rPr>
              <a:t>Risks - nepareizi izvēlētas prioritātes sadrumstalo pieejamos resursus</a:t>
            </a:r>
            <a:endParaRPr lang="en-US" sz="1600" dirty="0">
              <a:latin typeface="Arial Nova" panose="020B05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E721E50-3BBF-8847-9622-450E397644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14938" r="44702" b="72299"/>
          <a:stretch/>
        </p:blipFill>
        <p:spPr>
          <a:xfrm>
            <a:off x="6979837" y="1388859"/>
            <a:ext cx="502096" cy="6386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12EE400-E2FB-4D48-8254-37E3571BA9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27411" r="44702" b="59826"/>
          <a:stretch/>
        </p:blipFill>
        <p:spPr>
          <a:xfrm>
            <a:off x="6950808" y="2199690"/>
            <a:ext cx="502096" cy="6386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E0CEC0-908D-E341-B64E-5750BF6DDA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41185" r="44702" b="46052"/>
          <a:stretch/>
        </p:blipFill>
        <p:spPr>
          <a:xfrm>
            <a:off x="6965323" y="2982235"/>
            <a:ext cx="502096" cy="6386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7CD729-2180-8F4F-B0D6-D8815A3C3B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54395" r="44702" b="32842"/>
          <a:stretch/>
        </p:blipFill>
        <p:spPr>
          <a:xfrm>
            <a:off x="6965323" y="3791457"/>
            <a:ext cx="502096" cy="6386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DE0A737-80E8-8242-B5D5-D0AF0160A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67565" r="44702" b="19672"/>
          <a:stretch/>
        </p:blipFill>
        <p:spPr>
          <a:xfrm>
            <a:off x="7002892" y="4775060"/>
            <a:ext cx="502096" cy="63862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829C790-1043-4947-9945-99D717B08570}"/>
              </a:ext>
            </a:extLst>
          </p:cNvPr>
          <p:cNvSpPr txBox="1"/>
          <p:nvPr/>
        </p:nvSpPr>
        <p:spPr>
          <a:xfrm>
            <a:off x="7525655" y="2318710"/>
            <a:ext cx="416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latin typeface="Arial Nova" panose="020B0504020202020204" pitchFamily="34" charset="0"/>
              </a:rPr>
              <a:t>Līdzsvarota attīstība </a:t>
            </a:r>
            <a:endParaRPr lang="en-US" sz="16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1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9E8F63-3449-D14B-86A4-F492F0D08EF3}"/>
              </a:ext>
            </a:extLst>
          </p:cNvPr>
          <p:cNvSpPr/>
          <p:nvPr/>
        </p:nvSpPr>
        <p:spPr>
          <a:xfrm>
            <a:off x="1483231" y="478277"/>
            <a:ext cx="1155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800000"/>
                </a:highlight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92CB8A-58B5-6E4D-8EDB-8C2401738EDC}"/>
              </a:ext>
            </a:extLst>
          </p:cNvPr>
          <p:cNvSpPr txBox="1"/>
          <p:nvPr/>
        </p:nvSpPr>
        <p:spPr>
          <a:xfrm>
            <a:off x="6863111" y="713003"/>
            <a:ext cx="1155382" cy="435687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C5529-6E24-F546-81EC-FD03D5FFCD16}"/>
              </a:ext>
            </a:extLst>
          </p:cNvPr>
          <p:cNvSpPr txBox="1"/>
          <p:nvPr/>
        </p:nvSpPr>
        <p:spPr>
          <a:xfrm>
            <a:off x="8169187" y="743700"/>
            <a:ext cx="184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Arial Nova" panose="020B0504020202020204" pitchFamily="34" charset="0"/>
              </a:rPr>
              <a:t>MĒRENIE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F8F0A6-6561-084B-8BE5-0A00ACD94AD2}"/>
              </a:ext>
            </a:extLst>
          </p:cNvPr>
          <p:cNvSpPr txBox="1"/>
          <p:nvPr/>
        </p:nvSpPr>
        <p:spPr>
          <a:xfrm>
            <a:off x="7385627" y="1302461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Vidēja ekonomiskā aktivitāte darbadienās un brīvdienās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7A578E-58D4-184A-86F1-8A53BA205487}"/>
              </a:ext>
            </a:extLst>
          </p:cNvPr>
          <p:cNvSpPr txBox="1"/>
          <p:nvPr/>
        </p:nvSpPr>
        <p:spPr>
          <a:xfrm>
            <a:off x="7385627" y="2500179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Vienmērīga aktivitāte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1753FC-C34C-8742-A49F-E3CB583BA6A4}"/>
              </a:ext>
            </a:extLst>
          </p:cNvPr>
          <p:cNvSpPr txBox="1"/>
          <p:nvPr/>
        </p:nvSpPr>
        <p:spPr>
          <a:xfrm>
            <a:off x="7385626" y="3420065"/>
            <a:ext cx="443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Nav pietiekami izmantots resursu potenciāls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A044DD-44FB-114C-B351-09E0B2126110}"/>
              </a:ext>
            </a:extLst>
          </p:cNvPr>
          <p:cNvSpPr txBox="1"/>
          <p:nvPr/>
        </p:nvSpPr>
        <p:spPr>
          <a:xfrm>
            <a:off x="7385626" y="4342110"/>
            <a:ext cx="443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Iespēja - paaugstināt darba produktivitāti un ekonomisko potenciālu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853CA3-3C42-7D40-8DC5-CB905A453411}"/>
              </a:ext>
            </a:extLst>
          </p:cNvPr>
          <p:cNvSpPr txBox="1"/>
          <p:nvPr/>
        </p:nvSpPr>
        <p:spPr>
          <a:xfrm>
            <a:off x="7385626" y="5260670"/>
            <a:ext cx="443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Risks - samazinās ekonomiskā aktivitāte un reģiona attīstība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E9EE4F1-6B22-8F44-A8B6-C76DDA177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14938" r="44702" b="72299"/>
          <a:stretch/>
        </p:blipFill>
        <p:spPr>
          <a:xfrm>
            <a:off x="6854359" y="1349209"/>
            <a:ext cx="502096" cy="63862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9C00F39-EFAD-764C-87B2-83A6A4920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27411" r="44702" b="59826"/>
          <a:stretch/>
        </p:blipFill>
        <p:spPr>
          <a:xfrm>
            <a:off x="6883530" y="2373930"/>
            <a:ext cx="502096" cy="6386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38E22DE-C0D4-9D42-B247-A3D09F362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41185" r="44702" b="46052"/>
          <a:stretch/>
        </p:blipFill>
        <p:spPr>
          <a:xfrm>
            <a:off x="6854359" y="3285416"/>
            <a:ext cx="502096" cy="6386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12DF836-DAF7-8041-B471-AAA90F4D5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54395" r="44702" b="32842"/>
          <a:stretch/>
        </p:blipFill>
        <p:spPr>
          <a:xfrm>
            <a:off x="6883530" y="4207461"/>
            <a:ext cx="502096" cy="6386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3D93F53-A7A2-6F42-B72E-00A1666909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67565" r="44702" b="19672"/>
          <a:stretch/>
        </p:blipFill>
        <p:spPr>
          <a:xfrm>
            <a:off x="6938458" y="5281777"/>
            <a:ext cx="502096" cy="63862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D95B782-4525-3F49-81F5-F335745A3988}"/>
              </a:ext>
            </a:extLst>
          </p:cNvPr>
          <p:cNvSpPr txBox="1"/>
          <p:nvPr/>
        </p:nvSpPr>
        <p:spPr>
          <a:xfrm>
            <a:off x="905540" y="725806"/>
            <a:ext cx="1155382" cy="4356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D689DF-7054-3A4A-B7F5-889AC9234FBD}"/>
              </a:ext>
            </a:extLst>
          </p:cNvPr>
          <p:cNvSpPr txBox="1"/>
          <p:nvPr/>
        </p:nvSpPr>
        <p:spPr>
          <a:xfrm>
            <a:off x="2255830" y="775129"/>
            <a:ext cx="243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Arial Nova" panose="020B0504020202020204" pitchFamily="34" charset="0"/>
              </a:rPr>
              <a:t>PAŠPIETIEKAMIE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3E9EAB-2AF1-FD40-AF11-8456F2F480F8}"/>
              </a:ext>
            </a:extLst>
          </p:cNvPr>
          <p:cNvSpPr txBox="1"/>
          <p:nvPr/>
        </p:nvSpPr>
        <p:spPr>
          <a:xfrm>
            <a:off x="1445630" y="3065944"/>
            <a:ext cx="443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Nav izteiktu piesaistes centru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4E132A-323F-6B48-824A-219CD47BA104}"/>
              </a:ext>
            </a:extLst>
          </p:cNvPr>
          <p:cNvSpPr txBox="1"/>
          <p:nvPr/>
        </p:nvSpPr>
        <p:spPr>
          <a:xfrm>
            <a:off x="1445629" y="3824406"/>
            <a:ext cx="443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Iespēja - līdzsvaroti attīstīt gan ražošanas, gan pakalpojumu sektoru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7628A3-EAAA-4D43-AE56-A67238DD084B}"/>
              </a:ext>
            </a:extLst>
          </p:cNvPr>
          <p:cNvSpPr txBox="1"/>
          <p:nvPr/>
        </p:nvSpPr>
        <p:spPr>
          <a:xfrm>
            <a:off x="1474832" y="4845445"/>
            <a:ext cx="443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Risks – bez spēcīgiem attīstības centriem notiks resursu neefektīva izmantošana 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92F0239-D22A-9140-852E-47BCCE67A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14938" r="44702" b="72299"/>
          <a:stretch/>
        </p:blipFill>
        <p:spPr>
          <a:xfrm>
            <a:off x="914294" y="1340346"/>
            <a:ext cx="502096" cy="63862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7188343-9216-4D47-B3EB-72DB60A6F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27411" r="44702" b="59826"/>
          <a:stretch/>
        </p:blipFill>
        <p:spPr>
          <a:xfrm>
            <a:off x="885265" y="2151177"/>
            <a:ext cx="502096" cy="6386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A007C57A-DB74-1E4A-B71F-22F575E508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41185" r="44702" b="46052"/>
          <a:stretch/>
        </p:blipFill>
        <p:spPr>
          <a:xfrm>
            <a:off x="899780" y="2933722"/>
            <a:ext cx="502096" cy="63862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2702DC2-B965-564B-9390-8E02D7E57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54395" r="44702" b="32842"/>
          <a:stretch/>
        </p:blipFill>
        <p:spPr>
          <a:xfrm>
            <a:off x="885265" y="3778453"/>
            <a:ext cx="502096" cy="6386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AB2A96C-1335-6B47-97F0-135C9FA2E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67565" r="44702" b="19672"/>
          <a:stretch/>
        </p:blipFill>
        <p:spPr>
          <a:xfrm>
            <a:off x="937349" y="4726547"/>
            <a:ext cx="502096" cy="638629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BBB6511-9F45-B342-8102-D9DBF1022CCE}"/>
              </a:ext>
            </a:extLst>
          </p:cNvPr>
          <p:cNvSpPr txBox="1"/>
          <p:nvPr/>
        </p:nvSpPr>
        <p:spPr>
          <a:xfrm>
            <a:off x="1460112" y="2270197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latin typeface="Arial Nova" panose="020B0504020202020204" pitchFamily="34" charset="0"/>
              </a:rPr>
              <a:t>Vienmērīga attīstība </a:t>
            </a:r>
            <a:endParaRPr lang="en-US">
              <a:latin typeface="Arial Nova" panose="020B05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492E131-E905-C944-A398-3E89F43AF19A}"/>
              </a:ext>
            </a:extLst>
          </p:cNvPr>
          <p:cNvSpPr/>
          <p:nvPr/>
        </p:nvSpPr>
        <p:spPr>
          <a:xfrm>
            <a:off x="1515040" y="1375916"/>
            <a:ext cx="436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>
                <a:latin typeface="Arial Nova" panose="020B0504020202020204" pitchFamily="34" charset="0"/>
              </a:rPr>
              <a:t>Vidēji augsta aktivitāte darbadienās un brīvdienās</a:t>
            </a:r>
            <a:endParaRPr lang="en-US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2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9E8F63-3449-D14B-86A4-F492F0D08EF3}"/>
              </a:ext>
            </a:extLst>
          </p:cNvPr>
          <p:cNvSpPr/>
          <p:nvPr/>
        </p:nvSpPr>
        <p:spPr>
          <a:xfrm>
            <a:off x="1483231" y="478277"/>
            <a:ext cx="1155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800000"/>
                </a:highlight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92CB8A-58B5-6E4D-8EDB-8C2401738EDC}"/>
              </a:ext>
            </a:extLst>
          </p:cNvPr>
          <p:cNvSpPr txBox="1"/>
          <p:nvPr/>
        </p:nvSpPr>
        <p:spPr>
          <a:xfrm>
            <a:off x="1407884" y="816912"/>
            <a:ext cx="1155382" cy="435687"/>
          </a:xfrm>
          <a:prstGeom prst="rect">
            <a:avLst/>
          </a:prstGeom>
          <a:solidFill>
            <a:srgbClr val="FF2F92"/>
          </a:solidFill>
          <a:ln>
            <a:solidFill>
              <a:srgbClr val="FF2F92"/>
            </a:solidFill>
          </a:ln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C5529-6E24-F546-81EC-FD03D5FFCD16}"/>
              </a:ext>
            </a:extLst>
          </p:cNvPr>
          <p:cNvSpPr txBox="1"/>
          <p:nvPr/>
        </p:nvSpPr>
        <p:spPr>
          <a:xfrm>
            <a:off x="2713960" y="847609"/>
            <a:ext cx="184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Arial Nova" panose="020B0504020202020204" pitchFamily="34" charset="0"/>
              </a:rPr>
              <a:t>ATPŪTNIEKI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522C72-5974-6E45-94B1-6494667849A8}"/>
              </a:ext>
            </a:extLst>
          </p:cNvPr>
          <p:cNvSpPr txBox="1"/>
          <p:nvPr/>
        </p:nvSpPr>
        <p:spPr>
          <a:xfrm>
            <a:off x="7002892" y="785793"/>
            <a:ext cx="1155382" cy="435687"/>
          </a:xfrm>
          <a:prstGeom prst="rect">
            <a:avLst/>
          </a:prstGeom>
          <a:solidFill>
            <a:srgbClr val="FF9300"/>
          </a:solidFill>
          <a:ln>
            <a:solidFill>
              <a:srgbClr val="FF9300"/>
            </a:solidFill>
          </a:ln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152453-5C1D-EA4C-9965-00C581823D92}"/>
              </a:ext>
            </a:extLst>
          </p:cNvPr>
          <p:cNvSpPr txBox="1"/>
          <p:nvPr/>
        </p:nvSpPr>
        <p:spPr>
          <a:xfrm>
            <a:off x="8338669" y="835116"/>
            <a:ext cx="184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Arial Nova" panose="020B0504020202020204" pitchFamily="34" charset="0"/>
              </a:rPr>
              <a:t>BALLĒTĀJI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A5A047-4907-1F43-9D1B-6713329428BF}"/>
              </a:ext>
            </a:extLst>
          </p:cNvPr>
          <p:cNvSpPr txBox="1"/>
          <p:nvPr/>
        </p:nvSpPr>
        <p:spPr>
          <a:xfrm>
            <a:off x="2014499" y="1427513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Vidēji zema aktivitāte darbadienās, bet vidēji augsta aktivitāte brīvdienās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7C2498-994C-0244-AECA-AE44F4B31EC9}"/>
              </a:ext>
            </a:extLst>
          </p:cNvPr>
          <p:cNvSpPr txBox="1"/>
          <p:nvPr/>
        </p:nvSpPr>
        <p:spPr>
          <a:xfrm>
            <a:off x="2014499" y="2625231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Labi izmanto brīvdienu potenciālu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36283F-DE77-7B49-8BD2-5F6C9D35DA48}"/>
              </a:ext>
            </a:extLst>
          </p:cNvPr>
          <p:cNvSpPr txBox="1"/>
          <p:nvPr/>
        </p:nvSpPr>
        <p:spPr>
          <a:xfrm>
            <a:off x="2014498" y="3545117"/>
            <a:ext cx="443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Neizmanto darba dienu potenciālu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A2F4C3-7C8B-6645-80B1-35C6B4B40CB8}"/>
              </a:ext>
            </a:extLst>
          </p:cNvPr>
          <p:cNvSpPr txBox="1"/>
          <p:nvPr/>
        </p:nvSpPr>
        <p:spPr>
          <a:xfrm>
            <a:off x="2014498" y="4467162"/>
            <a:ext cx="443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Iespēja - attīstīt ražošanas sektoru un mainīt reģiona attīstības stratēģiju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19366F-B7F5-F245-B5C0-D7D7E58FFB39}"/>
              </a:ext>
            </a:extLst>
          </p:cNvPr>
          <p:cNvSpPr txBox="1"/>
          <p:nvPr/>
        </p:nvSpPr>
        <p:spPr>
          <a:xfrm>
            <a:off x="2014498" y="5385722"/>
            <a:ext cx="443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Risks - vidēji augsta atkarība no iedzīvotāju pirktspējas līmeņa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D13EF41-BE31-0C4B-9357-02DD2B70B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14938" r="44702" b="72299"/>
          <a:stretch/>
        </p:blipFill>
        <p:spPr>
          <a:xfrm>
            <a:off x="1483231" y="1474261"/>
            <a:ext cx="502096" cy="63862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6E48D90-E61D-C64F-8F28-3F682BE8B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27411" r="44702" b="59826"/>
          <a:stretch/>
        </p:blipFill>
        <p:spPr>
          <a:xfrm>
            <a:off x="1512402" y="2498982"/>
            <a:ext cx="502096" cy="6386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3795338-5986-DC40-BF31-D0973E7912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41185" r="44702" b="46052"/>
          <a:stretch/>
        </p:blipFill>
        <p:spPr>
          <a:xfrm>
            <a:off x="1483231" y="3410468"/>
            <a:ext cx="502096" cy="6386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755AAB7-CA8F-A948-BE16-842BD691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54395" r="44702" b="32842"/>
          <a:stretch/>
        </p:blipFill>
        <p:spPr>
          <a:xfrm>
            <a:off x="1512402" y="4332513"/>
            <a:ext cx="502096" cy="6386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7123AD8-DD78-0B45-A5B6-9ADDEF833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67565" r="44702" b="19672"/>
          <a:stretch/>
        </p:blipFill>
        <p:spPr>
          <a:xfrm>
            <a:off x="1567330" y="5406829"/>
            <a:ext cx="502096" cy="63862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DA4E5E6-6C5C-F74D-A9BD-DBEBDD9AA13A}"/>
              </a:ext>
            </a:extLst>
          </p:cNvPr>
          <p:cNvSpPr txBox="1"/>
          <p:nvPr/>
        </p:nvSpPr>
        <p:spPr>
          <a:xfrm>
            <a:off x="7442205" y="1474261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Zema aktivitāte darba dienās, bet augsta aktivitāte brīvdienās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750A1CC-AB1F-DF4C-BF46-824DC428C7DC}"/>
              </a:ext>
            </a:extLst>
          </p:cNvPr>
          <p:cNvSpPr txBox="1"/>
          <p:nvPr/>
        </p:nvSpPr>
        <p:spPr>
          <a:xfrm>
            <a:off x="7442205" y="2671979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Plaukst uz zeļ brīvdienās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092FCEC-D3C2-9645-94D7-572B410294B4}"/>
              </a:ext>
            </a:extLst>
          </p:cNvPr>
          <p:cNvSpPr txBox="1"/>
          <p:nvPr/>
        </p:nvSpPr>
        <p:spPr>
          <a:xfrm>
            <a:off x="7442204" y="3591865"/>
            <a:ext cx="443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Klusums darba dienās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D40DA7-DFE2-9348-A95E-1CA0AE1EF03A}"/>
              </a:ext>
            </a:extLst>
          </p:cNvPr>
          <p:cNvSpPr txBox="1"/>
          <p:nvPr/>
        </p:nvSpPr>
        <p:spPr>
          <a:xfrm>
            <a:off x="7442204" y="4513910"/>
            <a:ext cx="443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Iespēja - attīstīt ražošanas sektoru un mainīt reģiona attīstības stratēģiju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E4D56F-D5AD-594A-A501-FAE7E48CE957}"/>
              </a:ext>
            </a:extLst>
          </p:cNvPr>
          <p:cNvSpPr txBox="1"/>
          <p:nvPr/>
        </p:nvSpPr>
        <p:spPr>
          <a:xfrm>
            <a:off x="7442204" y="5432470"/>
            <a:ext cx="443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Risks - augsta atkarība no iedzīvotāju pirktspējas līmeņa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64674415-E457-104D-B63B-3CCAE03E0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14938" r="44702" b="72299"/>
          <a:stretch/>
        </p:blipFill>
        <p:spPr>
          <a:xfrm>
            <a:off x="6910937" y="1521009"/>
            <a:ext cx="502096" cy="63862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FA2AB6B-74B0-ED47-BB21-8F8B1FAC6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27411" r="44702" b="59826"/>
          <a:stretch/>
        </p:blipFill>
        <p:spPr>
          <a:xfrm>
            <a:off x="6940108" y="2545730"/>
            <a:ext cx="502096" cy="638629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61535DB-2992-BC42-B1EB-4172A68FF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41185" r="44702" b="46052"/>
          <a:stretch/>
        </p:blipFill>
        <p:spPr>
          <a:xfrm>
            <a:off x="6910937" y="3457216"/>
            <a:ext cx="502096" cy="63862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F22C0D1-310C-314A-9DD4-77A626EC6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54395" r="44702" b="32842"/>
          <a:stretch/>
        </p:blipFill>
        <p:spPr>
          <a:xfrm>
            <a:off x="6940108" y="4379261"/>
            <a:ext cx="502096" cy="638629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684A815-8E6F-274C-9EAF-465E5E4377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67565" r="44702" b="19672"/>
          <a:stretch/>
        </p:blipFill>
        <p:spPr>
          <a:xfrm>
            <a:off x="6995036" y="5453577"/>
            <a:ext cx="502096" cy="6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8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9E8F63-3449-D14B-86A4-F492F0D08EF3}"/>
              </a:ext>
            </a:extLst>
          </p:cNvPr>
          <p:cNvSpPr/>
          <p:nvPr/>
        </p:nvSpPr>
        <p:spPr>
          <a:xfrm>
            <a:off x="1483231" y="478277"/>
            <a:ext cx="1155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800000"/>
                </a:highlight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92CB8A-58B5-6E4D-8EDB-8C2401738EDC}"/>
              </a:ext>
            </a:extLst>
          </p:cNvPr>
          <p:cNvSpPr txBox="1"/>
          <p:nvPr/>
        </p:nvSpPr>
        <p:spPr>
          <a:xfrm>
            <a:off x="1407884" y="816912"/>
            <a:ext cx="1155382" cy="435687"/>
          </a:xfrm>
          <a:prstGeom prst="rect">
            <a:avLst/>
          </a:prstGeom>
          <a:solidFill>
            <a:srgbClr val="FF2600"/>
          </a:solidFill>
          <a:ln>
            <a:solidFill>
              <a:srgbClr val="FF2600"/>
            </a:solidFill>
          </a:ln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6C5529-6E24-F546-81EC-FD03D5FFCD16}"/>
              </a:ext>
            </a:extLst>
          </p:cNvPr>
          <p:cNvSpPr txBox="1"/>
          <p:nvPr/>
        </p:nvSpPr>
        <p:spPr>
          <a:xfrm>
            <a:off x="2713960" y="847609"/>
            <a:ext cx="184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Arial Nova" panose="020B0504020202020204" pitchFamily="34" charset="0"/>
              </a:rPr>
              <a:t>HEDONISTI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B3731A-0965-674E-9422-C8C792A5E3E0}"/>
              </a:ext>
            </a:extLst>
          </p:cNvPr>
          <p:cNvSpPr txBox="1"/>
          <p:nvPr/>
        </p:nvSpPr>
        <p:spPr>
          <a:xfrm>
            <a:off x="1930400" y="1437420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latin typeface="Arial Nova" panose="020B0504020202020204" pitchFamily="34" charset="0"/>
              </a:rPr>
              <a:t>Minimāla aktivitāte darbadienās, bet maksimāli augsta aktivitāte brīvdienās</a:t>
            </a:r>
            <a:endParaRPr lang="en-US">
              <a:latin typeface="Arial Nova" panose="020B05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ECEDC6-4D80-804C-9C11-50990C5AA66C}"/>
              </a:ext>
            </a:extLst>
          </p:cNvPr>
          <p:cNvSpPr txBox="1"/>
          <p:nvPr/>
        </p:nvSpPr>
        <p:spPr>
          <a:xfrm>
            <a:off x="1930400" y="2635138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latin typeface="Arial Nova" panose="020B0504020202020204" pitchFamily="34" charset="0"/>
              </a:rPr>
              <a:t>Brīvdienas – laimīgās dienas!</a:t>
            </a:r>
            <a:endParaRPr lang="en-US">
              <a:latin typeface="Arial Nova" panose="020B05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6C42ED-7D40-2942-986E-D9E7F90DCB60}"/>
              </a:ext>
            </a:extLst>
          </p:cNvPr>
          <p:cNvSpPr txBox="1"/>
          <p:nvPr/>
        </p:nvSpPr>
        <p:spPr>
          <a:xfrm>
            <a:off x="1930399" y="3555024"/>
            <a:ext cx="443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latin typeface="Arial Nova" panose="020B0504020202020204" pitchFamily="34" charset="0"/>
              </a:rPr>
              <a:t>Nav ražošanas sektora ekonomiskā potenciāla!</a:t>
            </a:r>
            <a:endParaRPr lang="en-US">
              <a:latin typeface="Arial Nova" panose="020B05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FA7B7F-7854-334A-B62E-5E5247FC384B}"/>
              </a:ext>
            </a:extLst>
          </p:cNvPr>
          <p:cNvSpPr txBox="1"/>
          <p:nvPr/>
        </p:nvSpPr>
        <p:spPr>
          <a:xfrm>
            <a:off x="1930399" y="4477069"/>
            <a:ext cx="443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latin typeface="Arial Nova" panose="020B0504020202020204" pitchFamily="34" charset="0"/>
              </a:rPr>
              <a:t>Iespēja - attīstīt ražošanas sektoru un mainīt reģiona attīstības stratēģiju</a:t>
            </a:r>
            <a:endParaRPr lang="en-US">
              <a:latin typeface="Arial Nova" panose="020B05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64E3BB-671A-0D4B-B48D-31AAAEC798F6}"/>
              </a:ext>
            </a:extLst>
          </p:cNvPr>
          <p:cNvSpPr txBox="1"/>
          <p:nvPr/>
        </p:nvSpPr>
        <p:spPr>
          <a:xfrm>
            <a:off x="1930399" y="5395629"/>
            <a:ext cx="443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latin typeface="Arial Nova" panose="020B0504020202020204" pitchFamily="34" charset="0"/>
              </a:rPr>
              <a:t>Risks - maksimāla atkarība no iedzīvotāju</a:t>
            </a:r>
          </a:p>
          <a:p>
            <a:r>
              <a:rPr lang="lv-LV">
                <a:latin typeface="Arial Nova" panose="020B0504020202020204" pitchFamily="34" charset="0"/>
              </a:rPr>
              <a:t>pirktspējas līmeņa</a:t>
            </a:r>
            <a:endParaRPr lang="en-US">
              <a:latin typeface="Arial Nova" panose="020B05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61826CD-C6FF-E742-89B9-B892B7AD65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14938" r="44702" b="72299"/>
          <a:stretch/>
        </p:blipFill>
        <p:spPr>
          <a:xfrm>
            <a:off x="1399132" y="1484168"/>
            <a:ext cx="502096" cy="63862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39CA5AA-565F-744E-843D-F6F41AE04A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27411" r="44702" b="59826"/>
          <a:stretch/>
        </p:blipFill>
        <p:spPr>
          <a:xfrm>
            <a:off x="1428303" y="2508889"/>
            <a:ext cx="502096" cy="6386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B6ECBD-3021-1941-A10E-E9FF8DA8CF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41185" r="44702" b="46052"/>
          <a:stretch/>
        </p:blipFill>
        <p:spPr>
          <a:xfrm>
            <a:off x="1399132" y="3420375"/>
            <a:ext cx="502096" cy="6386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ED0586D-1A1D-1E45-89C7-C637F2544C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54395" r="44702" b="32842"/>
          <a:stretch/>
        </p:blipFill>
        <p:spPr>
          <a:xfrm>
            <a:off x="1428303" y="4342420"/>
            <a:ext cx="502096" cy="6386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F119EE9-5516-7846-953C-3BB2F9C35B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67565" r="44702" b="19672"/>
          <a:stretch/>
        </p:blipFill>
        <p:spPr>
          <a:xfrm>
            <a:off x="1483231" y="5416736"/>
            <a:ext cx="502096" cy="63862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B1456E3-2A06-724A-9E73-2F9125D0CAB8}"/>
              </a:ext>
            </a:extLst>
          </p:cNvPr>
          <p:cNvSpPr txBox="1"/>
          <p:nvPr/>
        </p:nvSpPr>
        <p:spPr>
          <a:xfrm>
            <a:off x="7002892" y="785793"/>
            <a:ext cx="1155382" cy="435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lv-LV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4B33E74-4BB0-3D4D-A2B1-4025C31DA683}"/>
              </a:ext>
            </a:extLst>
          </p:cNvPr>
          <p:cNvSpPr txBox="1"/>
          <p:nvPr/>
        </p:nvSpPr>
        <p:spPr>
          <a:xfrm>
            <a:off x="8338669" y="835116"/>
            <a:ext cx="184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Arial Nova" panose="020B0504020202020204" pitchFamily="34" charset="0"/>
              </a:rPr>
              <a:t>APĀTISKIE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78AED6-FB97-3C4A-B3BB-1617C3F5FCDF}"/>
              </a:ext>
            </a:extLst>
          </p:cNvPr>
          <p:cNvSpPr txBox="1"/>
          <p:nvPr/>
        </p:nvSpPr>
        <p:spPr>
          <a:xfrm>
            <a:off x="7401506" y="1390706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Zema aktivitāte darbadienās un vidējā aktivitāte brīvdienās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E71E1-CD4B-A74A-B462-7AECA28F40C7}"/>
              </a:ext>
            </a:extLst>
          </p:cNvPr>
          <p:cNvSpPr txBox="1"/>
          <p:nvPr/>
        </p:nvSpPr>
        <p:spPr>
          <a:xfrm>
            <a:off x="7401506" y="2588424"/>
            <a:ext cx="416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Brīvdienu potenciāls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3D8BC3-229A-F24B-AFE2-29F1D3AF43CF}"/>
              </a:ext>
            </a:extLst>
          </p:cNvPr>
          <p:cNvSpPr txBox="1"/>
          <p:nvPr/>
        </p:nvSpPr>
        <p:spPr>
          <a:xfrm>
            <a:off x="7401505" y="3508310"/>
            <a:ext cx="443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Zema ekonomiskā aktivitāte darbadienās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345391-26F5-6340-8636-F5DDC47F9C61}"/>
              </a:ext>
            </a:extLst>
          </p:cNvPr>
          <p:cNvSpPr txBox="1"/>
          <p:nvPr/>
        </p:nvSpPr>
        <p:spPr>
          <a:xfrm>
            <a:off x="7401505" y="4430355"/>
            <a:ext cx="443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Iespēja - Attīstīt pakalpojumu sektoru un mainīt reģiona attīstības stratēģiju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EBC9EA-0E8D-574D-995E-17197C566DC4}"/>
              </a:ext>
            </a:extLst>
          </p:cNvPr>
          <p:cNvSpPr txBox="1"/>
          <p:nvPr/>
        </p:nvSpPr>
        <p:spPr>
          <a:xfrm>
            <a:off x="7401505" y="5348915"/>
            <a:ext cx="443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Arial Nova" panose="020B0504020202020204" pitchFamily="34" charset="0"/>
              </a:rPr>
              <a:t>Risks - reģiona degradācija</a:t>
            </a:r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49F0812-389A-304D-AA32-F4D8440DD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14938" r="44702" b="72299"/>
          <a:stretch/>
        </p:blipFill>
        <p:spPr>
          <a:xfrm>
            <a:off x="6870238" y="1437454"/>
            <a:ext cx="502096" cy="63862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CEF442A-CDA1-3A4A-9E1A-91E5DCFC97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27411" r="44702" b="59826"/>
          <a:stretch/>
        </p:blipFill>
        <p:spPr>
          <a:xfrm>
            <a:off x="6899409" y="2462175"/>
            <a:ext cx="502096" cy="6386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B308ECE-48A4-BE47-8DCE-212261C2F8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41185" r="44702" b="46052"/>
          <a:stretch/>
        </p:blipFill>
        <p:spPr>
          <a:xfrm>
            <a:off x="6870238" y="3373661"/>
            <a:ext cx="502096" cy="63862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1F18F81-CDC4-1743-BA62-A8D553416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54395" r="44702" b="32842"/>
          <a:stretch/>
        </p:blipFill>
        <p:spPr>
          <a:xfrm>
            <a:off x="6899409" y="4295706"/>
            <a:ext cx="502096" cy="63862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7E999309-76CA-3B4F-874D-EA48F6DAFB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9" t="67565" r="44702" b="19672"/>
          <a:stretch/>
        </p:blipFill>
        <p:spPr>
          <a:xfrm>
            <a:off x="6954337" y="5370022"/>
            <a:ext cx="502096" cy="6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3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54D519AE-5DF3-DB42-BFBF-82A9CD1E9A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33" y="201563"/>
            <a:ext cx="9133533" cy="6454874"/>
          </a:xfrm>
        </p:spPr>
      </p:pic>
    </p:spTree>
    <p:extLst>
      <p:ext uri="{BB962C8B-B14F-4D97-AF65-F5344CB8AC3E}">
        <p14:creationId xmlns:p14="http://schemas.microsoft.com/office/powerpoint/2010/main" val="303721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6CE5C-A2D6-4C1F-971F-BCD0DA53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15" y="136526"/>
            <a:ext cx="10515600" cy="65583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Nova" panose="020B0504020202020204" pitchFamily="34" charset="0"/>
              </a:rPr>
              <a:t>43 </a:t>
            </a:r>
            <a:r>
              <a:rPr lang="en-US" sz="3600" dirty="0" err="1">
                <a:latin typeface="Arial Nova" panose="020B0504020202020204" pitchFamily="34" charset="0"/>
              </a:rPr>
              <a:t>pašvaldību</a:t>
            </a:r>
            <a:r>
              <a:rPr lang="en-US" sz="3600" dirty="0">
                <a:latin typeface="Arial Nova" panose="020B0504020202020204" pitchFamily="34" charset="0"/>
              </a:rPr>
              <a:t> </a:t>
            </a:r>
            <a:r>
              <a:rPr lang="en-US" sz="3600" dirty="0" err="1">
                <a:latin typeface="Arial Nova" panose="020B0504020202020204" pitchFamily="34" charset="0"/>
              </a:rPr>
              <a:t>dalījums</a:t>
            </a:r>
            <a:r>
              <a:rPr lang="en-US" sz="3600" dirty="0">
                <a:latin typeface="Arial Nova" panose="020B0504020202020204" pitchFamily="34" charset="0"/>
              </a:rPr>
              <a:t> 2018</a:t>
            </a:r>
            <a:endParaRPr lang="en-GB" sz="3600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AAE8F-749D-45CD-B2D9-624CE1D88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042" y="1179946"/>
            <a:ext cx="2723147" cy="5539465"/>
          </a:xfrm>
        </p:spPr>
        <p:txBody>
          <a:bodyPr/>
          <a:lstStyle/>
          <a:p>
            <a:r>
              <a:rPr lang="en-US" sz="2000" err="1">
                <a:highlight>
                  <a:srgbClr val="800000"/>
                </a:highlight>
              </a:rPr>
              <a:t>Darbarūķi</a:t>
            </a:r>
            <a:r>
              <a:rPr lang="en-US" sz="2000">
                <a:highlight>
                  <a:srgbClr val="800000"/>
                </a:highlight>
              </a:rPr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R</a:t>
            </a:r>
            <a:r>
              <a:rPr lang="lv-LV" sz="1600" err="1"/>
              <a:t>ēzekne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Rīga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Daugavpils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Jelgava</a:t>
            </a:r>
          </a:p>
          <a:p>
            <a:r>
              <a:rPr lang="en-US" sz="2000" err="1">
                <a:highlight>
                  <a:srgbClr val="00FF00"/>
                </a:highlight>
              </a:rPr>
              <a:t>Harmoniskie</a:t>
            </a:r>
            <a:r>
              <a:rPr lang="lv-LV" sz="2000">
                <a:highlight>
                  <a:srgbClr val="00FF00"/>
                </a:highlight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Salaspils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Liepāja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Ķekavas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/>
              <a:t>Ogres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Ventspils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Mārupes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Ropažu</a:t>
            </a:r>
            <a:r>
              <a:rPr lang="en-US" sz="1600"/>
              <a:t> </a:t>
            </a:r>
            <a:r>
              <a:rPr lang="en-US" sz="1600" err="1"/>
              <a:t>novads</a:t>
            </a:r>
            <a:r>
              <a:rPr lang="en-US" sz="1600"/>
              <a:t> 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Valmieras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Olaines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Dobeles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Cēsu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Siguldas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Saldus novads</a:t>
            </a:r>
            <a:endParaRPr lang="en-US" sz="16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ED6161-2A47-4E38-9605-D583DC355A73}"/>
              </a:ext>
            </a:extLst>
          </p:cNvPr>
          <p:cNvSpPr txBox="1">
            <a:spLocks/>
          </p:cNvSpPr>
          <p:nvPr/>
        </p:nvSpPr>
        <p:spPr>
          <a:xfrm>
            <a:off x="4082717" y="1064787"/>
            <a:ext cx="2723147" cy="5539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>
                <a:highlight>
                  <a:srgbClr val="00FFFF"/>
                </a:highlight>
              </a:rPr>
              <a:t>Mērenie</a:t>
            </a:r>
            <a:r>
              <a:rPr lang="en-US" sz="2000">
                <a:highlight>
                  <a:srgbClr val="00FFFF"/>
                </a:highlight>
              </a:rPr>
              <a:t>:</a:t>
            </a:r>
            <a:r>
              <a:rPr lang="en-US" sz="200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Balvu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Līvānu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Ludzas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Gulbenes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Preiļu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Aizkraukles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Madonas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Jēkabpils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Smiltenes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Alūksnes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Krāslavas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Kuldīgas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Valkas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Tukuma novads</a:t>
            </a:r>
          </a:p>
          <a:p>
            <a:r>
              <a:rPr lang="lv-LV" sz="2000">
                <a:highlight>
                  <a:srgbClr val="FFFF00"/>
                </a:highlight>
              </a:rPr>
              <a:t>Pašpietiekamie: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Talsu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Ādažu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Jelgavas novads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74349C-3C09-43E7-BCE2-4F2C80EED46F}"/>
              </a:ext>
            </a:extLst>
          </p:cNvPr>
          <p:cNvSpPr txBox="1">
            <a:spLocks/>
          </p:cNvSpPr>
          <p:nvPr/>
        </p:nvSpPr>
        <p:spPr>
          <a:xfrm>
            <a:off x="7784434" y="1179948"/>
            <a:ext cx="2723147" cy="4976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highlight>
                  <a:srgbClr val="FF00FF"/>
                </a:highlight>
              </a:rPr>
              <a:t>Atpūtnieki</a:t>
            </a:r>
            <a:r>
              <a:rPr lang="en-US" sz="2000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err="1"/>
              <a:t>Bauskas</a:t>
            </a:r>
            <a:r>
              <a:rPr lang="en-US" sz="1600" dirty="0"/>
              <a:t> </a:t>
            </a:r>
            <a:r>
              <a:rPr lang="en-US" sz="1600" dirty="0" err="1"/>
              <a:t>novads</a:t>
            </a:r>
            <a:endParaRPr lang="lv-LV" sz="1600" dirty="0"/>
          </a:p>
          <a:p>
            <a:pPr marL="800100" lvl="1" indent="-342900">
              <a:buFont typeface="+mj-lt"/>
              <a:buAutoNum type="arabicPeriod"/>
            </a:pPr>
            <a:r>
              <a:rPr lang="lv-LV" sz="1600" dirty="0" err="1"/>
              <a:t>Dienvidkurzemes</a:t>
            </a:r>
            <a:r>
              <a:rPr lang="lv-LV" sz="1600" dirty="0"/>
              <a:t>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Limbažu novads</a:t>
            </a:r>
          </a:p>
          <a:p>
            <a:r>
              <a:rPr lang="lv-LV" sz="2000" dirty="0">
                <a:highlight>
                  <a:srgbClr val="808080"/>
                </a:highlight>
              </a:rPr>
              <a:t>Apātiskie: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Rēzeknes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Varakļānu novads</a:t>
            </a:r>
          </a:p>
          <a:p>
            <a:r>
              <a:rPr lang="lv-LV" sz="2000" b="1" dirty="0">
                <a:solidFill>
                  <a:srgbClr val="FFC000"/>
                </a:solidFill>
              </a:rPr>
              <a:t>Ballētāji: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Jūrmala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Augšdaugavas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Ventspils novads</a:t>
            </a:r>
          </a:p>
          <a:p>
            <a:r>
              <a:rPr lang="lv-LV" sz="2000" dirty="0" err="1">
                <a:highlight>
                  <a:srgbClr val="FF0000"/>
                </a:highlight>
              </a:rPr>
              <a:t>Hedonisti</a:t>
            </a:r>
            <a:endParaRPr lang="lv-LV" sz="2000" dirty="0">
              <a:highlight>
                <a:srgbClr val="FF0000"/>
              </a:highlight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Saulkrastu novads</a:t>
            </a:r>
          </a:p>
          <a:p>
            <a:endParaRPr lang="lv-LV" sz="20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231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6DAB09EE-B27C-A24F-8838-0D1C14DC6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26" y="0"/>
            <a:ext cx="9703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3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6CE5C-A2D6-4C1F-971F-BCD0DA53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15" y="136526"/>
            <a:ext cx="10515600" cy="65583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rial Nova" panose="020B0504020202020204" pitchFamily="34" charset="0"/>
              </a:rPr>
              <a:t>43 </a:t>
            </a:r>
            <a:r>
              <a:rPr lang="en-US" sz="3600" dirty="0" err="1">
                <a:latin typeface="Arial Nova" panose="020B0504020202020204" pitchFamily="34" charset="0"/>
              </a:rPr>
              <a:t>pašvaldību</a:t>
            </a:r>
            <a:r>
              <a:rPr lang="en-US" sz="3600" dirty="0">
                <a:latin typeface="Arial Nova" panose="020B0504020202020204" pitchFamily="34" charset="0"/>
              </a:rPr>
              <a:t> </a:t>
            </a:r>
            <a:r>
              <a:rPr lang="en-US" sz="3600" dirty="0" err="1">
                <a:latin typeface="Arial Nova" panose="020B0504020202020204" pitchFamily="34" charset="0"/>
              </a:rPr>
              <a:t>dalījums</a:t>
            </a:r>
            <a:r>
              <a:rPr lang="en-US" sz="3600" dirty="0">
                <a:latin typeface="Arial Nova" panose="020B0504020202020204" pitchFamily="34" charset="0"/>
              </a:rPr>
              <a:t> 20</a:t>
            </a:r>
            <a:r>
              <a:rPr lang="lv-LV" sz="3600" dirty="0">
                <a:latin typeface="Arial Nova" panose="020B0504020202020204" pitchFamily="34" charset="0"/>
              </a:rPr>
              <a:t>20</a:t>
            </a:r>
            <a:endParaRPr lang="en-GB" sz="3600" dirty="0">
              <a:latin typeface="Arial Nova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AAE8F-749D-45CD-B2D9-624CE1D88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042" y="1179946"/>
            <a:ext cx="2723147" cy="5253746"/>
          </a:xfrm>
        </p:spPr>
        <p:txBody>
          <a:bodyPr/>
          <a:lstStyle/>
          <a:p>
            <a:r>
              <a:rPr lang="en-US" sz="2000" err="1">
                <a:highlight>
                  <a:srgbClr val="800000"/>
                </a:highlight>
              </a:rPr>
              <a:t>Darbarūķi</a:t>
            </a:r>
            <a:r>
              <a:rPr lang="en-US" sz="2000">
                <a:highlight>
                  <a:srgbClr val="800000"/>
                </a:highlight>
              </a:rPr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Rīga</a:t>
            </a:r>
          </a:p>
          <a:p>
            <a:r>
              <a:rPr lang="en-US" sz="2000" err="1">
                <a:highlight>
                  <a:srgbClr val="00FF00"/>
                </a:highlight>
              </a:rPr>
              <a:t>Harmoniskie</a:t>
            </a:r>
            <a:r>
              <a:rPr lang="lv-LV" sz="2000">
                <a:highlight>
                  <a:srgbClr val="00FF00"/>
                </a:highlight>
              </a:rPr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Jelgava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Daugavpils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Mārupes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Liepāja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Rēzekne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Salaspils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Ventspils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Ropažu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Ķekavas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Valmieras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Dobeles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Saldus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Ogres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Siguldas novads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ED6161-2A47-4E38-9605-D583DC355A73}"/>
              </a:ext>
            </a:extLst>
          </p:cNvPr>
          <p:cNvSpPr txBox="1">
            <a:spLocks/>
          </p:cNvSpPr>
          <p:nvPr/>
        </p:nvSpPr>
        <p:spPr>
          <a:xfrm>
            <a:off x="4034590" y="894227"/>
            <a:ext cx="2723147" cy="582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>
                <a:highlight>
                  <a:srgbClr val="00FFFF"/>
                </a:highlight>
              </a:rPr>
              <a:t>Mērenie</a:t>
            </a:r>
            <a:r>
              <a:rPr lang="en-US" sz="2000">
                <a:highlight>
                  <a:srgbClr val="00FFFF"/>
                </a:highlight>
              </a:rPr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Olaines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Jēkabpils novads</a:t>
            </a:r>
          </a:p>
          <a:p>
            <a:r>
              <a:rPr lang="lv-LV" sz="2000">
                <a:highlight>
                  <a:srgbClr val="FFFF00"/>
                </a:highlight>
              </a:rPr>
              <a:t>Pašpietiekamie: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Jelgavas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Cēsu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Smiltenes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Ādažu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Kuldīgas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Valkas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Madonas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Gulbenes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Bauskas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lv-LV" sz="1600"/>
              <a:t>Preiļu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Tukuma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Ludzas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Balvu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Talsu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Aizkraukles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lv-LV" sz="1600"/>
          </a:p>
          <a:p>
            <a:pPr marL="800100" lvl="1" indent="-342900">
              <a:buFont typeface="+mj-lt"/>
              <a:buAutoNum type="arabicPeriod"/>
            </a:pPr>
            <a:r>
              <a:rPr lang="en-US" sz="1600" err="1"/>
              <a:t>Līvānu</a:t>
            </a:r>
            <a:r>
              <a:rPr lang="en-US" sz="1600"/>
              <a:t> </a:t>
            </a:r>
            <a:r>
              <a:rPr lang="en-US" sz="1600" err="1"/>
              <a:t>novads</a:t>
            </a:r>
            <a:endParaRPr lang="en-US"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74349C-3C09-43E7-BCE2-4F2C80EED46F}"/>
              </a:ext>
            </a:extLst>
          </p:cNvPr>
          <p:cNvSpPr txBox="1">
            <a:spLocks/>
          </p:cNvSpPr>
          <p:nvPr/>
        </p:nvSpPr>
        <p:spPr>
          <a:xfrm>
            <a:off x="7784434" y="1179948"/>
            <a:ext cx="2723147" cy="5262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highlight>
                  <a:srgbClr val="FF00FF"/>
                </a:highlight>
              </a:rPr>
              <a:t>Atpūtnieki:</a:t>
            </a:r>
            <a:r>
              <a:rPr lang="en-US" sz="2000" dirty="0">
                <a:highlight>
                  <a:srgbClr val="FF00FF"/>
                </a:highlight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Limbažu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Krāslavas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 err="1"/>
              <a:t>Dienvidkurzemes</a:t>
            </a:r>
            <a:r>
              <a:rPr lang="lv-LV" sz="1600" dirty="0"/>
              <a:t>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Jūrmala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Alūksnes novads</a:t>
            </a:r>
          </a:p>
          <a:p>
            <a:r>
              <a:rPr lang="lv-LV" sz="2000" dirty="0">
                <a:highlight>
                  <a:srgbClr val="C0C0C0"/>
                </a:highlight>
              </a:rPr>
              <a:t>Apātiskie: </a:t>
            </a:r>
            <a:r>
              <a:rPr lang="lv-LV" sz="1600" dirty="0"/>
              <a:t>nav</a:t>
            </a:r>
          </a:p>
          <a:p>
            <a:r>
              <a:rPr lang="lv-LV" sz="2000" b="1" dirty="0">
                <a:solidFill>
                  <a:srgbClr val="FFC000"/>
                </a:solidFill>
              </a:rPr>
              <a:t>Ballētāji:</a:t>
            </a:r>
            <a:endParaRPr lang="lv-LV" sz="1600" b="1" dirty="0">
              <a:solidFill>
                <a:srgbClr val="FFC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Augšdaugavas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Rēzeknes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Varakļānu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Ventspils novads</a:t>
            </a:r>
          </a:p>
          <a:p>
            <a:pPr marL="800100" lvl="1" indent="-342900">
              <a:buFont typeface="+mj-lt"/>
              <a:buAutoNum type="arabicPeriod"/>
            </a:pPr>
            <a:r>
              <a:rPr lang="lv-LV" sz="1600" dirty="0"/>
              <a:t>Saulkrastu novads</a:t>
            </a:r>
          </a:p>
          <a:p>
            <a:r>
              <a:rPr lang="lv-LV" sz="2000" dirty="0" err="1">
                <a:highlight>
                  <a:srgbClr val="FF0000"/>
                </a:highlight>
              </a:rPr>
              <a:t>Hedonisti</a:t>
            </a:r>
            <a:r>
              <a:rPr lang="lv-LV" sz="2000" dirty="0">
                <a:highlight>
                  <a:srgbClr val="FF0000"/>
                </a:highlight>
              </a:rPr>
              <a:t>:  </a:t>
            </a:r>
            <a:r>
              <a:rPr lang="lv-LV" sz="1600" dirty="0"/>
              <a:t>nav</a:t>
            </a:r>
          </a:p>
          <a:p>
            <a:endParaRPr lang="lv-LV" sz="20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3741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504</Words>
  <Application>Microsoft Macintosh PowerPoint</Application>
  <PresentationFormat>Widescreen</PresentationFormat>
  <Paragraphs>164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Nova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43 pašvaldību dalījums 2018</vt:lpstr>
      <vt:lpstr>PowerPoint Presentation</vt:lpstr>
      <vt:lpstr>43 pašvaldību dalījums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Lietotajs</dc:creator>
  <cp:lastModifiedBy>Evija Ansonska</cp:lastModifiedBy>
  <cp:revision>85</cp:revision>
  <dcterms:created xsi:type="dcterms:W3CDTF">2021-02-15T14:42:42Z</dcterms:created>
  <dcterms:modified xsi:type="dcterms:W3CDTF">2021-06-07T06:28:14Z</dcterms:modified>
</cp:coreProperties>
</file>