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&amp;ehk=jy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8" r:id="rId4"/>
  </p:sldMasterIdLst>
  <p:notesMasterIdLst>
    <p:notesMasterId r:id="rId23"/>
  </p:notesMasterIdLst>
  <p:handoutMasterIdLst>
    <p:handoutMasterId r:id="rId24"/>
  </p:handoutMasterIdLst>
  <p:sldIdLst>
    <p:sldId id="425" r:id="rId5"/>
    <p:sldId id="430" r:id="rId6"/>
    <p:sldId id="426" r:id="rId7"/>
    <p:sldId id="429" r:id="rId8"/>
    <p:sldId id="315" r:id="rId9"/>
    <p:sldId id="431" r:id="rId10"/>
    <p:sldId id="428" r:id="rId11"/>
    <p:sldId id="433" r:id="rId12"/>
    <p:sldId id="277" r:id="rId13"/>
    <p:sldId id="278" r:id="rId14"/>
    <p:sldId id="280" r:id="rId15"/>
    <p:sldId id="283" r:id="rId16"/>
    <p:sldId id="282" r:id="rId17"/>
    <p:sldId id="313" r:id="rId18"/>
    <p:sldId id="427" r:id="rId19"/>
    <p:sldId id="423" r:id="rId20"/>
    <p:sldId id="424" r:id="rId21"/>
    <p:sldId id="42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  <a:srgbClr val="FF0505"/>
    <a:srgbClr val="EA0000"/>
    <a:srgbClr val="444444"/>
    <a:srgbClr val="0FCED3"/>
    <a:srgbClr val="D60093"/>
    <a:srgbClr val="CC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852" autoAdjust="0"/>
  </p:normalViewPr>
  <p:slideViewPr>
    <p:cSldViewPr>
      <p:cViewPr varScale="1">
        <p:scale>
          <a:sx n="107" d="100"/>
          <a:sy n="107" d="100"/>
        </p:scale>
        <p:origin x="782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kis\Desktop\EDU\LB_raksti_petijumi\LB_raksti\Skolotaju_deficits\Vispareja_izglitiba\Vecumstruktura_no_LatvAvizes_datie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kis\Desktop\EDU\LB_raksti_petijumi\LB_raksti\Skolotaju_deficits\Vispareja_izglitiba\Vecumstruktura_no_LatvAvizes_datie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4386734807244E-2"/>
          <c:y val="1.8067302212995146E-2"/>
          <c:w val="0.96694638095767138"/>
          <c:h val="0.83028863669929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average overall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EB-4746-A101-555C7191ADA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EB-4746-A101-555C7191ADA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EB-4746-A101-555C7191ADA0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EB-4746-A101-555C7191ADA0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EB-4746-A101-555C7191ADA0}"/>
              </c:ext>
            </c:extLst>
          </c:dPt>
          <c:cat>
            <c:strRef>
              <c:f>Lapa1!$A$2:$A$56</c:f>
              <c:strCache>
                <c:ptCount val="55"/>
                <c:pt idx="0">
                  <c:v>Singapūra</c:v>
                </c:pt>
                <c:pt idx="1">
                  <c:v>Honkonga</c:v>
                </c:pt>
                <c:pt idx="2">
                  <c:v>Japāna</c:v>
                </c:pt>
                <c:pt idx="3">
                  <c:v>Somija</c:v>
                </c:pt>
                <c:pt idx="4">
                  <c:v>Igaunija</c:v>
                </c:pt>
                <c:pt idx="5">
                  <c:v>Kanāda</c:v>
                </c:pt>
                <c:pt idx="6">
                  <c:v>Koreja</c:v>
                </c:pt>
                <c:pt idx="7">
                  <c:v>Vācija</c:v>
                </c:pt>
                <c:pt idx="8">
                  <c:v>Slovēnija</c:v>
                </c:pt>
                <c:pt idx="9">
                  <c:v>Šveice</c:v>
                </c:pt>
                <c:pt idx="10">
                  <c:v>Nīderlande</c:v>
                </c:pt>
                <c:pt idx="11">
                  <c:v>Īrija</c:v>
                </c:pt>
                <c:pt idx="12">
                  <c:v>Norvēģija</c:v>
                </c:pt>
                <c:pt idx="13">
                  <c:v>Beļģija</c:v>
                </c:pt>
                <c:pt idx="14">
                  <c:v>Jaunzēlande</c:v>
                </c:pt>
                <c:pt idx="15">
                  <c:v>Dānija</c:v>
                </c:pt>
                <c:pt idx="16">
                  <c:v>Austrālija</c:v>
                </c:pt>
                <c:pt idx="17">
                  <c:v>Lielbritānija</c:v>
                </c:pt>
                <c:pt idx="18">
                  <c:v>Polija</c:v>
                </c:pt>
                <c:pt idx="19">
                  <c:v>Zviedrija</c:v>
                </c:pt>
                <c:pt idx="20">
                  <c:v>Francija</c:v>
                </c:pt>
                <c:pt idx="21">
                  <c:v>Portugāle</c:v>
                </c:pt>
                <c:pt idx="22">
                  <c:v>Austrija</c:v>
                </c:pt>
                <c:pt idx="23">
                  <c:v>Spānija</c:v>
                </c:pt>
                <c:pt idx="24">
                  <c:v>Krievija</c:v>
                </c:pt>
                <c:pt idx="25">
                  <c:v>ASV</c:v>
                </c:pt>
                <c:pt idx="26">
                  <c:v>Čehija</c:v>
                </c:pt>
                <c:pt idx="27">
                  <c:v>Luksemburga</c:v>
                </c:pt>
                <c:pt idx="28">
                  <c:v>Itālija</c:v>
                </c:pt>
                <c:pt idx="29">
                  <c:v>Latvija</c:v>
                </c:pt>
                <c:pt idx="30">
                  <c:v>Islande</c:v>
                </c:pt>
                <c:pt idx="31">
                  <c:v>Lietuva</c:v>
                </c:pt>
                <c:pt idx="32">
                  <c:v>Horvātija</c:v>
                </c:pt>
                <c:pt idx="33">
                  <c:v>Izraēla</c:v>
                </c:pt>
                <c:pt idx="34">
                  <c:v>Ungārija</c:v>
                </c:pt>
                <c:pt idx="35">
                  <c:v>Argentīna</c:v>
                </c:pt>
                <c:pt idx="36">
                  <c:v>Malta</c:v>
                </c:pt>
                <c:pt idx="37">
                  <c:v>Slovākija</c:v>
                </c:pt>
                <c:pt idx="38">
                  <c:v>Grieķija</c:v>
                </c:pt>
                <c:pt idx="39">
                  <c:v>Čīle</c:v>
                </c:pt>
                <c:pt idx="40">
                  <c:v>Bulgārija</c:v>
                </c:pt>
                <c:pt idx="41">
                  <c:v>Kipra</c:v>
                </c:pt>
                <c:pt idx="42">
                  <c:v>Rumānija</c:v>
                </c:pt>
                <c:pt idx="43">
                  <c:v>Turcija</c:v>
                </c:pt>
                <c:pt idx="44">
                  <c:v>Moldova</c:v>
                </c:pt>
                <c:pt idx="45">
                  <c:v>Melnkalne</c:v>
                </c:pt>
                <c:pt idx="46">
                  <c:v>AAE</c:v>
                </c:pt>
                <c:pt idx="47">
                  <c:v>Kolumbija</c:v>
                </c:pt>
                <c:pt idx="48">
                  <c:v>Gruzija</c:v>
                </c:pt>
                <c:pt idx="49">
                  <c:v>Jordāna</c:v>
                </c:pt>
                <c:pt idx="50">
                  <c:v>Brazīlija</c:v>
                </c:pt>
                <c:pt idx="51">
                  <c:v>Indonēzija</c:v>
                </c:pt>
                <c:pt idx="52">
                  <c:v>Peru</c:v>
                </c:pt>
                <c:pt idx="53">
                  <c:v>Katāra</c:v>
                </c:pt>
                <c:pt idx="54">
                  <c:v>Tunisija</c:v>
                </c:pt>
              </c:strCache>
            </c:strRef>
          </c:cat>
          <c:val>
            <c:numRef>
              <c:f>Lapa1!$B$2:$B$56</c:f>
              <c:numCache>
                <c:formatCode>General</c:formatCode>
                <c:ptCount val="55"/>
                <c:pt idx="0">
                  <c:v>549.78274809997708</c:v>
                </c:pt>
                <c:pt idx="1">
                  <c:v>536.77865312141239</c:v>
                </c:pt>
                <c:pt idx="2">
                  <c:v>529.42504581313506</c:v>
                </c:pt>
                <c:pt idx="3">
                  <c:v>525.71155119427624</c:v>
                </c:pt>
                <c:pt idx="4">
                  <c:v>525.5779334837747</c:v>
                </c:pt>
                <c:pt idx="5">
                  <c:v>524.56933836119572</c:v>
                </c:pt>
                <c:pt idx="6">
                  <c:v>519.21754629439727</c:v>
                </c:pt>
                <c:pt idx="7">
                  <c:v>516.72062717090466</c:v>
                </c:pt>
                <c:pt idx="8">
                  <c:v>513.40845447823267</c:v>
                </c:pt>
                <c:pt idx="9">
                  <c:v>512.12497410164065</c:v>
                </c:pt>
                <c:pt idx="10">
                  <c:v>511.34689817134239</c:v>
                </c:pt>
                <c:pt idx="11">
                  <c:v>510.72269992037633</c:v>
                </c:pt>
                <c:pt idx="12">
                  <c:v>510.50026930934104</c:v>
                </c:pt>
                <c:pt idx="13">
                  <c:v>510.19720870511173</c:v>
                </c:pt>
                <c:pt idx="14">
                  <c:v>507.00635024646664</c:v>
                </c:pt>
                <c:pt idx="15">
                  <c:v>506.84930737782469</c:v>
                </c:pt>
                <c:pt idx="16">
                  <c:v>504.96220065325468</c:v>
                </c:pt>
                <c:pt idx="17">
                  <c:v>504.63663451431938</c:v>
                </c:pt>
                <c:pt idx="18">
                  <c:v>504.39185682806828</c:v>
                </c:pt>
                <c:pt idx="19">
                  <c:v>504.11480239097199</c:v>
                </c:pt>
                <c:pt idx="20">
                  <c:v>502.19792781111761</c:v>
                </c:pt>
                <c:pt idx="21">
                  <c:v>499.70187296351634</c:v>
                </c:pt>
                <c:pt idx="22">
                  <c:v>498.53776712994869</c:v>
                </c:pt>
                <c:pt idx="23">
                  <c:v>496.97189777836269</c:v>
                </c:pt>
                <c:pt idx="24">
                  <c:v>493.88590016288998</c:v>
                </c:pt>
                <c:pt idx="25">
                  <c:v>492.760228143723</c:v>
                </c:pt>
                <c:pt idx="26">
                  <c:v>492.38443608189931</c:v>
                </c:pt>
                <c:pt idx="27">
                  <c:v>489.69705727775698</c:v>
                </c:pt>
                <c:pt idx="28">
                  <c:v>489.39913015698903</c:v>
                </c:pt>
                <c:pt idx="29">
                  <c:v>488.04115222639899</c:v>
                </c:pt>
                <c:pt idx="30">
                  <c:v>483.79621756203704</c:v>
                </c:pt>
                <c:pt idx="31">
                  <c:v>477.21604031318134</c:v>
                </c:pt>
                <c:pt idx="32">
                  <c:v>476.90919727521867</c:v>
                </c:pt>
                <c:pt idx="33">
                  <c:v>476.54078887296265</c:v>
                </c:pt>
                <c:pt idx="34">
                  <c:v>474.86294233126068</c:v>
                </c:pt>
                <c:pt idx="35">
                  <c:v>473.01160428471832</c:v>
                </c:pt>
                <c:pt idx="36">
                  <c:v>465.91547024036601</c:v>
                </c:pt>
                <c:pt idx="37">
                  <c:v>465.39128086660298</c:v>
                </c:pt>
                <c:pt idx="38">
                  <c:v>462.60396779265034</c:v>
                </c:pt>
                <c:pt idx="39">
                  <c:v>444.63227345342898</c:v>
                </c:pt>
                <c:pt idx="40">
                  <c:v>443.13088504469698</c:v>
                </c:pt>
                <c:pt idx="41">
                  <c:v>439.55935874427604</c:v>
                </c:pt>
                <c:pt idx="42">
                  <c:v>437.63532652342229</c:v>
                </c:pt>
                <c:pt idx="43">
                  <c:v>425.76637769748231</c:v>
                </c:pt>
                <c:pt idx="44">
                  <c:v>422.4917484998727</c:v>
                </c:pt>
                <c:pt idx="45">
                  <c:v>420.31443764396568</c:v>
                </c:pt>
                <c:pt idx="46">
                  <c:v>413.18820055302666</c:v>
                </c:pt>
                <c:pt idx="47">
                  <c:v>411.47360118799133</c:v>
                </c:pt>
                <c:pt idx="48">
                  <c:v>406.64847339536965</c:v>
                </c:pt>
                <c:pt idx="49">
                  <c:v>401.60735742054334</c:v>
                </c:pt>
                <c:pt idx="50">
                  <c:v>397.591944280208</c:v>
                </c:pt>
                <c:pt idx="51">
                  <c:v>396.45824146658566</c:v>
                </c:pt>
                <c:pt idx="52">
                  <c:v>394.64421804720632</c:v>
                </c:pt>
                <c:pt idx="53">
                  <c:v>376.62525521377597</c:v>
                </c:pt>
                <c:pt idx="54">
                  <c:v>374.44768726065166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EB-4746-A101-555C7191A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1879448"/>
        <c:axId val="431879776"/>
      </c:barChart>
      <c:catAx>
        <c:axId val="43187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879776"/>
        <c:crosses val="autoZero"/>
        <c:auto val="1"/>
        <c:lblAlgn val="ctr"/>
        <c:lblOffset val="100"/>
        <c:tickLblSkip val="1"/>
        <c:noMultiLvlLbl val="0"/>
      </c:catAx>
      <c:valAx>
        <c:axId val="431879776"/>
        <c:scaling>
          <c:orientation val="minMax"/>
          <c:max val="550"/>
          <c:min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87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37092603024197E-2"/>
          <c:y val="0.12654320987654299"/>
          <c:w val="0.949761696227722"/>
          <c:h val="0.61519587829299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average overall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73-4145-ABDA-D02228F6F3A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73-4145-ABDA-D02228F6F3A2}"/>
              </c:ext>
            </c:extLst>
          </c:dPt>
          <c:dPt>
            <c:idx val="3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73-4145-ABDA-D02228F6F3A2}"/>
              </c:ext>
            </c:extLst>
          </c:dPt>
          <c:cat>
            <c:strRef>
              <c:f>Lapa1!$A$2:$A$54</c:f>
              <c:strCache>
                <c:ptCount val="53"/>
                <c:pt idx="0">
                  <c:v>Singapūra</c:v>
                </c:pt>
                <c:pt idx="1">
                  <c:v>Honkonga</c:v>
                </c:pt>
                <c:pt idx="2">
                  <c:v>Japāna</c:v>
                </c:pt>
                <c:pt idx="3">
                  <c:v>Koreja</c:v>
                </c:pt>
                <c:pt idx="4">
                  <c:v>Kanāda</c:v>
                </c:pt>
                <c:pt idx="5">
                  <c:v>Šveice</c:v>
                </c:pt>
                <c:pt idx="6">
                  <c:v>Somija</c:v>
                </c:pt>
                <c:pt idx="7">
                  <c:v>Jaunzēlande</c:v>
                </c:pt>
                <c:pt idx="8">
                  <c:v>Igaunija</c:v>
                </c:pt>
                <c:pt idx="9">
                  <c:v>Nīderlande</c:v>
                </c:pt>
                <c:pt idx="10">
                  <c:v>Dānija</c:v>
                </c:pt>
                <c:pt idx="11">
                  <c:v>Vācija</c:v>
                </c:pt>
                <c:pt idx="12">
                  <c:v>Austrālija</c:v>
                </c:pt>
                <c:pt idx="13">
                  <c:v>Francija</c:v>
                </c:pt>
                <c:pt idx="14">
                  <c:v>Slovēnija</c:v>
                </c:pt>
                <c:pt idx="15">
                  <c:v>Norvēģija</c:v>
                </c:pt>
                <c:pt idx="16">
                  <c:v>ASV</c:v>
                </c:pt>
                <c:pt idx="17">
                  <c:v>Lielbritānija</c:v>
                </c:pt>
                <c:pt idx="18">
                  <c:v>Zviedrija</c:v>
                </c:pt>
                <c:pt idx="19">
                  <c:v>Austrija</c:v>
                </c:pt>
                <c:pt idx="20">
                  <c:v>Polija</c:v>
                </c:pt>
                <c:pt idx="21">
                  <c:v>Portugāle</c:v>
                </c:pt>
                <c:pt idx="22">
                  <c:v>Īrija</c:v>
                </c:pt>
                <c:pt idx="23">
                  <c:v>Malta</c:v>
                </c:pt>
                <c:pt idx="24">
                  <c:v>Beļģija</c:v>
                </c:pt>
                <c:pt idx="25">
                  <c:v>Čehija</c:v>
                </c:pt>
                <c:pt idx="26">
                  <c:v>Izraēla</c:v>
                </c:pt>
                <c:pt idx="27">
                  <c:v>Itālija</c:v>
                </c:pt>
                <c:pt idx="28">
                  <c:v>Islande</c:v>
                </c:pt>
                <c:pt idx="29">
                  <c:v>Krievija</c:v>
                </c:pt>
                <c:pt idx="30">
                  <c:v>Luksemburga</c:v>
                </c:pt>
                <c:pt idx="31">
                  <c:v>Spānija</c:v>
                </c:pt>
                <c:pt idx="32">
                  <c:v>Ungārija</c:v>
                </c:pt>
                <c:pt idx="33">
                  <c:v>Slovākija</c:v>
                </c:pt>
                <c:pt idx="34">
                  <c:v>Lietuva</c:v>
                </c:pt>
                <c:pt idx="35">
                  <c:v>Horvātija</c:v>
                </c:pt>
                <c:pt idx="36">
                  <c:v>Argentīna</c:v>
                </c:pt>
                <c:pt idx="37">
                  <c:v>Latvija</c:v>
                </c:pt>
                <c:pt idx="38">
                  <c:v>Bulgārija</c:v>
                </c:pt>
                <c:pt idx="39">
                  <c:v>Grieķija</c:v>
                </c:pt>
                <c:pt idx="40">
                  <c:v>AAE</c:v>
                </c:pt>
                <c:pt idx="41">
                  <c:v>Kipra</c:v>
                </c:pt>
                <c:pt idx="42">
                  <c:v>Rumānija</c:v>
                </c:pt>
                <c:pt idx="43">
                  <c:v>Čīle</c:v>
                </c:pt>
                <c:pt idx="44">
                  <c:v>Moldova</c:v>
                </c:pt>
                <c:pt idx="45">
                  <c:v>Gruzija</c:v>
                </c:pt>
                <c:pt idx="46">
                  <c:v>Melnkalne</c:v>
                </c:pt>
                <c:pt idx="47">
                  <c:v>Brazīlija</c:v>
                </c:pt>
                <c:pt idx="48">
                  <c:v>Turcija</c:v>
                </c:pt>
                <c:pt idx="49">
                  <c:v>Meksika</c:v>
                </c:pt>
                <c:pt idx="50">
                  <c:v>Peru</c:v>
                </c:pt>
                <c:pt idx="51">
                  <c:v>Tunisija</c:v>
                </c:pt>
                <c:pt idx="52">
                  <c:v>Alžīrija</c:v>
                </c:pt>
              </c:strCache>
            </c:strRef>
          </c:cat>
          <c:val>
            <c:numRef>
              <c:f>Lapa1!$B$2:$B$54</c:f>
              <c:numCache>
                <c:formatCode>General</c:formatCode>
                <c:ptCount val="53"/>
                <c:pt idx="0">
                  <c:v>39.1</c:v>
                </c:pt>
                <c:pt idx="1">
                  <c:v>29.3</c:v>
                </c:pt>
                <c:pt idx="2">
                  <c:v>25.8</c:v>
                </c:pt>
                <c:pt idx="3">
                  <c:v>25.6</c:v>
                </c:pt>
                <c:pt idx="4">
                  <c:v>22.7</c:v>
                </c:pt>
                <c:pt idx="5">
                  <c:v>22.2</c:v>
                </c:pt>
                <c:pt idx="6">
                  <c:v>21.4</c:v>
                </c:pt>
                <c:pt idx="7">
                  <c:v>20.5</c:v>
                </c:pt>
                <c:pt idx="8">
                  <c:v>20.399999999999999</c:v>
                </c:pt>
                <c:pt idx="9">
                  <c:v>20</c:v>
                </c:pt>
                <c:pt idx="10">
                  <c:v>19.7</c:v>
                </c:pt>
                <c:pt idx="11">
                  <c:v>19.2</c:v>
                </c:pt>
                <c:pt idx="12">
                  <c:v>18.399999999999999</c:v>
                </c:pt>
                <c:pt idx="13">
                  <c:v>18.399999999999999</c:v>
                </c:pt>
                <c:pt idx="14">
                  <c:v>18.100000000000001</c:v>
                </c:pt>
                <c:pt idx="15">
                  <c:v>17.600000000000001</c:v>
                </c:pt>
                <c:pt idx="16">
                  <c:v>17.600000000000001</c:v>
                </c:pt>
                <c:pt idx="17">
                  <c:v>16.899999999999999</c:v>
                </c:pt>
                <c:pt idx="18">
                  <c:v>16.7</c:v>
                </c:pt>
                <c:pt idx="19">
                  <c:v>16.2</c:v>
                </c:pt>
                <c:pt idx="20">
                  <c:v>15.8</c:v>
                </c:pt>
                <c:pt idx="21">
                  <c:v>15.6</c:v>
                </c:pt>
                <c:pt idx="22">
                  <c:v>15.5</c:v>
                </c:pt>
                <c:pt idx="23">
                  <c:v>15.3</c:v>
                </c:pt>
                <c:pt idx="24">
                  <c:v>14.9</c:v>
                </c:pt>
                <c:pt idx="25">
                  <c:v>14</c:v>
                </c:pt>
                <c:pt idx="26">
                  <c:v>13.9</c:v>
                </c:pt>
                <c:pt idx="27">
                  <c:v>13.5</c:v>
                </c:pt>
                <c:pt idx="28">
                  <c:v>13.2</c:v>
                </c:pt>
                <c:pt idx="29">
                  <c:v>13</c:v>
                </c:pt>
                <c:pt idx="30">
                  <c:v>13</c:v>
                </c:pt>
                <c:pt idx="31">
                  <c:v>10.9</c:v>
                </c:pt>
                <c:pt idx="32">
                  <c:v>10.3</c:v>
                </c:pt>
                <c:pt idx="33">
                  <c:v>9.7000000000000011</c:v>
                </c:pt>
                <c:pt idx="34">
                  <c:v>9.5</c:v>
                </c:pt>
                <c:pt idx="35">
                  <c:v>9.3000000000000007</c:v>
                </c:pt>
                <c:pt idx="36">
                  <c:v>9.3000000000000007</c:v>
                </c:pt>
                <c:pt idx="37">
                  <c:v>8.3000000000000007</c:v>
                </c:pt>
                <c:pt idx="38">
                  <c:v>6.9</c:v>
                </c:pt>
                <c:pt idx="39">
                  <c:v>6.8</c:v>
                </c:pt>
                <c:pt idx="40">
                  <c:v>5.8</c:v>
                </c:pt>
                <c:pt idx="41">
                  <c:v>5.6</c:v>
                </c:pt>
                <c:pt idx="42">
                  <c:v>4.3</c:v>
                </c:pt>
                <c:pt idx="43">
                  <c:v>3.3</c:v>
                </c:pt>
                <c:pt idx="44">
                  <c:v>2.8</c:v>
                </c:pt>
                <c:pt idx="45">
                  <c:v>2.6</c:v>
                </c:pt>
                <c:pt idx="46">
                  <c:v>2.5</c:v>
                </c:pt>
                <c:pt idx="47">
                  <c:v>2.2000000000000002</c:v>
                </c:pt>
                <c:pt idx="48">
                  <c:v>1.6</c:v>
                </c:pt>
                <c:pt idx="49">
                  <c:v>1.2</c:v>
                </c:pt>
                <c:pt idx="50">
                  <c:v>0.6</c:v>
                </c:pt>
                <c:pt idx="51">
                  <c:v>0.6</c:v>
                </c:pt>
                <c:pt idx="5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73-4145-ABDA-D02228F6F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9846696"/>
        <c:axId val="2129843192"/>
      </c:barChart>
      <c:catAx>
        <c:axId val="212984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2129843192"/>
        <c:crosses val="autoZero"/>
        <c:auto val="1"/>
        <c:lblAlgn val="ctr"/>
        <c:lblOffset val="100"/>
        <c:tickLblSkip val="1"/>
        <c:noMultiLvlLbl val="0"/>
      </c:catAx>
      <c:valAx>
        <c:axId val="212984319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212984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rgbClr val="2B3990"/>
          </a:solidFill>
          <a:latin typeface="Gotham Book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Pareizas atbildes, %</c:v>
                </c:pt>
              </c:strCache>
            </c:strRef>
          </c:tx>
          <c:spPr>
            <a:solidFill>
              <a:srgbClr val="2B399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0.00</c:formatCode>
                <c:ptCount val="6"/>
                <c:pt idx="0">
                  <c:v>42.9</c:v>
                </c:pt>
                <c:pt idx="1">
                  <c:v>37.270000000000003</c:v>
                </c:pt>
                <c:pt idx="2">
                  <c:v>43.35</c:v>
                </c:pt>
                <c:pt idx="3">
                  <c:v>43.61</c:v>
                </c:pt>
                <c:pt idx="4">
                  <c:v>36.25</c:v>
                </c:pt>
                <c:pt idx="5">
                  <c:v>34.85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8-4E83-B843-EE9C76BD2A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Nepareizas atbildes, %</c:v>
                </c:pt>
              </c:strCache>
            </c:strRef>
          </c:tx>
          <c:spPr>
            <a:solidFill>
              <a:srgbClr val="EF4136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57.1</c:v>
                </c:pt>
                <c:pt idx="1">
                  <c:v>62.73</c:v>
                </c:pt>
                <c:pt idx="2">
                  <c:v>56.65</c:v>
                </c:pt>
                <c:pt idx="3">
                  <c:v>56.39</c:v>
                </c:pt>
                <c:pt idx="4">
                  <c:v>63.75</c:v>
                </c:pt>
                <c:pt idx="5">
                  <c:v>65.150000000000006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8-4E83-B843-EE9C76BD2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29767032"/>
        <c:axId val="2129763640"/>
      </c:barChart>
      <c:catAx>
        <c:axId val="212976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2129763640"/>
        <c:crosses val="autoZero"/>
        <c:auto val="1"/>
        <c:lblAlgn val="ctr"/>
        <c:lblOffset val="100"/>
        <c:noMultiLvlLbl val="0"/>
      </c:catAx>
      <c:valAx>
        <c:axId val="2129763640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en-US"/>
          </a:p>
        </c:txPr>
        <c:crossAx val="212976703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397796056156401E-2"/>
          <c:y val="0.13031904788269399"/>
          <c:w val="0.19413245910059868"/>
          <c:h val="0.69800042772760496"/>
        </c:manualLayout>
      </c:layout>
      <c:overlay val="0"/>
      <c:spPr>
        <a:solidFill>
          <a:schemeClr val="bg1">
            <a:lumMod val="85000"/>
            <a:alpha val="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1600">
              <a:latin typeface="Helvetica" panose="020B0604020202020204" pitchFamily="34" charset="0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>
          <a:solidFill>
            <a:srgbClr val="2B3990"/>
          </a:solidFill>
          <a:latin typeface="Gotham Book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22329770640033E-2"/>
          <c:y val="4.5783078992389425E-2"/>
          <c:w val="0.93416565910075133"/>
          <c:h val="0.7528464268684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Lielās skolas (&gt;300 skolnieku)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Lapa1!$B$2:$B$7</c:f>
              <c:numCache>
                <c:formatCode>General</c:formatCode>
                <c:ptCount val="6"/>
                <c:pt idx="0">
                  <c:v>3.0015797788309637</c:v>
                </c:pt>
                <c:pt idx="1">
                  <c:v>15.955766192733018</c:v>
                </c:pt>
                <c:pt idx="2">
                  <c:v>29.304897314375989</c:v>
                </c:pt>
                <c:pt idx="3">
                  <c:v>29.541864139020536</c:v>
                </c:pt>
                <c:pt idx="4">
                  <c:v>17.219589257503952</c:v>
                </c:pt>
                <c:pt idx="5">
                  <c:v>4.9763033175355451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6-4C5A-8FF2-248B16126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025800"/>
        <c:axId val="153028752"/>
      </c:barChart>
      <c:catAx>
        <c:axId val="15302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8752"/>
        <c:crosses val="autoZero"/>
        <c:auto val="1"/>
        <c:lblAlgn val="ctr"/>
        <c:lblOffset val="100"/>
        <c:noMultiLvlLbl val="0"/>
      </c:catAx>
      <c:valAx>
        <c:axId val="15302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Lielās skolas (&gt;300 skolnieku)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Lapa1!$B$2:$B$7</c:f>
              <c:numCache>
                <c:formatCode>0</c:formatCode>
                <c:ptCount val="6"/>
                <c:pt idx="0">
                  <c:v>11.3</c:v>
                </c:pt>
                <c:pt idx="1">
                  <c:v>22.2</c:v>
                </c:pt>
                <c:pt idx="2">
                  <c:v>33.299999999999997</c:v>
                </c:pt>
                <c:pt idx="3">
                  <c:v>25</c:v>
                </c:pt>
                <c:pt idx="4">
                  <c:v>5.5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4-49FB-A1DC-9AC37C44BAF0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Mazās skolas (&lt;300 skolnieku)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Lapa1!$C$2:$C$7</c:f>
              <c:numCache>
                <c:formatCode>0</c:formatCode>
                <c:ptCount val="6"/>
                <c:pt idx="0">
                  <c:v>8.3000000000000007</c:v>
                </c:pt>
                <c:pt idx="1">
                  <c:v>16.7</c:v>
                </c:pt>
                <c:pt idx="2">
                  <c:v>12.5</c:v>
                </c:pt>
                <c:pt idx="3">
                  <c:v>37.5</c:v>
                </c:pt>
                <c:pt idx="4">
                  <c:v>20.8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4-49FB-A1DC-9AC37C44B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025800"/>
        <c:axId val="153028752"/>
      </c:barChart>
      <c:catAx>
        <c:axId val="15302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8752"/>
        <c:crosses val="autoZero"/>
        <c:auto val="1"/>
        <c:lblAlgn val="ctr"/>
        <c:lblOffset val="100"/>
        <c:noMultiLvlLbl val="0"/>
      </c:catAx>
      <c:valAx>
        <c:axId val="15302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2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Fizikas skolotāju vecumstruktūra (%)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6.6838046272493568</c:v>
                </c:pt>
                <c:pt idx="1">
                  <c:v>7.1979434447300772</c:v>
                </c:pt>
                <c:pt idx="2">
                  <c:v>18.894601542416453</c:v>
                </c:pt>
                <c:pt idx="3">
                  <c:v>42.287917737789208</c:v>
                </c:pt>
                <c:pt idx="4">
                  <c:v>21.722365038560412</c:v>
                </c:pt>
                <c:pt idx="5">
                  <c:v>3.2133676092544987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8-486F-B278-2AED687FD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48116312"/>
        <c:axId val="955401648"/>
      </c:barChart>
      <c:catAx>
        <c:axId val="94811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401648"/>
        <c:crosses val="autoZero"/>
        <c:auto val="1"/>
        <c:lblAlgn val="ctr"/>
        <c:lblOffset val="100"/>
        <c:noMultiLvlLbl val="0"/>
      </c:catAx>
      <c:valAx>
        <c:axId val="955401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11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Fizikas skolotāju vecumstruktūra (skaits)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</c:v>
                </c:pt>
                <c:pt idx="1">
                  <c:v>56</c:v>
                </c:pt>
                <c:pt idx="2">
                  <c:v>147</c:v>
                </c:pt>
                <c:pt idx="3">
                  <c:v>329</c:v>
                </c:pt>
                <c:pt idx="4">
                  <c:v>169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7-45C4-8028-8E0D49B23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48116312"/>
        <c:axId val="955401648"/>
      </c:barChart>
      <c:catAx>
        <c:axId val="94811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401648"/>
        <c:crosses val="autoZero"/>
        <c:auto val="1"/>
        <c:lblAlgn val="ctr"/>
        <c:lblOffset val="100"/>
        <c:noMultiLvlLbl val="0"/>
      </c:catAx>
      <c:valAx>
        <c:axId val="955401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11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0.03947</cdr:x>
      <cdr:y>0.46343</cdr:y>
    </cdr:from>
    <cdr:to>
      <cdr:x>1</cdr:x>
      <cdr:y>0.46343</cdr:y>
    </cdr:to>
    <cdr:cxnSp macro="">
      <cdr:nvCxnSpPr>
        <cdr:cNvPr id="2" name="Taisns savienotājs 1">
          <a:extLst xmlns:a="http://schemas.openxmlformats.org/drawingml/2006/main">
            <a:ext uri="{FF2B5EF4-FFF2-40B4-BE49-F238E27FC236}">
              <a16:creationId xmlns:a16="http://schemas.microsoft.com/office/drawing/2014/main" id="{7A9CEF90-674E-4D1B-885E-95084B5E899E}"/>
            </a:ext>
          </a:extLst>
        </cdr:cNvPr>
        <cdr:cNvCxnSpPr/>
      </cdr:nvCxnSpPr>
      <cdr:spPr>
        <a:xfrm xmlns:a="http://schemas.openxmlformats.org/drawingml/2006/main">
          <a:off x="319652" y="1491630"/>
          <a:ext cx="7778954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414042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0.3956</cdr:x>
      <cdr:y>0.88279</cdr:y>
    </cdr:from>
    <cdr:to>
      <cdr:x>0.59204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6124" y="3615689"/>
          <a:ext cx="1840230" cy="48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v-LV" sz="2000" dirty="0"/>
            <a:t>Eksāmenu rezultāts</a:t>
          </a:r>
          <a:endParaRPr lang="en-GB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0.51851</cdr:x>
      <cdr:y>0</cdr:y>
    </cdr:from>
    <cdr:to>
      <cdr:x>1</cdr:x>
      <cdr:y>0.88942</cdr:y>
    </cdr:to>
    <cdr:sp macro="" textlink="">
      <cdr:nvSpPr>
        <cdr:cNvPr id="2" name="Taisnstūris 1"/>
        <cdr:cNvSpPr/>
      </cdr:nvSpPr>
      <cdr:spPr>
        <a:xfrm xmlns:a="http://schemas.openxmlformats.org/drawingml/2006/main">
          <a:off x="4948068" y="-1690778"/>
          <a:ext cx="4594860" cy="369570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1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 dirty="0"/>
        </a:p>
      </cdr:txBody>
    </cdr:sp>
  </cdr:relSizeAnchor>
  <cdr:relSizeAnchor xmlns:cdr="http://schemas.openxmlformats.org/drawingml/2006/chartDrawing">
    <cdr:from>
      <cdr:x>0.8928</cdr:x>
      <cdr:y>0.11611</cdr:y>
    </cdr:from>
    <cdr:to>
      <cdr:x>0.98254</cdr:x>
      <cdr:y>0.24943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8519963" y="482452"/>
          <a:ext cx="85632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3000" b="1" dirty="0">
              <a:solidFill>
                <a:schemeClr val="accent2">
                  <a:lumMod val="50000"/>
                </a:schemeClr>
              </a:solidFill>
            </a:rPr>
            <a:t>63%</a:t>
          </a:r>
          <a:endParaRPr lang="en-GB" sz="30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0.8928</cdr:x>
      <cdr:y>0.01291</cdr:y>
    </cdr:from>
    <cdr:to>
      <cdr:x>0.98254</cdr:x>
      <cdr:y>0.14623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8519963" y="53624"/>
          <a:ext cx="85632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3000" b="1" dirty="0">
              <a:solidFill>
                <a:schemeClr val="tx2">
                  <a:lumMod val="50000"/>
                </a:schemeClr>
              </a:solidFill>
            </a:rPr>
            <a:t>34%</a:t>
          </a:r>
          <a:endParaRPr lang="en-GB" sz="30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JM" smtClean="0"/>
              <a:pPr/>
              <a:t>26/2/2019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2751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JM" smtClean="0"/>
              <a:pPr/>
              <a:t>26/2/2019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9120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2782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/>
              <a:t>Option</a:t>
            </a:r>
            <a:r>
              <a:rPr lang="lv-LV" dirty="0"/>
              <a:t> 1: </a:t>
            </a:r>
            <a:r>
              <a:rPr lang="lv-LV" dirty="0" err="1"/>
              <a:t>controled</a:t>
            </a:r>
            <a:r>
              <a:rPr lang="lv-LV" baseline="0" dirty="0"/>
              <a:t> </a:t>
            </a:r>
            <a:r>
              <a:rPr lang="lv-LV" baseline="0" dirty="0" err="1"/>
              <a:t>supply</a:t>
            </a:r>
            <a:r>
              <a:rPr lang="lv-LV" baseline="0" dirty="0"/>
              <a:t> (</a:t>
            </a:r>
            <a:r>
              <a:rPr lang="lv-LV" baseline="0" dirty="0" err="1"/>
              <a:t>liminted</a:t>
            </a:r>
            <a:r>
              <a:rPr lang="lv-LV" baseline="0" dirty="0"/>
              <a:t> </a:t>
            </a:r>
            <a:r>
              <a:rPr lang="lv-LV" baseline="0" dirty="0" err="1"/>
              <a:t>number</a:t>
            </a:r>
            <a:r>
              <a:rPr lang="lv-LV" baseline="0" dirty="0"/>
              <a:t> </a:t>
            </a:r>
            <a:r>
              <a:rPr lang="lv-LV" baseline="0" dirty="0" err="1"/>
              <a:t>of</a:t>
            </a:r>
            <a:r>
              <a:rPr lang="lv-LV" baseline="0" dirty="0"/>
              <a:t> </a:t>
            </a:r>
            <a:r>
              <a:rPr lang="lv-LV" baseline="0" dirty="0" err="1"/>
              <a:t>places</a:t>
            </a:r>
            <a:r>
              <a:rPr lang="lv-LV" baseline="0" dirty="0"/>
              <a:t>) </a:t>
            </a:r>
            <a:r>
              <a:rPr lang="lv-LV" baseline="0" dirty="0">
                <a:sym typeface="Wingdings" panose="05000000000000000000" pitchFamily="2" charset="2"/>
              </a:rPr>
              <a:t> </a:t>
            </a:r>
            <a:r>
              <a:rPr lang="lv-LV" baseline="0" dirty="0" err="1">
                <a:sym typeface="Wingdings" panose="05000000000000000000" pitchFamily="2" charset="2"/>
              </a:rPr>
              <a:t>teacher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training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is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not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an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option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for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those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with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few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other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options</a:t>
            </a:r>
            <a:r>
              <a:rPr lang="lv-LV" baseline="0" dirty="0">
                <a:sym typeface="Wingdings" panose="05000000000000000000" pitchFamily="2" charset="2"/>
              </a:rPr>
              <a:t>  </a:t>
            </a:r>
            <a:r>
              <a:rPr lang="lv-LV" baseline="0" dirty="0" err="1">
                <a:sym typeface="Wingdings" panose="05000000000000000000" pitchFamily="2" charset="2"/>
              </a:rPr>
              <a:t>attracts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high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performers</a:t>
            </a:r>
            <a:r>
              <a:rPr lang="lv-LV" baseline="0" dirty="0">
                <a:sym typeface="Wingdings" panose="05000000000000000000" pitchFamily="2" charset="2"/>
              </a:rPr>
              <a:t>  </a:t>
            </a:r>
            <a:r>
              <a:rPr lang="lv-LV" baseline="0" dirty="0" err="1">
                <a:sym typeface="Wingdings" panose="05000000000000000000" pitchFamily="2" charset="2"/>
              </a:rPr>
              <a:t>can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spend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more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on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teacher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training</a:t>
            </a:r>
            <a:r>
              <a:rPr lang="lv-LV" baseline="0" dirty="0">
                <a:sym typeface="Wingdings" panose="05000000000000000000" pitchFamily="2" charset="2"/>
              </a:rPr>
              <a:t> (per student)  </a:t>
            </a:r>
            <a:r>
              <a:rPr lang="lv-LV" baseline="0" dirty="0" err="1">
                <a:sym typeface="Wingdings" panose="05000000000000000000" pitchFamily="2" charset="2"/>
              </a:rPr>
              <a:t>teacher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training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attractive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and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high</a:t>
            </a:r>
            <a:r>
              <a:rPr lang="lv-LV" baseline="0" dirty="0">
                <a:sym typeface="Wingdings" panose="05000000000000000000" pitchFamily="2" charset="2"/>
              </a:rPr>
              <a:t> status </a:t>
            </a:r>
            <a:r>
              <a:rPr lang="lv-LV" baseline="0" dirty="0" err="1">
                <a:sym typeface="Wingdings" panose="05000000000000000000" pitchFamily="2" charset="2"/>
              </a:rPr>
              <a:t>course</a:t>
            </a:r>
            <a:endParaRPr lang="lv-LV" dirty="0"/>
          </a:p>
          <a:p>
            <a:endParaRPr lang="lv-LV" dirty="0"/>
          </a:p>
          <a:p>
            <a:r>
              <a:rPr lang="lv-LV" dirty="0" err="1"/>
              <a:t>Option</a:t>
            </a:r>
            <a:r>
              <a:rPr lang="lv-LV" baseline="0" dirty="0"/>
              <a:t> 2: </a:t>
            </a:r>
            <a:r>
              <a:rPr lang="lv-LV" baseline="0" dirty="0" err="1"/>
              <a:t>oversupply</a:t>
            </a:r>
            <a:r>
              <a:rPr lang="lv-LV" baseline="0" dirty="0"/>
              <a:t> (</a:t>
            </a:r>
            <a:r>
              <a:rPr lang="lv-LV" baseline="0" dirty="0" err="1"/>
              <a:t>more</a:t>
            </a:r>
            <a:r>
              <a:rPr lang="lv-LV" baseline="0" dirty="0"/>
              <a:t> </a:t>
            </a:r>
            <a:r>
              <a:rPr lang="lv-LV" baseline="0" dirty="0" err="1"/>
              <a:t>places</a:t>
            </a:r>
            <a:r>
              <a:rPr lang="lv-LV" baseline="0" dirty="0"/>
              <a:t> </a:t>
            </a:r>
            <a:r>
              <a:rPr lang="lv-LV" baseline="0" dirty="0" err="1"/>
              <a:t>than</a:t>
            </a:r>
            <a:r>
              <a:rPr lang="lv-LV" baseline="0" dirty="0"/>
              <a:t> </a:t>
            </a:r>
            <a:r>
              <a:rPr lang="lv-LV" baseline="0" dirty="0" err="1"/>
              <a:t>teacher</a:t>
            </a:r>
            <a:r>
              <a:rPr lang="lv-LV" baseline="0" dirty="0"/>
              <a:t> </a:t>
            </a:r>
            <a:r>
              <a:rPr lang="lv-LV" baseline="0" dirty="0" err="1"/>
              <a:t>positions</a:t>
            </a:r>
            <a:r>
              <a:rPr lang="lv-LV" baseline="0" dirty="0"/>
              <a:t> </a:t>
            </a:r>
            <a:r>
              <a:rPr lang="lv-LV" baseline="0" dirty="0" err="1"/>
              <a:t>needed</a:t>
            </a:r>
            <a:r>
              <a:rPr lang="lv-LV" baseline="0" dirty="0"/>
              <a:t>) </a:t>
            </a:r>
            <a:r>
              <a:rPr lang="lv-LV" baseline="0" dirty="0">
                <a:sym typeface="Wingdings" panose="05000000000000000000" pitchFamily="2" charset="2"/>
              </a:rPr>
              <a:t> </a:t>
            </a:r>
            <a:r>
              <a:rPr lang="lv-LV" baseline="0" dirty="0" err="1"/>
              <a:t>easy</a:t>
            </a:r>
            <a:r>
              <a:rPr lang="lv-LV" baseline="0" dirty="0"/>
              <a:t> to </a:t>
            </a:r>
            <a:r>
              <a:rPr lang="lv-LV" baseline="0" dirty="0" err="1"/>
              <a:t>get</a:t>
            </a:r>
            <a:r>
              <a:rPr lang="lv-LV" baseline="0" dirty="0"/>
              <a:t> </a:t>
            </a:r>
            <a:r>
              <a:rPr lang="lv-LV" baseline="0" dirty="0" err="1"/>
              <a:t>into</a:t>
            </a:r>
            <a:r>
              <a:rPr lang="lv-LV" baseline="0" dirty="0"/>
              <a:t> </a:t>
            </a:r>
            <a:r>
              <a:rPr lang="lv-LV" baseline="0" dirty="0" err="1"/>
              <a:t>program</a:t>
            </a:r>
            <a:r>
              <a:rPr lang="lv-LV" baseline="0" dirty="0"/>
              <a:t> </a:t>
            </a:r>
            <a:r>
              <a:rPr lang="lv-LV" baseline="0" dirty="0">
                <a:sym typeface="Wingdings" panose="05000000000000000000" pitchFamily="2" charset="2"/>
              </a:rPr>
              <a:t> </a:t>
            </a:r>
            <a:r>
              <a:rPr lang="lv-LV" baseline="0" dirty="0" err="1">
                <a:sym typeface="Wingdings" panose="05000000000000000000" pitchFamily="2" charset="2"/>
              </a:rPr>
              <a:t>many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low-performers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in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course</a:t>
            </a:r>
            <a:r>
              <a:rPr lang="lv-LV" baseline="0" dirty="0">
                <a:sym typeface="Wingdings" panose="05000000000000000000" pitchFamily="2" charset="2"/>
              </a:rPr>
              <a:t> (</a:t>
            </a:r>
            <a:r>
              <a:rPr lang="lv-LV" baseline="0" dirty="0" err="1">
                <a:sym typeface="Wingdings" panose="05000000000000000000" pitchFamily="2" charset="2"/>
              </a:rPr>
              <a:t>many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know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that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they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will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not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get</a:t>
            </a:r>
            <a:r>
              <a:rPr lang="lv-LV" baseline="0" dirty="0">
                <a:sym typeface="Wingdings" panose="05000000000000000000" pitchFamily="2" charset="2"/>
              </a:rPr>
              <a:t> a </a:t>
            </a:r>
            <a:r>
              <a:rPr lang="lv-LV" baseline="0" dirty="0" err="1">
                <a:sym typeface="Wingdings" panose="05000000000000000000" pitchFamily="2" charset="2"/>
              </a:rPr>
              <a:t>job</a:t>
            </a:r>
            <a:r>
              <a:rPr lang="lv-LV" baseline="0" dirty="0">
                <a:sym typeface="Wingdings" panose="05000000000000000000" pitchFamily="2" charset="2"/>
              </a:rPr>
              <a:t> as a </a:t>
            </a:r>
            <a:r>
              <a:rPr lang="lv-LV" baseline="0" dirty="0" err="1">
                <a:sym typeface="Wingdings" panose="05000000000000000000" pitchFamily="2" charset="2"/>
              </a:rPr>
              <a:t>teacher</a:t>
            </a:r>
            <a:r>
              <a:rPr lang="lv-LV" baseline="0" dirty="0">
                <a:sym typeface="Wingdings" panose="05000000000000000000" pitchFamily="2" charset="2"/>
              </a:rPr>
              <a:t>)  </a:t>
            </a:r>
            <a:r>
              <a:rPr lang="lv-LV" baseline="0" dirty="0" err="1">
                <a:sym typeface="Wingdings" panose="05000000000000000000" pitchFamily="2" charset="2"/>
              </a:rPr>
              <a:t>course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quality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lower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with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lower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quality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people</a:t>
            </a:r>
            <a:r>
              <a:rPr lang="lv-LV" baseline="0" dirty="0">
                <a:sym typeface="Wingdings" panose="05000000000000000000" pitchFamily="2" charset="2"/>
              </a:rPr>
              <a:t>  </a:t>
            </a:r>
            <a:r>
              <a:rPr lang="lv-LV" baseline="0" dirty="0" err="1">
                <a:sym typeface="Wingdings" panose="05000000000000000000" pitchFamily="2" charset="2"/>
              </a:rPr>
              <a:t>teacher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training</a:t>
            </a:r>
            <a:r>
              <a:rPr lang="lv-LV" baseline="0" dirty="0">
                <a:sym typeface="Wingdings" panose="05000000000000000000" pitchFamily="2" charset="2"/>
              </a:rPr>
              <a:t> = </a:t>
            </a:r>
            <a:r>
              <a:rPr lang="lv-LV" baseline="0" dirty="0" err="1">
                <a:sym typeface="Wingdings" panose="05000000000000000000" pitchFamily="2" charset="2"/>
              </a:rPr>
              <a:t>low-status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program</a:t>
            </a:r>
            <a:r>
              <a:rPr lang="lv-LV" baseline="0" dirty="0">
                <a:sym typeface="Wingdings" panose="05000000000000000000" pitchFamily="2" charset="2"/>
              </a:rPr>
              <a:t>  </a:t>
            </a:r>
            <a:r>
              <a:rPr lang="lv-LV" baseline="0" dirty="0" err="1">
                <a:sym typeface="Wingdings" panose="05000000000000000000" pitchFamily="2" charset="2"/>
              </a:rPr>
              <a:t>teaching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becomes</a:t>
            </a:r>
            <a:r>
              <a:rPr lang="lv-LV" baseline="0" dirty="0">
                <a:sym typeface="Wingdings" panose="05000000000000000000" pitchFamily="2" charset="2"/>
              </a:rPr>
              <a:t> a </a:t>
            </a:r>
            <a:r>
              <a:rPr lang="lv-LV" baseline="0" dirty="0" err="1">
                <a:sym typeface="Wingdings" panose="05000000000000000000" pitchFamily="2" charset="2"/>
              </a:rPr>
              <a:t>low-status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profession</a:t>
            </a:r>
            <a:r>
              <a:rPr lang="lv-LV" baseline="0" dirty="0">
                <a:sym typeface="Wingdings" panose="05000000000000000000" pitchFamily="2" charset="2"/>
              </a:rPr>
              <a:t>. </a:t>
            </a:r>
          </a:p>
          <a:p>
            <a:r>
              <a:rPr lang="lv-LV" baseline="0" dirty="0" err="1">
                <a:sym typeface="Wingdings" panose="05000000000000000000" pitchFamily="2" charset="2"/>
              </a:rPr>
              <a:t>Conclusion</a:t>
            </a:r>
            <a:r>
              <a:rPr lang="lv-LV" baseline="0" dirty="0">
                <a:sym typeface="Wingdings" panose="05000000000000000000" pitchFamily="2" charset="2"/>
              </a:rPr>
              <a:t>: </a:t>
            </a:r>
            <a:r>
              <a:rPr lang="lv-LV" baseline="0" dirty="0" err="1">
                <a:sym typeface="Wingdings" panose="05000000000000000000" pitchFamily="2" charset="2"/>
              </a:rPr>
              <a:t>oversupply</a:t>
            </a:r>
            <a:r>
              <a:rPr lang="lv-LV" baseline="0" dirty="0">
                <a:sym typeface="Wingdings" panose="05000000000000000000" pitchFamily="2" charset="2"/>
              </a:rPr>
              <a:t>  </a:t>
            </a:r>
            <a:r>
              <a:rPr lang="lv-LV" baseline="0" dirty="0" err="1">
                <a:sym typeface="Wingdings" panose="05000000000000000000" pitchFamily="2" charset="2"/>
              </a:rPr>
              <a:t>downward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spiral</a:t>
            </a:r>
            <a:r>
              <a:rPr lang="lv-LV" baseline="0" dirty="0">
                <a:sym typeface="Wingdings" panose="05000000000000000000" pitchFamily="2" charset="2"/>
              </a:rPr>
              <a:t>; </a:t>
            </a:r>
            <a:r>
              <a:rPr lang="lv-LV" baseline="0" dirty="0" err="1">
                <a:sym typeface="Wingdings" panose="05000000000000000000" pitchFamily="2" charset="2"/>
              </a:rPr>
              <a:t>can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afford</a:t>
            </a:r>
            <a:r>
              <a:rPr lang="lv-LV" baseline="0" dirty="0">
                <a:sym typeface="Wingdings" panose="05000000000000000000" pitchFamily="2" charset="2"/>
              </a:rPr>
              <a:t> </a:t>
            </a:r>
            <a:r>
              <a:rPr lang="lv-LV" baseline="0" dirty="0" err="1">
                <a:sym typeface="Wingdings" panose="05000000000000000000" pitchFamily="2" charset="2"/>
              </a:rPr>
              <a:t>spend</a:t>
            </a:r>
            <a:r>
              <a:rPr lang="lv-LV" baseline="0" dirty="0">
                <a:sym typeface="Wingdings" panose="05000000000000000000" pitchFamily="2" charset="2"/>
              </a:rPr>
              <a:t> less per student!!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43C0C-1568-43E5-9BCD-39F8A1F581AF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315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/>
              <a:t>Similar</a:t>
            </a:r>
            <a:r>
              <a:rPr lang="lv-LV" dirty="0"/>
              <a:t> </a:t>
            </a:r>
            <a:r>
              <a:rPr lang="lv-LV" dirty="0" err="1"/>
              <a:t>approach</a:t>
            </a:r>
            <a:r>
              <a:rPr lang="lv-LV" dirty="0"/>
              <a:t> </a:t>
            </a:r>
            <a:r>
              <a:rPr lang="lv-LV" dirty="0" err="1"/>
              <a:t>byy</a:t>
            </a:r>
            <a:r>
              <a:rPr lang="lv-LV" baseline="0" dirty="0"/>
              <a:t> </a:t>
            </a:r>
            <a:r>
              <a:rPr lang="lv-LV" baseline="0" dirty="0" err="1"/>
              <a:t>Boston</a:t>
            </a:r>
            <a:r>
              <a:rPr lang="lv-LV" baseline="0" dirty="0"/>
              <a:t>, </a:t>
            </a:r>
            <a:r>
              <a:rPr lang="lv-LV" baseline="0" dirty="0" err="1"/>
              <a:t>Chicago</a:t>
            </a:r>
            <a:r>
              <a:rPr lang="lv-LV" baseline="0" dirty="0"/>
              <a:t>, </a:t>
            </a:r>
            <a:r>
              <a:rPr lang="lv-LV" baseline="0" dirty="0" err="1"/>
              <a:t>New</a:t>
            </a:r>
            <a:r>
              <a:rPr lang="lv-LV" baseline="0" dirty="0"/>
              <a:t> </a:t>
            </a:r>
            <a:r>
              <a:rPr lang="lv-LV" baseline="0" dirty="0" err="1"/>
              <a:t>York</a:t>
            </a:r>
            <a:r>
              <a:rPr lang="lv-LV" baseline="0" dirty="0"/>
              <a:t>;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43C0C-1568-43E5-9BCD-39F8A1F581AF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587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http://www.albany.edu/cela/reports/allington/allington4thgrade13010.pdf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43C0C-1568-43E5-9BCD-39F8A1F581AF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52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173714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372823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0492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4BA-E67B-44C3-A43F-C4EBA1EA7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DB270-8708-4461-9EC4-6BC2DC537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20278-3E7E-4769-BD3E-1766585B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EFC07-31C2-4FA1-B67D-A200D269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8321B-90D2-4A30-926B-31ACBD39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275173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946C-8384-4B40-B3D2-AB77ACB1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1DB28-1BC9-48BF-8504-FBDE055BF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DB20C-B39C-4A2E-AB49-6A8C1475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2C83-702F-4F59-9826-E5F08B71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FDA66-FA9C-4251-B628-BABDA272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4294343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2F3D7-21A6-4A04-94FF-5E7E1BD78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18D8-C4B9-416C-9DC4-BBF27DE41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6046D-4FD0-4E7A-B3D1-73667E58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E5806-87D4-443D-82B5-533BFBE2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CDF7A-DED3-40D1-A762-9B26CA31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3135212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5169" y="427931"/>
            <a:ext cx="7720013" cy="102771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Click to edit Master text styles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EE779B52-9597-4BA1-A160-741553724A45}"/>
              </a:ext>
            </a:extLst>
          </p:cNvPr>
          <p:cNvCxnSpPr/>
          <p:nvPr userDrawn="1"/>
        </p:nvCxnSpPr>
        <p:spPr>
          <a:xfrm>
            <a:off x="669925" y="405251"/>
            <a:ext cx="7810500" cy="0"/>
          </a:xfrm>
          <a:prstGeom prst="line">
            <a:avLst/>
          </a:prstGeom>
          <a:ln w="38100">
            <a:solidFill>
              <a:srgbClr val="F3B4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DA2682AA-58B6-4A16-A36A-A8DDD1822F6F}"/>
              </a:ext>
            </a:extLst>
          </p:cNvPr>
          <p:cNvCxnSpPr/>
          <p:nvPr userDrawn="1"/>
        </p:nvCxnSpPr>
        <p:spPr>
          <a:xfrm>
            <a:off x="669925" y="1432964"/>
            <a:ext cx="7810500" cy="0"/>
          </a:xfrm>
          <a:prstGeom prst="line">
            <a:avLst/>
          </a:prstGeom>
          <a:ln w="38100">
            <a:solidFill>
              <a:srgbClr val="F3B4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7488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+ objekts + atsa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987425"/>
            <a:ext cx="8424862" cy="32400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lv-LV" dirty="0" err="1"/>
              <a:t>Uzklišķiniet</a:t>
            </a:r>
            <a:r>
              <a:rPr lang="lv-LV" dirty="0"/>
              <a:t> uz atbilstošā sīktēla un ievietojiet objektu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4300538"/>
            <a:ext cx="8424862" cy="28733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lv-LV" dirty="0"/>
              <a:t>Atsauce</a:t>
            </a:r>
          </a:p>
        </p:txBody>
      </p:sp>
    </p:spTree>
    <p:extLst>
      <p:ext uri="{BB962C8B-B14F-4D97-AF65-F5344CB8AC3E}">
        <p14:creationId xmlns:p14="http://schemas.microsoft.com/office/powerpoint/2010/main" val="334117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987425"/>
            <a:ext cx="8207375" cy="35290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lv-LV" dirty="0"/>
              <a:t>Teksts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a paragrā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1296987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Apakšvirsraksts</a:t>
            </a:r>
            <a:endParaRPr lang="en-JM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1581150"/>
            <a:ext cx="8382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2363787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Apakšvirsraksts</a:t>
            </a:r>
            <a:endParaRPr lang="en-JM" dirty="0"/>
          </a:p>
          <a:p>
            <a:pPr lvl="0"/>
            <a:endParaRPr lang="en-JM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2647950"/>
            <a:ext cx="8382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33400" y="3430587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Apakšvirsraksts</a:t>
            </a:r>
            <a:endParaRPr lang="en-JM" dirty="0"/>
          </a:p>
          <a:p>
            <a:pPr lvl="0"/>
            <a:endParaRPr lang="en-JM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33400" y="3714750"/>
            <a:ext cx="8382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4460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s / 3 kompon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09650" y="1882588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052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8008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84200" y="3432175"/>
            <a:ext cx="2159000" cy="89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505200" y="3432175"/>
            <a:ext cx="2159000" cy="89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6375400" y="3432175"/>
            <a:ext cx="2159000" cy="89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57200" y="990600"/>
            <a:ext cx="8229600" cy="742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670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ttēli ar parakst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066800" y="1123950"/>
            <a:ext cx="1481328" cy="242081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829079" y="1123950"/>
            <a:ext cx="1481328" cy="239789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6648479" y="1123950"/>
            <a:ext cx="1481328" cy="239789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638550"/>
            <a:ext cx="2057400" cy="30175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paraksts</a:t>
            </a:r>
            <a:endParaRPr lang="en-JM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81400" y="3638550"/>
            <a:ext cx="2057400" cy="30175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paraksts</a:t>
            </a:r>
            <a:endParaRPr lang="en-JM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3638550"/>
            <a:ext cx="2057400" cy="30175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paraksts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18611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ttēls / 3 kompon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11239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1428750"/>
            <a:ext cx="2743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295400" y="21907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295400" y="2495550"/>
            <a:ext cx="2743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295400" y="32575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95400" y="3562350"/>
            <a:ext cx="2743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 hasCustomPrompt="1"/>
          </p:nvPr>
        </p:nvSpPr>
        <p:spPr>
          <a:xfrm>
            <a:off x="4419600" y="1200150"/>
            <a:ext cx="3718541" cy="2971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3891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ttēls monitora ekrān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791200" y="1373187"/>
            <a:ext cx="2667000" cy="665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2266950"/>
            <a:ext cx="2533650" cy="284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791200" y="2551113"/>
            <a:ext cx="28194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91200" y="3354387"/>
            <a:ext cx="2514600" cy="284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791200" y="3638550"/>
            <a:ext cx="29718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3975"/>
            <a:ext cx="4917608" cy="2935663"/>
          </a:xfrm>
          <a:prstGeom prst="rect">
            <a:avLst/>
          </a:prstGeom>
        </p:spPr>
      </p:pic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25304" y="1700784"/>
            <a:ext cx="3429000" cy="20659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00725" y="1085850"/>
            <a:ext cx="2533650" cy="284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9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9234-CD51-4D36-875E-33887B42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4BB5-D9A9-4E70-9D29-455FCB2D3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199EF-BD34-4DBD-9A2C-8ECFF016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4C66A-74A6-4C68-B115-DFC3EF66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65197-09EE-4AA3-88A4-07384EE7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9507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a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960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81150"/>
            <a:ext cx="2590800" cy="2362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0" y="1581150"/>
            <a:ext cx="2590800" cy="2362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1581150"/>
            <a:ext cx="2590800" cy="2362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457200" y="1200150"/>
            <a:ext cx="2057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 hasCustomPrompt="1"/>
          </p:nvPr>
        </p:nvSpPr>
        <p:spPr>
          <a:xfrm>
            <a:off x="3352800" y="1200150"/>
            <a:ext cx="2057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6248400" y="1200150"/>
            <a:ext cx="2057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ttē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123950"/>
            <a:ext cx="7696200" cy="35052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66670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ttēli 4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25908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46482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67056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 hasCustomPrompt="1"/>
          </p:nvPr>
        </p:nvSpPr>
        <p:spPr>
          <a:xfrm>
            <a:off x="2514600" y="310515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Calibri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 hasCustomPrompt="1"/>
          </p:nvPr>
        </p:nvSpPr>
        <p:spPr>
          <a:xfrm>
            <a:off x="4572000" y="310515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Calibri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 hasCustomPrompt="1"/>
          </p:nvPr>
        </p:nvSpPr>
        <p:spPr>
          <a:xfrm>
            <a:off x="6629400" y="310515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Calibri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 hasCustomPrompt="1"/>
          </p:nvPr>
        </p:nvSpPr>
        <p:spPr>
          <a:xfrm>
            <a:off x="457200" y="310515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Calibri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 hasCustomPrompt="1"/>
          </p:nvPr>
        </p:nvSpPr>
        <p:spPr>
          <a:xfrm>
            <a:off x="25146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 hasCustomPrompt="1"/>
          </p:nvPr>
        </p:nvSpPr>
        <p:spPr>
          <a:xfrm>
            <a:off x="45720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 hasCustomPrompt="1"/>
          </p:nvPr>
        </p:nvSpPr>
        <p:spPr>
          <a:xfrm>
            <a:off x="66294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 hasCustomPrompt="1"/>
          </p:nvPr>
        </p:nvSpPr>
        <p:spPr>
          <a:xfrm>
            <a:off x="4572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5334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 hasCustomPrompt="1"/>
          </p:nvPr>
        </p:nvSpPr>
        <p:spPr>
          <a:xfrm>
            <a:off x="25908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 hasCustomPrompt="1"/>
          </p:nvPr>
        </p:nvSpPr>
        <p:spPr>
          <a:xfrm>
            <a:off x="46482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 hasCustomPrompt="1"/>
          </p:nvPr>
        </p:nvSpPr>
        <p:spPr>
          <a:xfrm>
            <a:off x="67056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s 1. vers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57200" y="990600"/>
            <a:ext cx="8229600" cy="514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 hasCustomPrompt="1"/>
          </p:nvPr>
        </p:nvSpPr>
        <p:spPr>
          <a:xfrm>
            <a:off x="304800" y="1657350"/>
            <a:ext cx="4572000" cy="2571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Grafiks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62600" y="2266950"/>
            <a:ext cx="2667000" cy="175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562600" y="1885950"/>
            <a:ext cx="2438400" cy="2857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s 3. vers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 hasCustomPrompt="1"/>
          </p:nvPr>
        </p:nvSpPr>
        <p:spPr>
          <a:xfrm>
            <a:off x="4343400" y="1123950"/>
            <a:ext cx="4343400" cy="3105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Grafiks</a:t>
            </a:r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12763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1581150"/>
            <a:ext cx="274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23431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2647950"/>
            <a:ext cx="274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33400" y="3409950"/>
            <a:ext cx="2217906" cy="284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33400" y="3714750"/>
            <a:ext cx="274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s 2. vers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8229600" cy="514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 hasCustomPrompt="1"/>
          </p:nvPr>
        </p:nvSpPr>
        <p:spPr>
          <a:xfrm>
            <a:off x="304800" y="1657350"/>
            <a:ext cx="4572000" cy="2571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Grafiks</a:t>
            </a:r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18097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867400" y="24193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867400" y="30289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867400" y="36385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029200" y="1935748"/>
            <a:ext cx="6858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1.</a:t>
            </a:r>
            <a:endParaRPr lang="en-JM" dirty="0"/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 hasCustomPrompt="1"/>
          </p:nvPr>
        </p:nvSpPr>
        <p:spPr>
          <a:xfrm>
            <a:off x="5029200" y="2564398"/>
            <a:ext cx="6858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2.</a:t>
            </a:r>
            <a:endParaRPr lang="en-JM" dirty="0"/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5029200" y="3173998"/>
            <a:ext cx="6858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3. </a:t>
            </a:r>
            <a:endParaRPr lang="en-JM" dirty="0"/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 hasCustomPrompt="1"/>
          </p:nvPr>
        </p:nvSpPr>
        <p:spPr>
          <a:xfrm>
            <a:off x="5029200" y="3783598"/>
            <a:ext cx="6858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4.</a:t>
            </a:r>
            <a:endParaRPr lang="en-JM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ar &quot;smart art&quot;. 4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8229600" cy="514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5" hasCustomPrompt="1"/>
          </p:nvPr>
        </p:nvSpPr>
        <p:spPr>
          <a:xfrm>
            <a:off x="381000" y="1600200"/>
            <a:ext cx="4419600" cy="2628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Grafika (</a:t>
            </a:r>
            <a:r>
              <a:rPr lang="lv-LV" dirty="0" err="1"/>
              <a:t>smart</a:t>
            </a:r>
            <a:r>
              <a:rPr lang="lv-LV" dirty="0"/>
              <a:t> art)</a:t>
            </a:r>
            <a:endParaRPr lang="en-JM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867400" y="18097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867400" y="24193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867400" y="30289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5867400" y="363855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105400" y="1935748"/>
            <a:ext cx="6096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1.</a:t>
            </a:r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 hasCustomPrompt="1"/>
          </p:nvPr>
        </p:nvSpPr>
        <p:spPr>
          <a:xfrm>
            <a:off x="5105400" y="2564398"/>
            <a:ext cx="6096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2.</a:t>
            </a:r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5105400" y="3173998"/>
            <a:ext cx="6096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3.</a:t>
            </a:r>
            <a:endParaRPr lang="en-JM" dirty="0"/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 hasCustomPrompt="1"/>
          </p:nvPr>
        </p:nvSpPr>
        <p:spPr>
          <a:xfrm>
            <a:off x="5105400" y="3783598"/>
            <a:ext cx="609600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4.</a:t>
            </a:r>
            <a:endParaRPr lang="en-JM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+ informā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990600"/>
            <a:ext cx="8001000" cy="2495550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Attēls</a:t>
            </a:r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800600" y="3714750"/>
            <a:ext cx="3810000" cy="6858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 hasCustomPrompt="1"/>
          </p:nvPr>
        </p:nvSpPr>
        <p:spPr>
          <a:xfrm>
            <a:off x="533400" y="3733800"/>
            <a:ext cx="2438400" cy="285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33400" y="4019550"/>
            <a:ext cx="29718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4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1239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 hasCustomPrompt="1"/>
          </p:nvPr>
        </p:nvSpPr>
        <p:spPr>
          <a:xfrm>
            <a:off x="3124200" y="11239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 hasCustomPrompt="1"/>
          </p:nvPr>
        </p:nvSpPr>
        <p:spPr>
          <a:xfrm>
            <a:off x="5715000" y="11239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533400" y="28765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 hasCustomPrompt="1"/>
          </p:nvPr>
        </p:nvSpPr>
        <p:spPr>
          <a:xfrm>
            <a:off x="3124200" y="28765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 hasCustomPrompt="1"/>
          </p:nvPr>
        </p:nvSpPr>
        <p:spPr>
          <a:xfrm>
            <a:off x="5715000" y="2876550"/>
            <a:ext cx="2286000" cy="1143000"/>
          </a:xfrm>
          <a:prstGeom prst="rect">
            <a:avLst/>
          </a:prstGeo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 hasCustomPrompt="1"/>
          </p:nvPr>
        </p:nvSpPr>
        <p:spPr>
          <a:xfrm>
            <a:off x="533400" y="22669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 hasCustomPrompt="1"/>
          </p:nvPr>
        </p:nvSpPr>
        <p:spPr>
          <a:xfrm>
            <a:off x="3124200" y="22669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 hasCustomPrompt="1"/>
          </p:nvPr>
        </p:nvSpPr>
        <p:spPr>
          <a:xfrm>
            <a:off x="5715000" y="22669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 hasCustomPrompt="1"/>
          </p:nvPr>
        </p:nvSpPr>
        <p:spPr>
          <a:xfrm>
            <a:off x="533400" y="40195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 hasCustomPrompt="1"/>
          </p:nvPr>
        </p:nvSpPr>
        <p:spPr>
          <a:xfrm>
            <a:off x="3124200" y="40195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 hasCustomPrompt="1"/>
          </p:nvPr>
        </p:nvSpPr>
        <p:spPr>
          <a:xfrm>
            <a:off x="5715000" y="4019550"/>
            <a:ext cx="2286000" cy="27432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7" name="Rectangle 6"/>
          <p:cNvSpPr/>
          <p:nvPr/>
        </p:nvSpPr>
        <p:spPr>
          <a:xfrm>
            <a:off x="533400" y="1029611"/>
            <a:ext cx="7772400" cy="3991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/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33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29" name="Picture Placeholder 27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33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30" name="Picture Placeholder 27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724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31" name="Picture Placeholder 2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24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71600" y="1809750"/>
            <a:ext cx="220980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5" name="Content Placeholder 34"/>
          <p:cNvSpPr>
            <a:spLocks noGrp="1"/>
          </p:cNvSpPr>
          <p:nvPr userDrawn="1">
            <p:ph sz="quarter" idx="18" hasCustomPrompt="1"/>
          </p:nvPr>
        </p:nvSpPr>
        <p:spPr>
          <a:xfrm>
            <a:off x="1371600" y="2076450"/>
            <a:ext cx="2971800" cy="8001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36" name="Text Placeholder 3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562600" y="1809750"/>
            <a:ext cx="220980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7" name="Content Placeholder 34"/>
          <p:cNvSpPr>
            <a:spLocks noGrp="1"/>
          </p:cNvSpPr>
          <p:nvPr userDrawn="1">
            <p:ph sz="quarter" idx="20" hasCustomPrompt="1"/>
          </p:nvPr>
        </p:nvSpPr>
        <p:spPr>
          <a:xfrm>
            <a:off x="5562600" y="2076450"/>
            <a:ext cx="2971800" cy="800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38" name="Text Placeholder 3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71600" y="3181350"/>
            <a:ext cx="220980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9" name="Content Placeholder 34"/>
          <p:cNvSpPr>
            <a:spLocks noGrp="1"/>
          </p:cNvSpPr>
          <p:nvPr userDrawn="1">
            <p:ph sz="quarter" idx="22" hasCustomPrompt="1"/>
          </p:nvPr>
        </p:nvSpPr>
        <p:spPr>
          <a:xfrm>
            <a:off x="1371600" y="3448050"/>
            <a:ext cx="2971800" cy="800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40" name="Text Placeholder 3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562600" y="3181350"/>
            <a:ext cx="2209800" cy="2286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41" name="Content Placeholder 34"/>
          <p:cNvSpPr>
            <a:spLocks noGrp="1"/>
          </p:cNvSpPr>
          <p:nvPr userDrawn="1">
            <p:ph sz="quarter" idx="24" hasCustomPrompt="1"/>
          </p:nvPr>
        </p:nvSpPr>
        <p:spPr>
          <a:xfrm>
            <a:off x="5562600" y="3448050"/>
            <a:ext cx="2971800" cy="800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533400" y="1047750"/>
            <a:ext cx="19050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 hasCustomPrompt="1"/>
          </p:nvPr>
        </p:nvSpPr>
        <p:spPr>
          <a:xfrm>
            <a:off x="2590800" y="1047750"/>
            <a:ext cx="20574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 hasCustomPrompt="1"/>
          </p:nvPr>
        </p:nvSpPr>
        <p:spPr>
          <a:xfrm>
            <a:off x="4724400" y="1047750"/>
            <a:ext cx="15240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6400800" y="1047750"/>
            <a:ext cx="18288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5EA7-6C5C-4CDA-947D-3DF27546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BCB00-EA42-475F-B777-FD9CB22D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D8903-7666-4C0B-BD56-8C089A22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BF15A-1881-45F4-BA9B-0FE707EE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E7E54-D01F-4C53-8437-18C8FA88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29080671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as 3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Teksts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533400" y="1428750"/>
            <a:ext cx="2362200" cy="2800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533400" y="1047750"/>
            <a:ext cx="210312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 hasCustomPrompt="1"/>
          </p:nvPr>
        </p:nvSpPr>
        <p:spPr>
          <a:xfrm>
            <a:off x="3352800" y="1047750"/>
            <a:ext cx="21336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 hasCustomPrompt="1"/>
          </p:nvPr>
        </p:nvSpPr>
        <p:spPr>
          <a:xfrm>
            <a:off x="6248400" y="1047750"/>
            <a:ext cx="21336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 hasCustomPrompt="1"/>
          </p:nvPr>
        </p:nvSpPr>
        <p:spPr>
          <a:xfrm>
            <a:off x="3352800" y="1428750"/>
            <a:ext cx="2362200" cy="2800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248400" y="1428750"/>
            <a:ext cx="2362200" cy="2800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as 2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09599" y="1504950"/>
            <a:ext cx="3654357" cy="2952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800600" y="1504950"/>
            <a:ext cx="3733800" cy="297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 hasCustomPrompt="1"/>
          </p:nvPr>
        </p:nvSpPr>
        <p:spPr>
          <a:xfrm>
            <a:off x="609600" y="1047750"/>
            <a:ext cx="2819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 hasCustomPrompt="1"/>
          </p:nvPr>
        </p:nvSpPr>
        <p:spPr>
          <a:xfrm>
            <a:off x="4800600" y="1047750"/>
            <a:ext cx="2819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ttēls un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514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1790700"/>
            <a:ext cx="4419600" cy="245745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257800" y="37909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257800" y="2419350"/>
            <a:ext cx="34290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257800" y="1733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ls attēls un uzskaitī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47750"/>
            <a:ext cx="914400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04800" y="4019550"/>
            <a:ext cx="85344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pa kreisi, objekts un tek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23950"/>
            <a:ext cx="5181600" cy="3276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 hasCustomPrompt="1"/>
          </p:nvPr>
        </p:nvSpPr>
        <p:spPr>
          <a:xfrm>
            <a:off x="5410200" y="1498854"/>
            <a:ext cx="2971800" cy="3108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 teksts</a:t>
            </a:r>
            <a:endParaRPr lang="en-JM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 hasCustomPrompt="1"/>
          </p:nvPr>
        </p:nvSpPr>
        <p:spPr>
          <a:xfrm>
            <a:off x="5410200" y="1143000"/>
            <a:ext cx="2438400" cy="3619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Objekts</a:t>
            </a:r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410200" y="2114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5410200" y="2724150"/>
            <a:ext cx="34290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5410200" y="39433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 hasCustomPrompt="1"/>
          </p:nvPr>
        </p:nvSpPr>
        <p:spPr>
          <a:xfrm>
            <a:off x="533400" y="1619250"/>
            <a:ext cx="7848600" cy="228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Tabula</a:t>
            </a:r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858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 b="0">
                <a:latin typeface="Calibri" pitchFamily="34" charset="0"/>
                <a:cs typeface="Calibri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4019550"/>
            <a:ext cx="79248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4 z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3400" y="1543050"/>
            <a:ext cx="30480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343400" y="1543050"/>
            <a:ext cx="30480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3" name="Text Placeholder 2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400" y="3371850"/>
            <a:ext cx="30480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4" name="Text Placeholder 2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343400" y="3371850"/>
            <a:ext cx="30480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33400" y="1123950"/>
            <a:ext cx="24384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7" name="Text Placeholder 2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343400" y="1123950"/>
            <a:ext cx="25146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9" name="Text Placeholder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3400" y="2971800"/>
            <a:ext cx="25908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343400" y="2971800"/>
            <a:ext cx="2514600" cy="285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600" b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lv-LV" dirty="0"/>
              <a:t>Virsraksts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619250"/>
            <a:ext cx="4343400" cy="24765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1pPr>
          </a:lstStyle>
          <a:p>
            <a:r>
              <a:rPr lang="lv-LV" dirty="0"/>
              <a:t>Uzklikšķini uz ikonas, lai ievietotu attēlu</a:t>
            </a:r>
            <a:endParaRPr lang="en-JM" dirty="0"/>
          </a:p>
          <a:p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9650"/>
            <a:ext cx="8077200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05400" y="1581150"/>
            <a:ext cx="3429000" cy="2514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a sada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lv-LV" dirty="0"/>
              <a:t>Fona attēls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657350"/>
            <a:ext cx="81534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36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virsraksts</a:t>
            </a:r>
            <a:endParaRPr lang="en-JM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52750"/>
            <a:ext cx="6477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 / Jauna sadaļa / Jauns te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657350"/>
            <a:ext cx="81534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6000">
                <a:latin typeface="Calibri" pitchFamily="34" charset="0"/>
              </a:defRPr>
            </a:lvl1pPr>
          </a:lstStyle>
          <a:p>
            <a:pPr lvl="0"/>
            <a:r>
              <a:rPr lang="lv-LV" dirty="0"/>
              <a:t>Pauze</a:t>
            </a:r>
            <a:endParaRPr lang="en-JM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52750"/>
            <a:ext cx="6477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lv-LV" dirty="0"/>
              <a:t>Teksts</a:t>
            </a:r>
            <a:endParaRPr lang="en-JM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hlinkClick r:id="" action="ppaction://hlinkshowjump?jump=nextslide" highlightClick="1"/>
          </p:cNvPr>
          <p:cNvSpPr/>
          <p:nvPr userDrawn="1"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Oval 16">
            <a:hlinkClick r:id="" action="ppaction://hlinkshowjump?jump=previousslide" highlightClick="1"/>
          </p:cNvPr>
          <p:cNvSpPr/>
          <p:nvPr userDrawn="1"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A285-E224-42A5-924A-C7A6E24D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B76A-CA51-49BA-81E7-985A97A26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33A49-76B5-4B7D-812A-42EC4ECF1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6F18B-2CAE-4A24-9C80-06C7209B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69BA9-01E7-4693-BEA8-71A11677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7C7A-58B7-4CC1-BA5E-98FCAC50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60853735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6D7E157-EF98-47C0-A33B-76E0AB15F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3403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0813-F211-48FE-B7DC-E2EC634A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F0381-BCFB-487F-9C91-CF87A9EA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BBE6C-938D-4585-9E02-DDB5DE5A1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1517B-2832-49E8-85A8-1FAE4B479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78119-D876-4713-8E2B-B90C4E595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11EE63-7A5B-45E9-9724-EF710124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B9081-D8A4-4621-B5C4-335DC48B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B448C-A3F6-427D-9066-B66A87E5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7174845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E86DE-0993-4CC9-8639-A63E12AA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8BF3B-D14C-450B-9FA4-1725ECEB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C2FF-4005-4F8F-A109-0F4E1EE4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9E296-1F35-4A09-AE89-C627A87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505075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ED689-B725-4A2F-9DA4-8F12BDB6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3B7C7-50EF-4570-B5AE-A0AF1123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B378-EB84-406D-9572-46D686AC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3129324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830A-157A-470D-8159-6BE44AED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DD27-CAAA-4B7A-A62B-BD67ECDF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575CC-5EDD-49D5-BAFE-7426866A0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F3407-3300-4FBE-81C5-15FFE1CC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A6AD0-4EEE-4252-936B-261307FA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E5954-CB38-4F70-92C0-F68EFEFC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7741020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F205-479B-4E3E-8BB9-D51ED4FD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409B7-5B5D-4281-92F6-6D8E55610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FD446-376F-49A5-9AE3-6A0CAC1F1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AC553-8121-4A47-B883-3AC6093E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89455-1210-4C89-A845-4C030B84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1D9AF-A97D-4E98-A019-7CF74D51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5785212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272D6-EBD1-4978-AABF-BAA9C040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D8A24-931C-449C-BF36-8C74BAB5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396B-3920-429C-B2FA-018BE7BA7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A4DE-29BC-4D3A-9C82-C9EC4A58196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FF34A-EE36-47F6-AB8D-C9DFFDBEB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02B5F-3C8F-4AC0-A889-8C8CFB380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80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688" r:id="rId14"/>
    <p:sldLayoutId id="2147483686" r:id="rId15"/>
    <p:sldLayoutId id="2147483685" r:id="rId16"/>
    <p:sldLayoutId id="2147483682" r:id="rId17"/>
    <p:sldLayoutId id="2147483681" r:id="rId18"/>
    <p:sldLayoutId id="2147483680" r:id="rId19"/>
    <p:sldLayoutId id="2147483677" r:id="rId20"/>
    <p:sldLayoutId id="2147483683" r:id="rId21"/>
    <p:sldLayoutId id="2147483661" r:id="rId22"/>
    <p:sldLayoutId id="2147483662" r:id="rId23"/>
    <p:sldLayoutId id="2147483679" r:id="rId24"/>
    <p:sldLayoutId id="2147483678" r:id="rId25"/>
    <p:sldLayoutId id="2147483670" r:id="rId26"/>
    <p:sldLayoutId id="2147483663" r:id="rId27"/>
    <p:sldLayoutId id="2147483664" r:id="rId28"/>
    <p:sldLayoutId id="2147483666" r:id="rId29"/>
    <p:sldLayoutId id="2147483667" r:id="rId30"/>
    <p:sldLayoutId id="2147483668" r:id="rId31"/>
    <p:sldLayoutId id="2147483669" r:id="rId32"/>
    <p:sldLayoutId id="2147483671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87" r:id="rId39"/>
    <p:sldLayoutId id="2147483690" r:id="rId4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&amp;ehk=jy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1275606"/>
            <a:ext cx="9144000" cy="1391394"/>
            <a:chOff x="2209800" y="1981200"/>
            <a:chExt cx="4876800" cy="1371600"/>
          </a:xfrm>
        </p:grpSpPr>
        <p:sp>
          <p:nvSpPr>
            <p:cNvPr id="12" name="Rectangle 11"/>
            <p:cNvSpPr/>
            <p:nvPr/>
          </p:nvSpPr>
          <p:spPr>
            <a:xfrm>
              <a:off x="2209800" y="1981200"/>
              <a:ext cx="48768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19622"/>
            <a:ext cx="8534400" cy="122832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65B0"/>
                </a:solidFill>
                <a:cs typeface="Bebas Neue"/>
              </a:rPr>
              <a:t>KĀDAS IR TOP IZGLĪTĪBAS SISTĒMU KOPĪGĀS IEZĪMES?</a:t>
            </a:r>
            <a:endParaRPr lang="en-JM" dirty="0">
              <a:solidFill>
                <a:srgbClr val="0065B0"/>
              </a:solidFill>
              <a:latin typeface="+mj-lt"/>
              <a:cs typeface="Bebas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04914"/>
            <a:ext cx="9144000" cy="342900"/>
          </a:xfrm>
        </p:spPr>
        <p:txBody>
          <a:bodyPr>
            <a:normAutofit fontScale="92500" lnSpcReduction="10000"/>
          </a:bodyPr>
          <a:lstStyle/>
          <a:p>
            <a:r>
              <a:rPr lang="lv-LV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KRISTAPS SVĪĶIS</a:t>
            </a:r>
            <a:endParaRPr lang="en-JM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ebas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119782"/>
            <a:ext cx="91440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+mj-lt"/>
              </a:rPr>
              <a:t>LU </a:t>
            </a:r>
            <a:r>
              <a:rPr lang="en-GB" sz="1600" dirty="0" err="1">
                <a:solidFill>
                  <a:srgbClr val="0070C0"/>
                </a:solidFill>
                <a:latin typeface="+mj-lt"/>
              </a:rPr>
              <a:t>Zinātnes</a:t>
            </a:r>
            <a:r>
              <a:rPr lang="en-GB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sz="1600" dirty="0" err="1">
                <a:solidFill>
                  <a:srgbClr val="0070C0"/>
                </a:solidFill>
                <a:latin typeface="+mj-lt"/>
              </a:rPr>
              <a:t>kafejnīca</a:t>
            </a:r>
            <a:r>
              <a:rPr lang="lv-LV" sz="1600" dirty="0">
                <a:solidFill>
                  <a:srgbClr val="0070C0"/>
                </a:solidFill>
                <a:latin typeface="+mj-lt"/>
              </a:rPr>
              <a:t>, Rīga, 201</a:t>
            </a:r>
            <a:r>
              <a:rPr lang="en-GB" sz="1600" dirty="0">
                <a:solidFill>
                  <a:srgbClr val="0070C0"/>
                </a:solidFill>
                <a:latin typeface="+mj-lt"/>
              </a:rPr>
              <a:t>9</a:t>
            </a:r>
            <a:r>
              <a:rPr lang="lv-LV" sz="1600" dirty="0">
                <a:solidFill>
                  <a:srgbClr val="0070C0"/>
                </a:solidFill>
                <a:latin typeface="+mj-lt"/>
              </a:rPr>
              <a:t>. gada </a:t>
            </a:r>
            <a:r>
              <a:rPr lang="en-GB" sz="1600" dirty="0">
                <a:solidFill>
                  <a:srgbClr val="0070C0"/>
                </a:solidFill>
                <a:latin typeface="+mj-lt"/>
              </a:rPr>
              <a:t>26</a:t>
            </a:r>
            <a:r>
              <a:rPr lang="lv-LV" sz="1600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GB" sz="1600" dirty="0" err="1">
                <a:solidFill>
                  <a:srgbClr val="0070C0"/>
                </a:solidFill>
                <a:latin typeface="+mj-lt"/>
              </a:rPr>
              <a:t>februārī</a:t>
            </a:r>
            <a:endParaRPr lang="en-JM" sz="16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3200" y="20685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03200" y="21145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8839200" y="20685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8839200" y="21145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D1F8DF31-8084-4A3B-B544-C63DB8A599EB}"/>
              </a:ext>
            </a:extLst>
          </p:cNvPr>
          <p:cNvSpPr txBox="1">
            <a:spLocks/>
          </p:cNvSpPr>
          <p:nvPr/>
        </p:nvSpPr>
        <p:spPr>
          <a:xfrm>
            <a:off x="0" y="3491132"/>
            <a:ext cx="9144000" cy="342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rgbClr val="7F7F7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2017 - 2018: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Latvijas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Bankas Monetārās politikas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pārvaldes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ekonomists</a:t>
            </a:r>
            <a:endParaRPr lang="en-JM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ebas Neue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FB41170-BC6E-4819-ACFF-5FD3BC341076}"/>
              </a:ext>
            </a:extLst>
          </p:cNvPr>
          <p:cNvSpPr txBox="1">
            <a:spLocks/>
          </p:cNvSpPr>
          <p:nvPr/>
        </p:nvSpPr>
        <p:spPr>
          <a:xfrm>
            <a:off x="-20624" y="3205382"/>
            <a:ext cx="9144000" cy="342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rgbClr val="7F7F7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2014 - 2016: “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Iespējamā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Misija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”;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matemātikas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,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ekonomikas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skolotājs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Mazsalacas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vsk</a:t>
            </a:r>
            <a:endParaRPr lang="en-JM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ebas Neue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351D8D0-61EB-42EB-B6D6-F08770DC6F50}"/>
              </a:ext>
            </a:extLst>
          </p:cNvPr>
          <p:cNvSpPr txBox="1">
            <a:spLocks/>
          </p:cNvSpPr>
          <p:nvPr/>
        </p:nvSpPr>
        <p:spPr>
          <a:xfrm>
            <a:off x="39500" y="3777321"/>
            <a:ext cx="9144000" cy="342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rgbClr val="7F7F7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No 2019: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Izglītības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uzņēmums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Lielvārds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,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projektu</a:t>
            </a:r>
            <a:r>
              <a:rPr lang="en-JM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 </a:t>
            </a:r>
            <a:r>
              <a:rPr lang="en-JM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ebas Neue"/>
              </a:rPr>
              <a:t>vadītājs</a:t>
            </a:r>
            <a:endParaRPr lang="en-JM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 animBg="1"/>
      <p:bldP spid="18" grpId="0" build="p"/>
      <p:bldP spid="22" grpId="0" build="p"/>
      <p:bldP spid="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04" y="1277754"/>
            <a:ext cx="1376922" cy="225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445" y="695390"/>
            <a:ext cx="1569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/>
              <a:t> HIGH SCHOOL OR UNIVERSITY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965" y="1172145"/>
            <a:ext cx="1685925" cy="168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4567" y="385662"/>
            <a:ext cx="1702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/>
              <a:t>TEACHER TRAINING</a:t>
            </a:r>
          </a:p>
          <a:p>
            <a:pPr algn="ctr"/>
            <a:r>
              <a:rPr lang="lv-LV" sz="1500" b="1" dirty="0"/>
              <a:t>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571" y="1336614"/>
            <a:ext cx="1937574" cy="1356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0887" y="695391"/>
            <a:ext cx="1702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/>
              <a:t>TEACHING IN A SCHOOL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7636" y="606371"/>
            <a:ext cx="231169" cy="2922033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95000"/>
              </a:schemeClr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  <a:reflection stA="14000" endPos="18000" dist="762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11" name="Arrow: Right 10"/>
          <p:cNvSpPr/>
          <p:nvPr/>
        </p:nvSpPr>
        <p:spPr>
          <a:xfrm>
            <a:off x="2200148" y="1781530"/>
            <a:ext cx="790092" cy="4671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12" name="Arrow: Right 11"/>
          <p:cNvSpPr/>
          <p:nvPr/>
        </p:nvSpPr>
        <p:spPr>
          <a:xfrm>
            <a:off x="5247171" y="1781530"/>
            <a:ext cx="790092" cy="4671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13" name="Rectangle 12"/>
          <p:cNvSpPr/>
          <p:nvPr/>
        </p:nvSpPr>
        <p:spPr>
          <a:xfrm>
            <a:off x="6179833" y="606371"/>
            <a:ext cx="231169" cy="2922033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accent1">
                <a:shade val="50000"/>
                <a:alpha val="95000"/>
              </a:schemeClr>
            </a:solidFill>
          </a:ln>
          <a:effectLst>
            <a:glow rad="139700">
              <a:schemeClr val="bg1">
                <a:lumMod val="85000"/>
                <a:alpha val="40000"/>
              </a:schemeClr>
            </a:glow>
            <a:reflection stA="14000" endPos="18000" dist="762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14" name="TextBox 13"/>
          <p:cNvSpPr txBox="1"/>
          <p:nvPr/>
        </p:nvSpPr>
        <p:spPr>
          <a:xfrm>
            <a:off x="1829790" y="4074460"/>
            <a:ext cx="1775012" cy="8771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1350" u="sng" dirty="0" err="1"/>
              <a:t>Option</a:t>
            </a:r>
            <a:r>
              <a:rPr lang="lv-LV" sz="1350" u="sng" dirty="0"/>
              <a:t> 1:</a:t>
            </a:r>
          </a:p>
          <a:p>
            <a:r>
              <a:rPr lang="lv-LV" sz="1350" b="1" dirty="0" err="1"/>
              <a:t>Applicant</a:t>
            </a:r>
            <a:r>
              <a:rPr lang="lv-LV" sz="1350" b="1" dirty="0"/>
              <a:t> </a:t>
            </a:r>
            <a:r>
              <a:rPr lang="lv-LV" sz="1350" b="1" dirty="0" err="1"/>
              <a:t>screening</a:t>
            </a:r>
            <a:endParaRPr lang="lv-LV" sz="1350" b="1" dirty="0"/>
          </a:p>
          <a:p>
            <a:r>
              <a:rPr lang="lv-LV" sz="1350" b="1" dirty="0">
                <a:solidFill>
                  <a:srgbClr val="FF0000"/>
                </a:solidFill>
              </a:rPr>
              <a:t>BEFORE</a:t>
            </a:r>
            <a:r>
              <a:rPr lang="lv-LV" sz="1350" b="1" dirty="0"/>
              <a:t> </a:t>
            </a:r>
            <a:r>
              <a:rPr lang="lv-LV" sz="1350" b="1" dirty="0" err="1">
                <a:solidFill>
                  <a:srgbClr val="FF0000"/>
                </a:solidFill>
              </a:rPr>
              <a:t>studies</a:t>
            </a:r>
            <a:endParaRPr lang="lv-LV" sz="1350" b="1" dirty="0">
              <a:solidFill>
                <a:srgbClr val="FF0000"/>
              </a:solidFill>
            </a:endParaRPr>
          </a:p>
          <a:p>
            <a:r>
              <a:rPr lang="lv-LV" sz="1050" i="1" dirty="0"/>
              <a:t>(</a:t>
            </a:r>
            <a:r>
              <a:rPr lang="lv-LV" sz="1050" i="1" dirty="0" err="1"/>
              <a:t>most</a:t>
            </a:r>
            <a:r>
              <a:rPr lang="lv-LV" sz="1050" i="1" dirty="0"/>
              <a:t> top-</a:t>
            </a:r>
            <a:r>
              <a:rPr lang="lv-LV" sz="1050" i="1" dirty="0" err="1"/>
              <a:t>performers</a:t>
            </a:r>
            <a:r>
              <a:rPr lang="lv-LV" sz="1050" i="1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381" y="4074459"/>
            <a:ext cx="1775012" cy="8771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1350" u="sng" dirty="0" err="1"/>
              <a:t>Option</a:t>
            </a:r>
            <a:r>
              <a:rPr lang="lv-LV" sz="1350" u="sng" dirty="0"/>
              <a:t> 2:</a:t>
            </a:r>
          </a:p>
          <a:p>
            <a:r>
              <a:rPr lang="lv-LV" sz="1350" b="1" dirty="0" err="1"/>
              <a:t>Applicant</a:t>
            </a:r>
            <a:r>
              <a:rPr lang="lv-LV" sz="1350" b="1" dirty="0"/>
              <a:t> </a:t>
            </a:r>
            <a:r>
              <a:rPr lang="lv-LV" sz="1350" b="1" dirty="0" err="1"/>
              <a:t>screening</a:t>
            </a:r>
            <a:endParaRPr lang="lv-LV" sz="1350" b="1" dirty="0"/>
          </a:p>
          <a:p>
            <a:r>
              <a:rPr lang="lv-LV" sz="1350" b="1" dirty="0">
                <a:solidFill>
                  <a:srgbClr val="FF0000"/>
                </a:solidFill>
              </a:rPr>
              <a:t>AFTER</a:t>
            </a:r>
            <a:r>
              <a:rPr lang="lv-LV" sz="1350" b="1" dirty="0"/>
              <a:t> </a:t>
            </a:r>
            <a:r>
              <a:rPr lang="lv-LV" sz="1350" b="1" dirty="0" err="1">
                <a:solidFill>
                  <a:srgbClr val="FF0000"/>
                </a:solidFill>
              </a:rPr>
              <a:t>studies</a:t>
            </a:r>
            <a:endParaRPr lang="lv-LV" sz="1350" b="1" dirty="0">
              <a:solidFill>
                <a:srgbClr val="FF0000"/>
              </a:solidFill>
            </a:endParaRPr>
          </a:p>
          <a:p>
            <a:r>
              <a:rPr lang="lv-LV" sz="1050" i="1" dirty="0"/>
              <a:t>(</a:t>
            </a:r>
            <a:r>
              <a:rPr lang="lv-LV" sz="1050" i="1" dirty="0" err="1"/>
              <a:t>most</a:t>
            </a:r>
            <a:r>
              <a:rPr lang="lv-LV" sz="1050" i="1" dirty="0"/>
              <a:t> </a:t>
            </a:r>
            <a:r>
              <a:rPr lang="lv-LV" sz="1050" i="1" dirty="0" err="1"/>
              <a:t>school</a:t>
            </a:r>
            <a:r>
              <a:rPr lang="lv-LV" sz="1050" i="1" dirty="0"/>
              <a:t> </a:t>
            </a:r>
            <a:r>
              <a:rPr lang="lv-LV" sz="1050" i="1" dirty="0" err="1"/>
              <a:t>systems</a:t>
            </a:r>
            <a:r>
              <a:rPr lang="lv-LV" sz="1050" i="1" dirty="0"/>
              <a:t>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323220" y="3364454"/>
            <a:ext cx="0" cy="710004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95417" y="3364454"/>
            <a:ext cx="0" cy="710004"/>
          </a:xfrm>
          <a:prstGeom prst="straightConnector1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1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7" y="915862"/>
            <a:ext cx="4915159" cy="3317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8" y="685801"/>
            <a:ext cx="2743200" cy="2165684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SINGAP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ŪRA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skolotāju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atlases process</a:t>
            </a:r>
          </a:p>
        </p:txBody>
      </p:sp>
      <p:sp>
        <p:nvSpPr>
          <p:cNvPr id="9" name="Rectangle: Rounded Corners 8" descr="&lt;strong&gt;Singapore-flag&lt;/strong&gt;-w1280 | Flickr - Photo Sharing!"/>
          <p:cNvSpPr/>
          <p:nvPr/>
        </p:nvSpPr>
        <p:spPr>
          <a:xfrm>
            <a:off x="961142" y="3272906"/>
            <a:ext cx="1832271" cy="1262435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ksta vietturis 2">
            <a:extLst>
              <a:ext uri="{FF2B5EF4-FFF2-40B4-BE49-F238E27FC236}">
                <a16:creationId xmlns:a16="http://schemas.microsoft.com/office/drawing/2014/main" id="{1126D976-9513-486A-9D6B-4671BAEC1079}"/>
              </a:ext>
            </a:extLst>
          </p:cNvPr>
          <p:cNvSpPr txBox="1">
            <a:spLocks/>
          </p:cNvSpPr>
          <p:nvPr/>
        </p:nvSpPr>
        <p:spPr>
          <a:xfrm>
            <a:off x="66452" y="4998343"/>
            <a:ext cx="1665900" cy="2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5"/>
              </a:lnSpc>
              <a:buNone/>
            </a:pPr>
            <a:r>
              <a:rPr lang="lv-LV" sz="900" dirty="0">
                <a:solidFill>
                  <a:srgbClr val="2B357F"/>
                </a:solidFill>
                <a:latin typeface="Helvetica"/>
                <a:cs typeface="Helvetica"/>
              </a:rPr>
              <a:t>Avot</a:t>
            </a:r>
            <a:r>
              <a:rPr lang="en-GB" sz="900" dirty="0">
                <a:solidFill>
                  <a:srgbClr val="2B357F"/>
                </a:solidFill>
                <a:latin typeface="Helvetica"/>
                <a:cs typeface="Helvetica"/>
              </a:rPr>
              <a:t>s: McKinsey (2007)</a:t>
            </a:r>
          </a:p>
        </p:txBody>
      </p:sp>
    </p:spTree>
    <p:extLst>
      <p:ext uri="{BB962C8B-B14F-4D97-AF65-F5344CB8AC3E}">
        <p14:creationId xmlns:p14="http://schemas.microsoft.com/office/powerpoint/2010/main" val="427904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2781334" cy="243997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SINGAPŪRA: </a:t>
            </a:r>
            <a:r>
              <a:rPr lang="en-GB" dirty="0" err="1">
                <a:solidFill>
                  <a:schemeClr val="tx1"/>
                </a:solidFill>
              </a:rPr>
              <a:t>pēc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rūpīgas</a:t>
            </a:r>
            <a:r>
              <a:rPr lang="en-GB" dirty="0">
                <a:solidFill>
                  <a:schemeClr val="tx1"/>
                </a:solidFill>
              </a:rPr>
              <a:t> atlases </a:t>
            </a:r>
            <a:r>
              <a:rPr lang="en-GB" dirty="0" err="1">
                <a:solidFill>
                  <a:schemeClr val="tx1"/>
                </a:solidFill>
              </a:rPr>
              <a:t>atbirums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neliels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: Rounded Corners 8" descr="&lt;strong&gt;Singapore-flag&lt;/strong&gt;-w1280 | Flickr - Photo Sharing!"/>
          <p:cNvSpPr/>
          <p:nvPr/>
        </p:nvSpPr>
        <p:spPr>
          <a:xfrm>
            <a:off x="961142" y="3272906"/>
            <a:ext cx="1832271" cy="1262435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556" y="905076"/>
            <a:ext cx="5350518" cy="3306278"/>
          </a:xfrm>
          <a:prstGeom prst="rect">
            <a:avLst/>
          </a:prstGeom>
        </p:spPr>
      </p:pic>
      <p:sp>
        <p:nvSpPr>
          <p:cNvPr id="5" name="Teksta vietturis 2">
            <a:extLst>
              <a:ext uri="{FF2B5EF4-FFF2-40B4-BE49-F238E27FC236}">
                <a16:creationId xmlns:a16="http://schemas.microsoft.com/office/drawing/2014/main" id="{141832E5-2914-40FC-AAD7-0AD7ABB84AF7}"/>
              </a:ext>
            </a:extLst>
          </p:cNvPr>
          <p:cNvSpPr txBox="1">
            <a:spLocks/>
          </p:cNvSpPr>
          <p:nvPr/>
        </p:nvSpPr>
        <p:spPr>
          <a:xfrm>
            <a:off x="66452" y="4998343"/>
            <a:ext cx="1665900" cy="2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5"/>
              </a:lnSpc>
              <a:buNone/>
            </a:pPr>
            <a:r>
              <a:rPr lang="lv-LV" sz="900" dirty="0">
                <a:solidFill>
                  <a:srgbClr val="2B357F"/>
                </a:solidFill>
                <a:latin typeface="Helvetica"/>
                <a:cs typeface="Helvetica"/>
              </a:rPr>
              <a:t>Avot</a:t>
            </a:r>
            <a:r>
              <a:rPr lang="en-GB" sz="900" dirty="0">
                <a:solidFill>
                  <a:srgbClr val="2B357F"/>
                </a:solidFill>
                <a:latin typeface="Helvetica"/>
                <a:cs typeface="Helvetica"/>
              </a:rPr>
              <a:t>s: McKinsey (2007)</a:t>
            </a:r>
          </a:p>
        </p:txBody>
      </p:sp>
    </p:spTree>
    <p:extLst>
      <p:ext uri="{BB962C8B-B14F-4D97-AF65-F5344CB8AC3E}">
        <p14:creationId xmlns:p14="http://schemas.microsoft.com/office/powerpoint/2010/main" val="120157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67" y="915862"/>
            <a:ext cx="4915159" cy="3317732"/>
          </a:xfrm>
          <a:prstGeom prst="rect">
            <a:avLst/>
          </a:prstGeom>
        </p:spPr>
      </p:pic>
      <p:sp>
        <p:nvSpPr>
          <p:cNvPr id="9" name="Rectangle: Rounded Corners 8" descr="national &lt;strong&gt;flag&lt;/strong&gt; civil &lt;strong&gt;flag&lt;/strong&gt; and ensign 11 18 1918 sea blue nordic cross ..."/>
          <p:cNvSpPr/>
          <p:nvPr/>
        </p:nvSpPr>
        <p:spPr>
          <a:xfrm>
            <a:off x="961142" y="3272906"/>
            <a:ext cx="1832271" cy="1262435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ksta vietturis 2">
            <a:extLst>
              <a:ext uri="{FF2B5EF4-FFF2-40B4-BE49-F238E27FC236}">
                <a16:creationId xmlns:a16="http://schemas.microsoft.com/office/drawing/2014/main" id="{61E8350D-8A05-4386-ABCB-8CC0EB53E1DF}"/>
              </a:ext>
            </a:extLst>
          </p:cNvPr>
          <p:cNvSpPr txBox="1">
            <a:spLocks/>
          </p:cNvSpPr>
          <p:nvPr/>
        </p:nvSpPr>
        <p:spPr>
          <a:xfrm>
            <a:off x="66452" y="4998343"/>
            <a:ext cx="1665900" cy="2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5"/>
              </a:lnSpc>
              <a:buNone/>
            </a:pPr>
            <a:r>
              <a:rPr lang="lv-LV" sz="900" dirty="0">
                <a:solidFill>
                  <a:srgbClr val="2B357F"/>
                </a:solidFill>
                <a:latin typeface="Helvetica"/>
                <a:cs typeface="Helvetica"/>
              </a:rPr>
              <a:t>Avot</a:t>
            </a:r>
            <a:r>
              <a:rPr lang="en-GB" sz="900" dirty="0">
                <a:solidFill>
                  <a:srgbClr val="2B357F"/>
                </a:solidFill>
                <a:latin typeface="Helvetica"/>
                <a:cs typeface="Helvetica"/>
              </a:rPr>
              <a:t>s: McKinsey (2007)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F11C41-8096-48DA-82D0-96F0FC9605E7}"/>
              </a:ext>
            </a:extLst>
          </p:cNvPr>
          <p:cNvSpPr txBox="1">
            <a:spLocks/>
          </p:cNvSpPr>
          <p:nvPr/>
        </p:nvSpPr>
        <p:spPr>
          <a:xfrm>
            <a:off x="505678" y="685801"/>
            <a:ext cx="2743200" cy="216568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SOMIJA: </a:t>
            </a:r>
            <a:r>
              <a:rPr lang="en-US" dirty="0" err="1"/>
              <a:t>skolotāju</a:t>
            </a:r>
            <a:r>
              <a:rPr lang="en-US" dirty="0"/>
              <a:t> atlases process</a:t>
            </a:r>
          </a:p>
        </p:txBody>
      </p:sp>
    </p:spTree>
    <p:extLst>
      <p:ext uri="{BB962C8B-B14F-4D97-AF65-F5344CB8AC3E}">
        <p14:creationId xmlns:p14="http://schemas.microsoft.com/office/powerpoint/2010/main" val="46910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419622"/>
            <a:ext cx="3621678" cy="263477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975798" cy="859632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KĀDAS ĪPAŠĪBAS PIEMĪT </a:t>
            </a:r>
            <a:r>
              <a:rPr lang="en-US" b="1" kern="1200" dirty="0">
                <a:solidFill>
                  <a:srgbClr val="0065B0"/>
                </a:solidFill>
                <a:latin typeface="+mj-lt"/>
                <a:ea typeface="+mj-ea"/>
                <a:cs typeface="+mj-cs"/>
              </a:rPr>
              <a:t>EFEKTĪVAM (KVALITATĪVAM)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SKOLOTĀJAM?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1419622"/>
            <a:ext cx="4951848" cy="27297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14313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 LITERACY AND NUMERACY (IQ)</a:t>
            </a:r>
          </a:p>
          <a:p>
            <a:pPr marL="214313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 </a:t>
            </a:r>
            <a:r>
              <a:rPr lang="lv-LV" sz="2400" dirty="0"/>
              <a:t>EMOTIONAL INTELIGENCE (</a:t>
            </a:r>
            <a:r>
              <a:rPr lang="en-US" sz="2400" dirty="0"/>
              <a:t>EQ</a:t>
            </a:r>
            <a:r>
              <a:rPr lang="lv-LV" sz="2400" dirty="0"/>
              <a:t>)</a:t>
            </a:r>
            <a:endParaRPr lang="en-US" sz="2400" dirty="0"/>
          </a:p>
          <a:p>
            <a:pPr marL="214313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STRONG COMMUNICATION SKILLS</a:t>
            </a:r>
          </a:p>
          <a:p>
            <a:pPr marL="214313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WILLINGNESS TO LEARN</a:t>
            </a:r>
          </a:p>
          <a:p>
            <a:pPr marL="214313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MOTIVATION TO TEACH</a:t>
            </a:r>
          </a:p>
        </p:txBody>
      </p:sp>
    </p:spTree>
    <p:extLst>
      <p:ext uri="{BB962C8B-B14F-4D97-AF65-F5344CB8AC3E}">
        <p14:creationId xmlns:p14="http://schemas.microsoft.com/office/powerpoint/2010/main" val="216350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E31A59-E956-4542-A481-73604A08B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79662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dirty="0"/>
              <a:t>ILUSTRĀCIJAI SITUĀCIJA AR </a:t>
            </a:r>
            <a:r>
              <a:rPr lang="en-GB" b="1" dirty="0">
                <a:solidFill>
                  <a:srgbClr val="0065B0"/>
                </a:solidFill>
              </a:rPr>
              <a:t>FIZIKAS</a:t>
            </a:r>
            <a:r>
              <a:rPr lang="en-GB" dirty="0"/>
              <a:t> SKOLOTĀJIEM</a:t>
            </a:r>
            <a:br>
              <a:rPr lang="en-GB" dirty="0"/>
            </a:br>
            <a:r>
              <a:rPr lang="en-GB" dirty="0"/>
              <a:t>LATVIJAS SKOLĀS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EA4BC-A821-4B73-8EE7-639C9690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15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9052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title"/>
          </p:nvPr>
        </p:nvSpPr>
        <p:spPr>
          <a:xfrm>
            <a:off x="629841" y="214313"/>
            <a:ext cx="7886700" cy="614363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ea typeface="+mn-ea"/>
                <a:cs typeface="+mn-cs"/>
              </a:rPr>
              <a:t>K</a:t>
            </a:r>
            <a:r>
              <a:rPr lang="lv-LV" sz="2400" b="1" dirty="0">
                <a:ea typeface="+mn-ea"/>
                <a:cs typeface="+mn-cs"/>
              </a:rPr>
              <a:t>valitatīvus jaunos skolotājus piesaistīt grūti – </a:t>
            </a:r>
            <a:r>
              <a:rPr lang="en-GB" sz="2400" b="1" dirty="0">
                <a:ea typeface="+mn-ea"/>
                <a:cs typeface="+mn-cs"/>
              </a:rPr>
              <a:t>d</a:t>
            </a:r>
            <a:r>
              <a:rPr lang="lv-LV" sz="2400" b="1" dirty="0">
                <a:ea typeface="+mn-ea"/>
                <a:cs typeface="+mn-cs"/>
              </a:rPr>
              <a:t>audzviet </a:t>
            </a:r>
            <a:r>
              <a:rPr lang="en-GB" sz="2400" b="1" dirty="0">
                <a:ea typeface="+mn-ea"/>
                <a:cs typeface="+mn-cs"/>
              </a:rPr>
              <a:t>s</a:t>
            </a:r>
            <a:r>
              <a:rPr lang="lv-LV" sz="2400" b="1" dirty="0">
                <a:ea typeface="+mn-ea"/>
                <a:cs typeface="+mn-cs"/>
              </a:rPr>
              <a:t>kolēnus māca skolotāji, kam pašiem bijušas viduvējas vai vājas sekmes</a:t>
            </a:r>
            <a:endParaRPr lang="en-GB" sz="2400" b="1" dirty="0">
              <a:ea typeface="+mn-ea"/>
              <a:cs typeface="+mn-cs"/>
            </a:endParaRPr>
          </a:p>
        </p:txBody>
      </p:sp>
      <p:sp>
        <p:nvSpPr>
          <p:cNvPr id="7" name="Teksta vietturis 6"/>
          <p:cNvSpPr>
            <a:spLocks noGrp="1"/>
          </p:cNvSpPr>
          <p:nvPr>
            <p:ph type="body" idx="1"/>
          </p:nvPr>
        </p:nvSpPr>
        <p:spPr>
          <a:xfrm>
            <a:off x="629841" y="971534"/>
            <a:ext cx="7897079" cy="558899"/>
          </a:xfrm>
        </p:spPr>
        <p:txBody>
          <a:bodyPr>
            <a:noAutofit/>
          </a:bodyPr>
          <a:lstStyle/>
          <a:p>
            <a:r>
              <a:rPr lang="lv-LV" sz="1538" dirty="0"/>
              <a:t>Centralizēto eksāmenu rezultātu sadalījums MATEMĀTIKĀ </a:t>
            </a:r>
            <a:r>
              <a:rPr lang="lv-LV" sz="1538" u="sng" dirty="0"/>
              <a:t>jaunajiem</a:t>
            </a:r>
            <a:r>
              <a:rPr lang="lv-LV" sz="1538" dirty="0"/>
              <a:t> pedagogiem, kas CE kārtojuši 2009-2013</a:t>
            </a:r>
            <a:endParaRPr lang="en-GB" sz="1538" dirty="0"/>
          </a:p>
        </p:txBody>
      </p:sp>
      <p:graphicFrame>
        <p:nvGraphicFramePr>
          <p:cNvPr id="13" name="Satura vietturis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0051212"/>
              </p:ext>
            </p:extLst>
          </p:nvPr>
        </p:nvGraphicFramePr>
        <p:xfrm>
          <a:off x="952365" y="1487607"/>
          <a:ext cx="7026215" cy="310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BF4D94D-1B61-41C9-9241-A3891457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16</a:t>
            </a:fld>
            <a:endParaRPr lang="lv-LV" dirty="0"/>
          </a:p>
        </p:txBody>
      </p:sp>
      <p:sp>
        <p:nvSpPr>
          <p:cNvPr id="2" name="TextBox 1"/>
          <p:cNvSpPr txBox="1"/>
          <p:nvPr/>
        </p:nvSpPr>
        <p:spPr>
          <a:xfrm>
            <a:off x="629841" y="2400300"/>
            <a:ext cx="322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500" dirty="0"/>
              <a:t>%</a:t>
            </a:r>
            <a:endParaRPr lang="en-GB" sz="1500" dirty="0"/>
          </a:p>
        </p:txBody>
      </p:sp>
      <p:sp>
        <p:nvSpPr>
          <p:cNvPr id="3" name="Taisnstūris 2"/>
          <p:cNvSpPr/>
          <p:nvPr/>
        </p:nvSpPr>
        <p:spPr>
          <a:xfrm>
            <a:off x="4465472" y="1487607"/>
            <a:ext cx="3458721" cy="2869480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178433" y="1474889"/>
            <a:ext cx="68640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250" b="1" dirty="0">
                <a:solidFill>
                  <a:srgbClr val="C00000"/>
                </a:solidFill>
              </a:rPr>
              <a:t>52%</a:t>
            </a:r>
            <a:endParaRPr lang="en-GB" sz="22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5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title"/>
          </p:nvPr>
        </p:nvSpPr>
        <p:spPr>
          <a:xfrm>
            <a:off x="629841" y="214313"/>
            <a:ext cx="7886700" cy="614363"/>
          </a:xfrm>
        </p:spPr>
        <p:txBody>
          <a:bodyPr>
            <a:normAutofit/>
          </a:bodyPr>
          <a:lstStyle/>
          <a:p>
            <a:r>
              <a:rPr lang="lv-LV" sz="2400" b="1" dirty="0"/>
              <a:t>Labus skolotājus visgrūtāk piesaistīt mazajām skolām</a:t>
            </a:r>
            <a:endParaRPr lang="en-GB" sz="2400" b="1" dirty="0">
              <a:ea typeface="+mn-ea"/>
              <a:cs typeface="+mn-cs"/>
            </a:endParaRPr>
          </a:p>
        </p:txBody>
      </p:sp>
      <p:sp>
        <p:nvSpPr>
          <p:cNvPr id="16" name="Teksta vietturis 6"/>
          <p:cNvSpPr>
            <a:spLocks noGrp="1"/>
          </p:cNvSpPr>
          <p:nvPr>
            <p:ph type="body" idx="1"/>
          </p:nvPr>
        </p:nvSpPr>
        <p:spPr>
          <a:xfrm>
            <a:off x="737558" y="833143"/>
            <a:ext cx="8137361" cy="434940"/>
          </a:xfrm>
        </p:spPr>
        <p:txBody>
          <a:bodyPr>
            <a:normAutofit fontScale="92500"/>
          </a:bodyPr>
          <a:lstStyle/>
          <a:p>
            <a:r>
              <a:rPr lang="lv-LV" sz="1538" dirty="0"/>
              <a:t>Centralizēto eksāmenu rezultātu sadalījums </a:t>
            </a:r>
            <a:r>
              <a:rPr lang="en-GB" sz="1538" dirty="0"/>
              <a:t>FIZIKĀ</a:t>
            </a:r>
            <a:r>
              <a:rPr lang="lv-LV" sz="1538" dirty="0"/>
              <a:t> </a:t>
            </a:r>
            <a:r>
              <a:rPr lang="lv-LV" sz="1538" u="sng" dirty="0"/>
              <a:t>jaunajiem</a:t>
            </a:r>
            <a:r>
              <a:rPr lang="lv-LV" sz="1538" dirty="0"/>
              <a:t> pedagogiem, kas CE kārtojuši 2009-2013</a:t>
            </a:r>
            <a:endParaRPr lang="en-GB" sz="1538" dirty="0"/>
          </a:p>
        </p:txBody>
      </p:sp>
      <p:graphicFrame>
        <p:nvGraphicFramePr>
          <p:cNvPr id="15" name="Satura vietturis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07706" y="1268083"/>
          <a:ext cx="7157196" cy="311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BF4D94D-1B61-41C9-9241-A3891457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7523-3AC3-48C8-BB7A-10782CDB5166}" type="slidenum">
              <a:rPr lang="lv-LV" smtClean="0"/>
              <a:pPr/>
              <a:t>17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257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26A95B-777C-4EEA-98E1-7409B750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lv-LV" dirty="0"/>
              <a:t>izikas skolotāju vecumstruktūra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22FA-34F6-4598-92AE-88859D0CA2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14ED5-31A2-4708-9998-71E040A9E5B5}" type="slidenum">
              <a:rPr lang="lv-LV" smtClean="0"/>
              <a:pPr/>
              <a:t>18</a:t>
            </a:fld>
            <a:endParaRPr lang="lv-LV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979CB38-A8AA-4C3E-9526-B08A821084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552" y="4446982"/>
            <a:ext cx="8424862" cy="287337"/>
          </a:xfrm>
        </p:spPr>
        <p:txBody>
          <a:bodyPr/>
          <a:lstStyle/>
          <a:p>
            <a:r>
              <a:rPr lang="lv-LV" sz="1200" dirty="0"/>
              <a:t>Avots: IZM, 2018.gads</a:t>
            </a:r>
            <a:endParaRPr lang="en-GB" sz="1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412637-A247-40C4-8BAD-599BAFED7A3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" y="1059582"/>
          <a:ext cx="3682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2AE1E4B-8086-4BCB-943B-0F440F846A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50432" y="1059582"/>
          <a:ext cx="3810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aisnstūris 2">
            <a:extLst>
              <a:ext uri="{FF2B5EF4-FFF2-40B4-BE49-F238E27FC236}">
                <a16:creationId xmlns:a16="http://schemas.microsoft.com/office/drawing/2014/main" id="{1B53C97B-7F0F-4F01-BF04-E7273A5B9C61}"/>
              </a:ext>
            </a:extLst>
          </p:cNvPr>
          <p:cNvSpPr/>
          <p:nvPr/>
        </p:nvSpPr>
        <p:spPr>
          <a:xfrm>
            <a:off x="2432480" y="1670102"/>
            <a:ext cx="1707472" cy="2869480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282AAA-2C13-4B7B-A94F-FFF31CD8A18D}"/>
              </a:ext>
            </a:extLst>
          </p:cNvPr>
          <p:cNvSpPr txBox="1"/>
          <p:nvPr/>
        </p:nvSpPr>
        <p:spPr>
          <a:xfrm>
            <a:off x="3131840" y="1779662"/>
            <a:ext cx="68640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250" b="1" dirty="0">
                <a:solidFill>
                  <a:srgbClr val="C00000"/>
                </a:solidFill>
              </a:rPr>
              <a:t>67%</a:t>
            </a:r>
            <a:endParaRPr lang="en-GB" sz="22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a vietturis 1">
            <a:extLst>
              <a:ext uri="{FF2B5EF4-FFF2-40B4-BE49-F238E27FC236}">
                <a16:creationId xmlns:a16="http://schemas.microsoft.com/office/drawing/2014/main" id="{D8E1E035-E015-4695-969A-C85C00B04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100" y="403181"/>
            <a:ext cx="7810500" cy="1027713"/>
          </a:xfrm>
        </p:spPr>
        <p:txBody>
          <a:bodyPr>
            <a:normAutofit/>
          </a:bodyPr>
          <a:lstStyle/>
          <a:p>
            <a:r>
              <a:rPr lang="lv-LV" sz="2250" b="1" spc="75" dirty="0">
                <a:solidFill>
                  <a:srgbClr val="414042"/>
                </a:solidFill>
                <a:latin typeface="Helvetica Bold"/>
                <a:cs typeface="Helvetica Bold"/>
              </a:rPr>
              <a:t>Latvijas skolēniem</a:t>
            </a:r>
            <a:r>
              <a:rPr lang="en-GB" sz="2250" b="1" spc="75" dirty="0">
                <a:solidFill>
                  <a:srgbClr val="414042"/>
                </a:solidFill>
                <a:latin typeface="Helvetica Bold"/>
                <a:cs typeface="Helvetica Bold"/>
              </a:rPr>
              <a:t> </a:t>
            </a:r>
            <a:r>
              <a:rPr lang="en-GB" sz="2250" b="1" spc="75" dirty="0" err="1">
                <a:solidFill>
                  <a:srgbClr val="414042"/>
                </a:solidFill>
                <a:latin typeface="Helvetica Bold"/>
                <a:cs typeface="Helvetica Bold"/>
              </a:rPr>
              <a:t>sekmes</a:t>
            </a:r>
            <a:r>
              <a:rPr lang="en-GB" sz="2250" b="1" spc="75" dirty="0">
                <a:solidFill>
                  <a:srgbClr val="414042"/>
                </a:solidFill>
                <a:latin typeface="Helvetica Bold"/>
                <a:cs typeface="Helvetica Bold"/>
              </a:rPr>
              <a:t> </a:t>
            </a:r>
            <a:r>
              <a:rPr lang="en-GB" sz="2250" b="1" spc="75" dirty="0" err="1">
                <a:solidFill>
                  <a:srgbClr val="414042"/>
                </a:solidFill>
                <a:latin typeface="Helvetica Bold"/>
                <a:cs typeface="Helvetica Bold"/>
              </a:rPr>
              <a:t>kopumā</a:t>
            </a:r>
            <a:r>
              <a:rPr lang="lv-LV" sz="2250" b="1" spc="75" dirty="0">
                <a:solidFill>
                  <a:srgbClr val="414042"/>
                </a:solidFill>
                <a:latin typeface="Helvetica Bold"/>
                <a:cs typeface="Helvetica Bold"/>
              </a:rPr>
              <a:t> viduvējas </a:t>
            </a:r>
          </a:p>
        </p:txBody>
      </p:sp>
      <p:graphicFrame>
        <p:nvGraphicFramePr>
          <p:cNvPr id="13" name="Satura vietturis 10">
            <a:extLst>
              <a:ext uri="{FF2B5EF4-FFF2-40B4-BE49-F238E27FC236}">
                <a16:creationId xmlns:a16="http://schemas.microsoft.com/office/drawing/2014/main" id="{8056BBF3-E5AB-4181-802B-89139F53C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59591"/>
              </p:ext>
            </p:extLst>
          </p:nvPr>
        </p:nvGraphicFramePr>
        <p:xfrm>
          <a:off x="107504" y="1923678"/>
          <a:ext cx="88023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Taisns savienotājs 12">
            <a:extLst>
              <a:ext uri="{FF2B5EF4-FFF2-40B4-BE49-F238E27FC236}">
                <a16:creationId xmlns:a16="http://schemas.microsoft.com/office/drawing/2014/main" id="{52705E20-CFBB-482B-BECC-3905B29AE20C}"/>
              </a:ext>
            </a:extLst>
          </p:cNvPr>
          <p:cNvCxnSpPr>
            <a:cxnSpLocks/>
          </p:cNvCxnSpPr>
          <p:nvPr/>
        </p:nvCxnSpPr>
        <p:spPr>
          <a:xfrm>
            <a:off x="487349" y="2555156"/>
            <a:ext cx="842251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DAD601-B118-461C-9BD5-7AB0429A6AA3}"/>
              </a:ext>
            </a:extLst>
          </p:cNvPr>
          <p:cNvSpPr txBox="1"/>
          <p:nvPr/>
        </p:nvSpPr>
        <p:spPr>
          <a:xfrm>
            <a:off x="7986041" y="2227061"/>
            <a:ext cx="936104" cy="32809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F5C24C"/>
              </a:buClr>
            </a:pPr>
            <a:r>
              <a:rPr lang="lv-LV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Franchise" pitchFamily="49" charset="0"/>
              </a:rPr>
              <a:t>OECD = 495</a:t>
            </a:r>
            <a:endParaRPr lang="en-GB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Franchise" pitchFamily="49" charset="0"/>
            </a:endParaRPr>
          </a:p>
        </p:txBody>
      </p:sp>
      <p:sp>
        <p:nvSpPr>
          <p:cNvPr id="16" name="Teksta vietturis 6">
            <a:extLst>
              <a:ext uri="{FF2B5EF4-FFF2-40B4-BE49-F238E27FC236}">
                <a16:creationId xmlns:a16="http://schemas.microsoft.com/office/drawing/2014/main" id="{B955E9AC-46AD-4DB8-932D-F9D3FA57D5DA}"/>
              </a:ext>
            </a:extLst>
          </p:cNvPr>
          <p:cNvSpPr txBox="1">
            <a:spLocks/>
          </p:cNvSpPr>
          <p:nvPr/>
        </p:nvSpPr>
        <p:spPr>
          <a:xfrm>
            <a:off x="66452" y="1419622"/>
            <a:ext cx="9144000" cy="360041"/>
          </a:xfrm>
          <a:prstGeom prst="rect">
            <a:avLst/>
          </a:prstGeom>
        </p:spPr>
        <p:txBody>
          <a:bodyPr>
            <a:noAutofit/>
          </a:bodyPr>
          <a:lstStyle>
            <a:lvl1pPr marL="408160" indent="-408160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347" indent="-340134" algn="l" defTabSz="544213" rtl="0" eaLnBrk="1" latinLnBrk="0" hangingPunct="1"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534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7" indent="-272107" algn="l" defTabSz="544213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8960" indent="-272107" algn="l" defTabSz="544213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173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388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601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814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500" spc="75" dirty="0">
                <a:solidFill>
                  <a:srgbClr val="2B357F"/>
                </a:solidFill>
                <a:latin typeface="Helvetica"/>
                <a:cs typeface="Helvetica"/>
              </a:rPr>
              <a:t>Starptautiskais skolēnu sekmju rezultātu matemātikā, dabaszinībās un lasīšanā salīdzinājums</a:t>
            </a:r>
          </a:p>
          <a:p>
            <a:pPr marL="0" indent="0" algn="ctr">
              <a:buNone/>
            </a:pPr>
            <a:r>
              <a:rPr lang="lv-LV" sz="1050" spc="75" dirty="0">
                <a:solidFill>
                  <a:srgbClr val="2B357F"/>
                </a:solidFill>
                <a:latin typeface="Helvetica"/>
                <a:cs typeface="Helvetica"/>
              </a:rPr>
              <a:t>(2015. gads,</a:t>
            </a:r>
            <a:r>
              <a:rPr lang="en-GB" sz="1050" spc="75" dirty="0">
                <a:solidFill>
                  <a:srgbClr val="2B357F"/>
                </a:solidFill>
                <a:latin typeface="Helvetica"/>
                <a:cs typeface="Helvetica"/>
              </a:rPr>
              <a:t> </a:t>
            </a:r>
            <a:r>
              <a:rPr lang="en-GB" sz="1050" spc="75" dirty="0" err="1">
                <a:solidFill>
                  <a:srgbClr val="2B357F"/>
                </a:solidFill>
                <a:latin typeface="Helvetica"/>
                <a:cs typeface="Helvetica"/>
              </a:rPr>
              <a:t>punkti</a:t>
            </a:r>
            <a:r>
              <a:rPr lang="lv-LV" sz="1050" spc="75" dirty="0">
                <a:solidFill>
                  <a:srgbClr val="2B357F"/>
                </a:solidFill>
                <a:latin typeface="Helvetica"/>
                <a:cs typeface="Helvetica"/>
              </a:rPr>
              <a:t>)</a:t>
            </a:r>
            <a:endParaRPr lang="en-GB" sz="1050" spc="75" dirty="0">
              <a:solidFill>
                <a:srgbClr val="2B357F"/>
              </a:solidFill>
              <a:latin typeface="Helvetica"/>
              <a:cs typeface="Helvetica"/>
            </a:endParaRPr>
          </a:p>
        </p:txBody>
      </p:sp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050F93E6-C110-4C55-97BD-58AC0F2F2F4F}"/>
              </a:ext>
            </a:extLst>
          </p:cNvPr>
          <p:cNvSpPr txBox="1">
            <a:spLocks/>
          </p:cNvSpPr>
          <p:nvPr/>
        </p:nvSpPr>
        <p:spPr>
          <a:xfrm>
            <a:off x="66452" y="4998343"/>
            <a:ext cx="1665900" cy="2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5"/>
              </a:lnSpc>
              <a:buNone/>
            </a:pPr>
            <a:r>
              <a:rPr lang="lv-LV" sz="900" dirty="0">
                <a:solidFill>
                  <a:srgbClr val="2B357F"/>
                </a:solidFill>
                <a:latin typeface="Helvetica"/>
                <a:cs typeface="Helvetica"/>
              </a:rPr>
              <a:t>Avots: PISA, OECD </a:t>
            </a:r>
            <a:endParaRPr lang="en-GB" sz="900" dirty="0">
              <a:solidFill>
                <a:srgbClr val="2B35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9628637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8952CA-BF95-425F-A73D-069A3A3E1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71482"/>
            <a:ext cx="5832648" cy="3187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BDD236-D2D6-44A7-88C9-BA8433B0E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3856286"/>
            <a:ext cx="5832648" cy="11637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105F9D-8FD5-4E0E-8D55-992587AB904E}"/>
              </a:ext>
            </a:extLst>
          </p:cNvPr>
          <p:cNvSpPr/>
          <p:nvPr/>
        </p:nvSpPr>
        <p:spPr>
          <a:xfrm>
            <a:off x="251520" y="3435846"/>
            <a:ext cx="5688632" cy="108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74FEF5-C2DE-4A35-AD48-7B8311C1E12F}"/>
              </a:ext>
            </a:extLst>
          </p:cNvPr>
          <p:cNvSpPr/>
          <p:nvPr/>
        </p:nvSpPr>
        <p:spPr>
          <a:xfrm>
            <a:off x="251520" y="2031702"/>
            <a:ext cx="5688632" cy="3960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9A346F-9453-4B23-A71D-4170D4178BC2}"/>
              </a:ext>
            </a:extLst>
          </p:cNvPr>
          <p:cNvSpPr/>
          <p:nvPr/>
        </p:nvSpPr>
        <p:spPr>
          <a:xfrm>
            <a:off x="251520" y="1707654"/>
            <a:ext cx="5688632" cy="108000"/>
          </a:xfrm>
          <a:prstGeom prst="rect">
            <a:avLst/>
          </a:prstGeom>
          <a:noFill/>
          <a:ln w="19050">
            <a:solidFill>
              <a:srgbClr val="006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C62028F3-5CDB-4C31-A5A5-3D8E0A1E88A9}"/>
              </a:ext>
            </a:extLst>
          </p:cNvPr>
          <p:cNvSpPr txBox="1">
            <a:spLocks/>
          </p:cNvSpPr>
          <p:nvPr/>
        </p:nvSpPr>
        <p:spPr>
          <a:xfrm>
            <a:off x="66452" y="4998343"/>
            <a:ext cx="1665900" cy="2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5"/>
              </a:lnSpc>
              <a:buNone/>
            </a:pPr>
            <a:r>
              <a:rPr lang="lv-LV" sz="900" dirty="0">
                <a:solidFill>
                  <a:srgbClr val="2B357F"/>
                </a:solidFill>
                <a:latin typeface="Helvetica"/>
                <a:cs typeface="Helvetica"/>
              </a:rPr>
              <a:t>Avots: PISA, OECD </a:t>
            </a:r>
            <a:endParaRPr lang="en-GB" sz="900" dirty="0">
              <a:solidFill>
                <a:srgbClr val="2B357F"/>
              </a:solidFill>
              <a:latin typeface="Helvetica"/>
              <a:cs typeface="Helvetica"/>
            </a:endParaRPr>
          </a:p>
        </p:txBody>
      </p:sp>
      <p:sp>
        <p:nvSpPr>
          <p:cNvPr id="13" name="Teksta vietturis 1">
            <a:extLst>
              <a:ext uri="{FF2B5EF4-FFF2-40B4-BE49-F238E27FC236}">
                <a16:creationId xmlns:a16="http://schemas.microsoft.com/office/drawing/2014/main" id="{E72D8022-FBDB-49EC-9AAC-512BFB2DD4FB}"/>
              </a:ext>
            </a:extLst>
          </p:cNvPr>
          <p:cNvSpPr txBox="1">
            <a:spLocks/>
          </p:cNvSpPr>
          <p:nvPr/>
        </p:nvSpPr>
        <p:spPr>
          <a:xfrm>
            <a:off x="5940152" y="987574"/>
            <a:ext cx="3168352" cy="3806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Izglītības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sistēma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un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tajā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ietvertie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principi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ir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atbilde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uz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jautājumumiem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:</a:t>
            </a:r>
          </a:p>
          <a:p>
            <a:pPr marL="457200" indent="-457200">
              <a:spcAft>
                <a:spcPts val="600"/>
              </a:spcAft>
              <a:buAutoNum type="arabicParenR"/>
            </a:pP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Kādēļ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vienā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valstī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gandrīz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visi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skolēni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VAR, bet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citā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nevar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puse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un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vairāk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;</a:t>
            </a:r>
          </a:p>
          <a:p>
            <a:pPr marL="457200" indent="-457200">
              <a:spcAft>
                <a:spcPts val="600"/>
              </a:spcAft>
              <a:buAutoNum type="arabicParenR"/>
            </a:pP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Kādēļ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viena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valsts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var “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saražot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”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zinošus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prātus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biezā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slānī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, bet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citās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to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ir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000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maz</a:t>
            </a:r>
            <a:r>
              <a:rPr lang="en-GB" sz="20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;</a:t>
            </a:r>
            <a:endParaRPr lang="lv-LV" sz="2000" spc="75" dirty="0">
              <a:solidFill>
                <a:schemeClr val="tx1">
                  <a:lumMod val="75000"/>
                  <a:lumOff val="25000"/>
                </a:schemeClr>
              </a:solidFill>
              <a:latin typeface="Helvetica Bold"/>
              <a:cs typeface="Helvetica Bold"/>
            </a:endParaRPr>
          </a:p>
        </p:txBody>
      </p:sp>
      <p:sp>
        <p:nvSpPr>
          <p:cNvPr id="14" name="Teksta vietturis 1">
            <a:extLst>
              <a:ext uri="{FF2B5EF4-FFF2-40B4-BE49-F238E27FC236}">
                <a16:creationId xmlns:a16="http://schemas.microsoft.com/office/drawing/2014/main" id="{1005F4FA-5F3A-43EF-8E89-3718B5B8A565}"/>
              </a:ext>
            </a:extLst>
          </p:cNvPr>
          <p:cNvSpPr txBox="1">
            <a:spLocks/>
          </p:cNvSpPr>
          <p:nvPr/>
        </p:nvSpPr>
        <p:spPr>
          <a:xfrm>
            <a:off x="-180528" y="-164554"/>
            <a:ext cx="65217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Pāris</a:t>
            </a:r>
            <a:r>
              <a:rPr lang="en-GB" sz="2400" b="1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</a:t>
            </a:r>
            <a:r>
              <a:rPr lang="en-GB" sz="2400" b="1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kadri</a:t>
            </a:r>
            <a:r>
              <a:rPr lang="en-GB" sz="2400" b="1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 no PISA </a:t>
            </a:r>
            <a:r>
              <a:rPr lang="en-GB" sz="2400" b="1" spc="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Bold"/>
                <a:cs typeface="Helvetica Bold"/>
              </a:rPr>
              <a:t>testiem</a:t>
            </a:r>
            <a:endParaRPr lang="lv-LV" sz="2400" b="1" spc="75" dirty="0">
              <a:solidFill>
                <a:schemeClr val="tx1">
                  <a:lumMod val="75000"/>
                  <a:lumOff val="25000"/>
                </a:schemeClr>
              </a:solidFill>
              <a:latin typeface="Helvetica Bold"/>
              <a:cs typeface="Helvetica Bold"/>
            </a:endParaRPr>
          </a:p>
        </p:txBody>
      </p:sp>
    </p:spTree>
    <p:extLst>
      <p:ext uri="{BB962C8B-B14F-4D97-AF65-F5344CB8AC3E}">
        <p14:creationId xmlns:p14="http://schemas.microsoft.com/office/powerpoint/2010/main" val="215278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atura vietturis 10">
            <a:extLst>
              <a:ext uri="{FF2B5EF4-FFF2-40B4-BE49-F238E27FC236}">
                <a16:creationId xmlns:a16="http://schemas.microsoft.com/office/drawing/2014/main" id="{9BFFE985-0784-43CB-9245-B98E1C0DDE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459350"/>
              </p:ext>
            </p:extLst>
          </p:nvPr>
        </p:nvGraphicFramePr>
        <p:xfrm>
          <a:off x="467544" y="1779662"/>
          <a:ext cx="8098606" cy="321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a vietturis 1">
            <a:extLst>
              <a:ext uri="{FF2B5EF4-FFF2-40B4-BE49-F238E27FC236}">
                <a16:creationId xmlns:a16="http://schemas.microsoft.com/office/drawing/2014/main" id="{D8E1E035-E015-4695-969A-C85C00B04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100" y="403181"/>
            <a:ext cx="7810500" cy="1027713"/>
          </a:xfrm>
        </p:spPr>
        <p:txBody>
          <a:bodyPr>
            <a:normAutofit/>
          </a:bodyPr>
          <a:lstStyle/>
          <a:p>
            <a:r>
              <a:rPr lang="lv-LV" sz="2250" b="1" spc="75" dirty="0">
                <a:solidFill>
                  <a:srgbClr val="414042"/>
                </a:solidFill>
                <a:latin typeface="Helvetica Bold"/>
                <a:cs typeface="Helvetica Bold"/>
              </a:rPr>
              <a:t>Labklājības sasniegšanai Latvijā nepieciešams vairāk izcilnieku, sākot jau ar vidusskolām</a:t>
            </a: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CFF66BF9-C81B-4F7F-A954-FA1FD213582E}"/>
              </a:ext>
            </a:extLst>
          </p:cNvPr>
          <p:cNvSpPr txBox="1">
            <a:spLocks/>
          </p:cNvSpPr>
          <p:nvPr/>
        </p:nvSpPr>
        <p:spPr>
          <a:xfrm>
            <a:off x="66452" y="1520737"/>
            <a:ext cx="9144000" cy="360041"/>
          </a:xfrm>
          <a:prstGeom prst="rect">
            <a:avLst/>
          </a:prstGeom>
        </p:spPr>
        <p:txBody>
          <a:bodyPr>
            <a:noAutofit/>
          </a:bodyPr>
          <a:lstStyle>
            <a:lvl1pPr marL="408160" indent="-408160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347" indent="-340134" algn="l" defTabSz="544213" rtl="0" eaLnBrk="1" latinLnBrk="0" hangingPunct="1"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534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7" indent="-272107" algn="l" defTabSz="544213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8960" indent="-272107" algn="l" defTabSz="544213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173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388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601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814" indent="-272107" algn="l" defTabSz="5442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500" spc="75" dirty="0">
                <a:solidFill>
                  <a:srgbClr val="2B357F"/>
                </a:solidFill>
                <a:latin typeface="Helvetica"/>
                <a:cs typeface="Helvetica"/>
              </a:rPr>
              <a:t>Skolēnu īpatsvars </a:t>
            </a:r>
            <a:r>
              <a:rPr lang="en-GB" sz="1500" spc="75" dirty="0">
                <a:solidFill>
                  <a:srgbClr val="2B357F"/>
                </a:solidFill>
                <a:latin typeface="Helvetica"/>
                <a:cs typeface="Helvetica"/>
              </a:rPr>
              <a:t>PISA </a:t>
            </a:r>
            <a:r>
              <a:rPr lang="en-GB" sz="1500" spc="75" dirty="0" err="1">
                <a:solidFill>
                  <a:srgbClr val="2B357F"/>
                </a:solidFill>
                <a:latin typeface="Helvetica"/>
                <a:cs typeface="Helvetica"/>
              </a:rPr>
              <a:t>testos</a:t>
            </a:r>
            <a:r>
              <a:rPr lang="en-GB" sz="1500" spc="75" dirty="0">
                <a:solidFill>
                  <a:srgbClr val="2B357F"/>
                </a:solidFill>
                <a:latin typeface="Helvetica"/>
                <a:cs typeface="Helvetica"/>
              </a:rPr>
              <a:t> </a:t>
            </a:r>
            <a:r>
              <a:rPr lang="lv-LV" sz="1500" spc="75" dirty="0">
                <a:solidFill>
                  <a:srgbClr val="2B357F"/>
                </a:solidFill>
                <a:latin typeface="Helvetica"/>
                <a:cs typeface="Helvetica"/>
              </a:rPr>
              <a:t>ar izciliem rezultātiem vismaz vienā mācību priekšmetā</a:t>
            </a:r>
          </a:p>
          <a:p>
            <a:pPr marL="0" indent="0" algn="ctr">
              <a:buNone/>
            </a:pPr>
            <a:r>
              <a:rPr lang="lv-LV" sz="1050" spc="75" dirty="0">
                <a:solidFill>
                  <a:srgbClr val="2B357F"/>
                </a:solidFill>
                <a:latin typeface="Helvetica"/>
                <a:cs typeface="Helvetica"/>
              </a:rPr>
              <a:t>(2015. gads, % no kopējā skaita)</a:t>
            </a:r>
            <a:endParaRPr lang="en-GB" sz="1050" spc="75" dirty="0">
              <a:solidFill>
                <a:srgbClr val="2B357F"/>
              </a:solidFill>
              <a:latin typeface="Helvetica"/>
              <a:cs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24322-DEC9-4C7B-9479-25E73D9B86B4}"/>
              </a:ext>
            </a:extLst>
          </p:cNvPr>
          <p:cNvSpPr txBox="1"/>
          <p:nvPr/>
        </p:nvSpPr>
        <p:spPr>
          <a:xfrm>
            <a:off x="7225246" y="3019185"/>
            <a:ext cx="1340904" cy="36004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buClr>
                <a:srgbClr val="F5C24C"/>
              </a:buClr>
            </a:pPr>
            <a:r>
              <a:rPr lang="lv-LV" sz="1350" cap="all" dirty="0" err="1">
                <a:solidFill>
                  <a:srgbClr val="2B357F"/>
                </a:solidFill>
                <a:latin typeface="Helvetica"/>
                <a:ea typeface="Franchise" pitchFamily="49" charset="0"/>
                <a:cs typeface="Helvetica"/>
              </a:rPr>
              <a:t>oecd</a:t>
            </a:r>
            <a:r>
              <a:rPr lang="lv-LV" sz="1350" cap="all" dirty="0">
                <a:solidFill>
                  <a:srgbClr val="2B357F"/>
                </a:solidFill>
                <a:latin typeface="Helvetica"/>
                <a:ea typeface="Franchise" pitchFamily="49" charset="0"/>
                <a:cs typeface="Helvetica"/>
              </a:rPr>
              <a:t> = 15.3%</a:t>
            </a:r>
            <a:endParaRPr lang="en-GB" sz="1350" cap="all" dirty="0">
              <a:solidFill>
                <a:srgbClr val="2B357F"/>
              </a:solidFill>
              <a:latin typeface="Helvetica"/>
              <a:ea typeface="Franchise" pitchFamily="49" charset="0"/>
              <a:cs typeface="Helvetica"/>
            </a:endParaRPr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DAE4762F-62AC-476F-B0D6-3C37A78C2F9C}"/>
              </a:ext>
            </a:extLst>
          </p:cNvPr>
          <p:cNvSpPr txBox="1">
            <a:spLocks/>
          </p:cNvSpPr>
          <p:nvPr/>
        </p:nvSpPr>
        <p:spPr>
          <a:xfrm>
            <a:off x="66452" y="4998343"/>
            <a:ext cx="1665900" cy="2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5"/>
              </a:lnSpc>
              <a:buNone/>
            </a:pPr>
            <a:r>
              <a:rPr lang="lv-LV" sz="900" dirty="0">
                <a:solidFill>
                  <a:srgbClr val="2B357F"/>
                </a:solidFill>
                <a:latin typeface="Helvetica"/>
                <a:cs typeface="Helvetica"/>
              </a:rPr>
              <a:t>Avots: PISA, OECD </a:t>
            </a:r>
            <a:endParaRPr lang="en-GB" sz="900" dirty="0">
              <a:solidFill>
                <a:srgbClr val="2B357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3100" y="405251"/>
            <a:ext cx="7810500" cy="1027713"/>
          </a:xfrm>
        </p:spPr>
        <p:txBody>
          <a:bodyPr>
            <a:normAutofit/>
          </a:bodyPr>
          <a:lstStyle/>
          <a:p>
            <a:r>
              <a:rPr lang="lv-LV" sz="2250" b="1" spc="75" dirty="0">
                <a:solidFill>
                  <a:srgbClr val="414042"/>
                </a:solidFill>
                <a:latin typeface="Helvetica Bold"/>
                <a:cs typeface="Helvetica Bold"/>
              </a:rPr>
              <a:t>Vidusskolu beidzēju sekmes pasliktinās</a:t>
            </a:r>
          </a:p>
        </p:txBody>
      </p:sp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9CF12207-4123-43C3-9CEF-3A5A7B1E5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425553"/>
              </p:ext>
            </p:extLst>
          </p:nvPr>
        </p:nvGraphicFramePr>
        <p:xfrm>
          <a:off x="467544" y="2112935"/>
          <a:ext cx="7565604" cy="276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ltiņa: pa labi 8">
            <a:extLst>
              <a:ext uri="{FF2B5EF4-FFF2-40B4-BE49-F238E27FC236}">
                <a16:creationId xmlns:a16="http://schemas.microsoft.com/office/drawing/2014/main" id="{0F621C3C-998B-4D85-AAFA-EF5F4DE9ABCD}"/>
              </a:ext>
            </a:extLst>
          </p:cNvPr>
          <p:cNvSpPr/>
          <p:nvPr/>
        </p:nvSpPr>
        <p:spPr>
          <a:xfrm>
            <a:off x="2044098" y="2752571"/>
            <a:ext cx="407194" cy="400050"/>
          </a:xfrm>
          <a:prstGeom prst="rightArrow">
            <a:avLst/>
          </a:pr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900">
              <a:latin typeface="Marcellus" panose="020E0602050203020307" pitchFamily="34" charset="0"/>
            </a:endParaRPr>
          </a:p>
        </p:txBody>
      </p:sp>
      <p:sp>
        <p:nvSpPr>
          <p:cNvPr id="10" name="Bultiņa: pa labi 9">
            <a:extLst>
              <a:ext uri="{FF2B5EF4-FFF2-40B4-BE49-F238E27FC236}">
                <a16:creationId xmlns:a16="http://schemas.microsoft.com/office/drawing/2014/main" id="{437948CF-B8AC-49C6-B831-E4C0AD25754C}"/>
              </a:ext>
            </a:extLst>
          </p:cNvPr>
          <p:cNvSpPr/>
          <p:nvPr/>
        </p:nvSpPr>
        <p:spPr>
          <a:xfrm>
            <a:off x="2044095" y="3747076"/>
            <a:ext cx="407194" cy="388570"/>
          </a:xfrm>
          <a:prstGeom prst="rightArrow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900">
              <a:latin typeface="Marcellus" panose="020E0602050203020307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43083AE-A0E7-42EF-8E7A-52490D8503F8}"/>
              </a:ext>
            </a:extLst>
          </p:cNvPr>
          <p:cNvSpPr txBox="1">
            <a:spLocks/>
          </p:cNvSpPr>
          <p:nvPr/>
        </p:nvSpPr>
        <p:spPr>
          <a:xfrm>
            <a:off x="1796749" y="1645285"/>
            <a:ext cx="5550503" cy="281507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lv-LV" sz="1500" b="0" spc="75" dirty="0">
                <a:solidFill>
                  <a:srgbClr val="2B357F"/>
                </a:solidFill>
                <a:latin typeface="Helvetica"/>
                <a:cs typeface="Helvetica"/>
              </a:rPr>
              <a:t>Centralizēto eksāmenu vidējais vērtējums matemātikā</a:t>
            </a:r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DAE4762F-62AC-476F-B0D6-3C37A78C2F9C}"/>
              </a:ext>
            </a:extLst>
          </p:cNvPr>
          <p:cNvSpPr txBox="1">
            <a:spLocks/>
          </p:cNvSpPr>
          <p:nvPr/>
        </p:nvSpPr>
        <p:spPr>
          <a:xfrm>
            <a:off x="121902" y="4936003"/>
            <a:ext cx="2852328" cy="23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5"/>
              </a:lnSpc>
              <a:buNone/>
            </a:pPr>
            <a:r>
              <a:rPr lang="lv-LV" sz="900" dirty="0">
                <a:solidFill>
                  <a:srgbClr val="2B357F"/>
                </a:solidFill>
                <a:latin typeface="Helvetica"/>
                <a:cs typeface="Helvetica"/>
              </a:rPr>
              <a:t>Avots: VISC dati</a:t>
            </a:r>
            <a:endParaRPr lang="en-GB" sz="900" dirty="0">
              <a:solidFill>
                <a:srgbClr val="2B357F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E31A59-E956-4542-A481-73604A08B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7494"/>
            <a:ext cx="6858000" cy="2294756"/>
          </a:xfrm>
        </p:spPr>
        <p:txBody>
          <a:bodyPr>
            <a:normAutofit fontScale="90000"/>
          </a:bodyPr>
          <a:lstStyle/>
          <a:p>
            <a:r>
              <a:rPr lang="en-GB" dirty="0"/>
              <a:t>KAS ĻAUJ TOP IZGLĪTĪBAS SISTĒMĀM IZAUDZINĀT ZINOŠUS JAUNIEŠUS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MASVEIDĀ</a:t>
            </a:r>
            <a:r>
              <a:rPr lang="en-GB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EA4BC-A821-4B73-8EE7-639C9690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6</a:t>
            </a:fld>
            <a:endParaRPr lang="en-JM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3BDA5FF-CDA2-40FA-AA51-987F666B25A7}"/>
              </a:ext>
            </a:extLst>
          </p:cNvPr>
          <p:cNvSpPr txBox="1">
            <a:spLocks/>
          </p:cNvSpPr>
          <p:nvPr/>
        </p:nvSpPr>
        <p:spPr>
          <a:xfrm>
            <a:off x="1170384" y="2653258"/>
            <a:ext cx="6858000" cy="22947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KĀ TOP IZGLĪTĪBAS SISTĒMĀM PANĀK, KA VISMAZ PAMATLĪMENĪ SPĒJ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GANDRĪZ VISI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33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84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045"/>
            <a:ext cx="2581915" cy="209105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137DB-6F9F-4D98-B07D-75B1AD88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1" y="664582"/>
            <a:ext cx="2341608" cy="14927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2702752"/>
            <a:ext cx="2581915" cy="209105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8142F-B91C-4209-8640-BAD4BB9B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7" y="2811145"/>
            <a:ext cx="2100536" cy="18537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365317"/>
            <a:ext cx="2691128" cy="44234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CF5718-AAEA-4866-ADDD-FF77AE964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57" y="728782"/>
            <a:ext cx="2439677" cy="36964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643" y="365317"/>
            <a:ext cx="2691130" cy="44234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EB028-7239-46D3-847A-E37486569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138" y="906010"/>
            <a:ext cx="2439677" cy="334202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2E5B5-2FA3-4296-A94C-D73AC7CD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8584" y="4767262"/>
            <a:ext cx="49676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2C27523-3AC3-48C8-BB7A-10782CDB5166}" type="slidenum">
              <a:rPr lang="en-US" sz="12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1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3100" y="405251"/>
            <a:ext cx="7810500" cy="1027713"/>
          </a:xfrm>
        </p:spPr>
        <p:txBody>
          <a:bodyPr>
            <a:normAutofit/>
          </a:bodyPr>
          <a:lstStyle/>
          <a:p>
            <a:r>
              <a:rPr lang="en-GB" sz="2250" b="1" spc="75" dirty="0">
                <a:solidFill>
                  <a:srgbClr val="414042"/>
                </a:solidFill>
                <a:latin typeface="Helvetica Bold"/>
                <a:cs typeface="Helvetica Bold"/>
              </a:rPr>
              <a:t>McKinsey (2007) </a:t>
            </a:r>
            <a:r>
              <a:rPr lang="en-GB" sz="2250" b="1" spc="75" dirty="0" err="1">
                <a:solidFill>
                  <a:srgbClr val="414042"/>
                </a:solidFill>
                <a:latin typeface="Helvetica Bold"/>
                <a:cs typeface="Helvetica Bold"/>
              </a:rPr>
              <a:t>atziņas</a:t>
            </a:r>
            <a:endParaRPr lang="lv-LV" sz="2250" b="1" spc="75" dirty="0">
              <a:solidFill>
                <a:srgbClr val="414042"/>
              </a:solidFill>
              <a:latin typeface="Helvetica Bold"/>
              <a:cs typeface="Helvetica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79683-0DEC-4839-90B7-883AFE1BE00C}"/>
              </a:ext>
            </a:extLst>
          </p:cNvPr>
          <p:cNvSpPr txBox="1"/>
          <p:nvPr/>
        </p:nvSpPr>
        <p:spPr>
          <a:xfrm>
            <a:off x="673100" y="2063644"/>
            <a:ext cx="77153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lv-LV" dirty="0"/>
              <a:t>skolotāja profesijā nonāk/strādā </a:t>
            </a:r>
            <a:r>
              <a:rPr lang="en-GB" dirty="0"/>
              <a:t>TIKAI</a:t>
            </a:r>
            <a:r>
              <a:rPr lang="lv-LV" dirty="0"/>
              <a:t> spējīgākie kandidāti ar atbilstošu motivāciju</a:t>
            </a:r>
            <a:r>
              <a:rPr lang="en-GB" dirty="0"/>
              <a:t>;</a:t>
            </a:r>
            <a:br>
              <a:rPr lang="en-GB" dirty="0"/>
            </a:b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izglītības sistēmas kvalitāte nevar pārsniegt tās skolotāju kvalitāti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lv-LV" dirty="0"/>
              <a:t>pārdomāta un nepārtraukta skolotāju attīstīšana par augsti profesionāliem skolotājiem;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vienlīdzību</a:t>
            </a:r>
            <a:r>
              <a:rPr lang="en-GB" dirty="0"/>
              <a:t> (</a:t>
            </a:r>
            <a:r>
              <a:rPr lang="en-GB" i="1" dirty="0"/>
              <a:t>equity</a:t>
            </a:r>
            <a:r>
              <a:rPr lang="en-GB" dirty="0"/>
              <a:t>) </a:t>
            </a:r>
            <a:r>
              <a:rPr lang="en-GB" dirty="0" err="1"/>
              <a:t>vērsta</a:t>
            </a:r>
            <a:r>
              <a:rPr lang="en-GB" dirty="0"/>
              <a:t> </a:t>
            </a:r>
            <a:r>
              <a:rPr lang="en-GB" dirty="0" err="1"/>
              <a:t>izglītības</a:t>
            </a:r>
            <a:r>
              <a:rPr lang="en-GB" dirty="0"/>
              <a:t> </a:t>
            </a:r>
            <a:r>
              <a:rPr lang="en-GB" dirty="0" err="1"/>
              <a:t>sistēma</a:t>
            </a:r>
            <a:r>
              <a:rPr lang="en-GB" dirty="0"/>
              <a:t>, kas</a:t>
            </a:r>
            <a:r>
              <a:rPr lang="lv-LV" dirty="0"/>
              <a:t> nodrošina, ka </a:t>
            </a:r>
            <a:r>
              <a:rPr lang="en-GB" b="1" dirty="0"/>
              <a:t>KATRAM</a:t>
            </a:r>
            <a:r>
              <a:rPr lang="lv-LV" dirty="0"/>
              <a:t> bērnam ir iespējas saņemt labāko iespējamo izglītību</a:t>
            </a:r>
            <a:r>
              <a:rPr lang="en-GB" dirty="0"/>
              <a:t>;</a:t>
            </a:r>
            <a:br>
              <a:rPr lang="en-GB" dirty="0"/>
            </a:b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vienīgais veids, kā sistēmai sasniegt izcilību, ir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nodrošinot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, ka augstus rezultātus var sasn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</a:rPr>
              <a:t>iegt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lv-LV" sz="1600" b="1" i="1" dirty="0">
                <a:solidFill>
                  <a:schemeClr val="bg1">
                    <a:lumMod val="50000"/>
                  </a:schemeClr>
                </a:solidFill>
              </a:rPr>
              <a:t>ikviens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, neatkarīgi no vecāku ienākumiem, dzīvesvietas un citiem apstākļiem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23049-6B81-4D54-A6B8-7B07C130A531}"/>
              </a:ext>
            </a:extLst>
          </p:cNvPr>
          <p:cNvSpPr txBox="1"/>
          <p:nvPr/>
        </p:nvSpPr>
        <p:spPr>
          <a:xfrm>
            <a:off x="673100" y="1563638"/>
            <a:ext cx="533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IZCILAS IZGLĪTĪBAS SISTĒMAS 3  NOTEICOŠIE FAKTORI:</a:t>
            </a:r>
          </a:p>
        </p:txBody>
      </p:sp>
    </p:spTree>
    <p:extLst>
      <p:ext uri="{BB962C8B-B14F-4D97-AF65-F5344CB8AC3E}">
        <p14:creationId xmlns:p14="http://schemas.microsoft.com/office/powerpoint/2010/main" val="9819587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TOP </a:t>
            </a:r>
            <a:r>
              <a:rPr lang="en-GB" dirty="0" err="1"/>
              <a:t>sistēmu</a:t>
            </a:r>
            <a:r>
              <a:rPr lang="en-GB" dirty="0"/>
              <a:t> SKOLOTĀJU </a:t>
            </a:r>
            <a:r>
              <a:rPr lang="en-GB" dirty="0" err="1"/>
              <a:t>sagatavošanas</a:t>
            </a:r>
            <a:r>
              <a:rPr lang="en-GB" dirty="0"/>
              <a:t> process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871" y="2088172"/>
            <a:ext cx="1685925" cy="1685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7274" y="1611417"/>
            <a:ext cx="1837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/>
              <a:t>TEACHER TRAINING</a:t>
            </a:r>
          </a:p>
          <a:p>
            <a:pPr algn="ctr"/>
            <a:r>
              <a:rPr lang="lv-LV" sz="1500" b="1" dirty="0"/>
              <a:t>(TOP PERFORMERS)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56714" y="1614900"/>
            <a:ext cx="231169" cy="2370717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14" name="Arrow: Right 13"/>
          <p:cNvSpPr/>
          <p:nvPr/>
        </p:nvSpPr>
        <p:spPr>
          <a:xfrm>
            <a:off x="3667508" y="2802778"/>
            <a:ext cx="554355" cy="327773"/>
          </a:xfrm>
          <a:prstGeom prst="rightArrow">
            <a:avLst/>
          </a:prstGeom>
          <a:solidFill>
            <a:srgbClr val="C0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22" name="TextBox 21"/>
          <p:cNvSpPr txBox="1"/>
          <p:nvPr/>
        </p:nvSpPr>
        <p:spPr>
          <a:xfrm>
            <a:off x="1749489" y="2054657"/>
            <a:ext cx="12677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/>
              <a:t>TOP PERFORMERS ATTRACTED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47" y="1609490"/>
            <a:ext cx="1649090" cy="269552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63548" y="1609490"/>
            <a:ext cx="665789" cy="23273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26" name="Arrow: Right 25"/>
          <p:cNvSpPr/>
          <p:nvPr/>
        </p:nvSpPr>
        <p:spPr>
          <a:xfrm>
            <a:off x="2003034" y="2816405"/>
            <a:ext cx="824227" cy="300519"/>
          </a:xfrm>
          <a:prstGeom prst="rightArrow">
            <a:avLst/>
          </a:prstGeom>
          <a:solidFill>
            <a:srgbClr val="C0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sp>
        <p:nvSpPr>
          <p:cNvPr id="27" name="TextBox 26"/>
          <p:cNvSpPr txBox="1"/>
          <p:nvPr/>
        </p:nvSpPr>
        <p:spPr>
          <a:xfrm>
            <a:off x="3372553" y="4069189"/>
            <a:ext cx="9575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/>
              <a:t> THE BEST SELECTED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59" y="1593904"/>
            <a:ext cx="696693" cy="235847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965747" y="1611049"/>
            <a:ext cx="674571" cy="686381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590" y="2697030"/>
            <a:ext cx="668585" cy="678665"/>
          </a:xfrm>
          <a:prstGeom prst="rect">
            <a:avLst/>
          </a:prstGeom>
        </p:spPr>
      </p:pic>
      <p:sp>
        <p:nvSpPr>
          <p:cNvPr id="31" name="Arrow: Right 30"/>
          <p:cNvSpPr/>
          <p:nvPr/>
        </p:nvSpPr>
        <p:spPr>
          <a:xfrm>
            <a:off x="5566321" y="2798601"/>
            <a:ext cx="554355" cy="327773"/>
          </a:xfrm>
          <a:prstGeom prst="rightArrow">
            <a:avLst/>
          </a:prstGeom>
          <a:solidFill>
            <a:srgbClr val="C0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098" y="2660026"/>
            <a:ext cx="668585" cy="6786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391" y="3408212"/>
            <a:ext cx="1497995" cy="108833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0247" y="4305011"/>
            <a:ext cx="1569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/>
              <a:t> HIGH SCHOOL GRADUATES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1919" y="2220522"/>
            <a:ext cx="17029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/>
              <a:t>TEACHERS</a:t>
            </a:r>
          </a:p>
        </p:txBody>
      </p:sp>
      <p:sp>
        <p:nvSpPr>
          <p:cNvPr id="36" name="Arrow: Right 35"/>
          <p:cNvSpPr/>
          <p:nvPr/>
        </p:nvSpPr>
        <p:spPr>
          <a:xfrm>
            <a:off x="6960989" y="2806113"/>
            <a:ext cx="554355" cy="327773"/>
          </a:xfrm>
          <a:prstGeom prst="rightArrow">
            <a:avLst/>
          </a:prstGeom>
          <a:solidFill>
            <a:srgbClr val="C0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860" y="3268675"/>
            <a:ext cx="1615109" cy="106597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472422" y="2520604"/>
            <a:ext cx="1499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/>
              <a:t>MENTORING NEW TEACHERS </a:t>
            </a:r>
            <a:r>
              <a:rPr lang="lv-LV" sz="1200" i="1" dirty="0"/>
              <a:t>(1-2 </a:t>
            </a:r>
            <a:r>
              <a:rPr lang="lv-LV" sz="1200" i="1" dirty="0" err="1"/>
              <a:t>years</a:t>
            </a:r>
            <a:r>
              <a:rPr lang="lv-LV" sz="12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474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4" grpId="0" animBg="1"/>
      <p:bldP spid="22" grpId="0"/>
      <p:bldP spid="25" grpId="0" animBg="1"/>
      <p:bldP spid="26" grpId="0" animBg="1"/>
      <p:bldP spid="27" grpId="0"/>
      <p:bldP spid="29" grpId="0" animBg="1"/>
      <p:bldP spid="31" grpId="0" animBg="1"/>
      <p:bldP spid="34" grpId="0"/>
      <p:bldP spid="35" grpId="0"/>
      <p:bldP spid="36" grpId="0" animBg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CE780D0B64144340BE7F913EF691249C" ma:contentTypeVersion="0" ma:contentTypeDescription="Izveidot jaunu dokumentu." ma:contentTypeScope="" ma:versionID="7cac99d518a0dcab91a0d05d8033cc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6bef76b1948cc14eb045bdecfa38a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356760-FC8E-4611-BC24-284D8056DE1D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606F9C-F814-42C1-8B3F-99734BE8A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536CA3-D91D-4F4E-9292-37DEE832D7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On-screen Show (16:9)</PresentationFormat>
  <Paragraphs>95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Bebas Neue</vt:lpstr>
      <vt:lpstr>Calibri</vt:lpstr>
      <vt:lpstr>Calibri Light</vt:lpstr>
      <vt:lpstr>Courier New</vt:lpstr>
      <vt:lpstr>Helvetica</vt:lpstr>
      <vt:lpstr>Helvetica Bold</vt:lpstr>
      <vt:lpstr>Marcellus</vt:lpstr>
      <vt:lpstr>Office Theme</vt:lpstr>
      <vt:lpstr>KĀDAS IR TOP IZGLĪTĪBAS SISTĒMU KOPĪGĀS IEZĪMES?</vt:lpstr>
      <vt:lpstr>PowerPoint Presentation</vt:lpstr>
      <vt:lpstr>PowerPoint Presentation</vt:lpstr>
      <vt:lpstr>PowerPoint Presentation</vt:lpstr>
      <vt:lpstr>PowerPoint Presentation</vt:lpstr>
      <vt:lpstr>KAS ĻAUJ TOP IZGLĪTĪBAS SISTĒMĀM IZAUDZINĀT ZINOŠUS JAUNIEŠUS MASVEIDĀ?</vt:lpstr>
      <vt:lpstr>PowerPoint Presentation</vt:lpstr>
      <vt:lpstr>PowerPoint Presentation</vt:lpstr>
      <vt:lpstr>TOP sistēmu SKOLOTĀJU sagatavošanas process</vt:lpstr>
      <vt:lpstr>PowerPoint Presentation</vt:lpstr>
      <vt:lpstr>SINGAPŪRA: skolotāju atlases process</vt:lpstr>
      <vt:lpstr>SINGAPŪRA: pēc rūpīgas atlases atbirums neliels</vt:lpstr>
      <vt:lpstr>PowerPoint Presentation</vt:lpstr>
      <vt:lpstr>KĀDAS ĪPAŠĪBAS PIEMĪT EFEKTĪVAM (KVALITATĪVAM) SKOLOTĀJAM?</vt:lpstr>
      <vt:lpstr>ILUSTRĀCIJAI SITUĀCIJA AR FIZIKAS SKOLOTĀJIEM LATVIJAS SKOLĀS</vt:lpstr>
      <vt:lpstr>Kvalitatīvus jaunos skolotājus piesaistīt grūti – daudzviet skolēnus māca skolotāji, kam pašiem bijušas viduvējas vai vājas sekmes</vt:lpstr>
      <vt:lpstr>Labus skolotājus visgrūtāk piesaistīt mazajām skolām</vt:lpstr>
      <vt:lpstr>Fizikas skolotāju vecumstruktūra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2019-02-26T13:10:47Z</dcterms:created>
  <dcterms:modified xsi:type="dcterms:W3CDTF">2019-02-26T22:10:05Z</dcterms:modified>
</cp:coreProperties>
</file>