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31"/>
  </p:notesMasterIdLst>
  <p:sldIdLst>
    <p:sldId id="256" r:id="rId2"/>
    <p:sldId id="297" r:id="rId3"/>
    <p:sldId id="298" r:id="rId4"/>
    <p:sldId id="296" r:id="rId5"/>
    <p:sldId id="300" r:id="rId6"/>
    <p:sldId id="301" r:id="rId7"/>
    <p:sldId id="314" r:id="rId8"/>
    <p:sldId id="302" r:id="rId9"/>
    <p:sldId id="319" r:id="rId10"/>
    <p:sldId id="303" r:id="rId11"/>
    <p:sldId id="304" r:id="rId12"/>
    <p:sldId id="305" r:id="rId13"/>
    <p:sldId id="306" r:id="rId14"/>
    <p:sldId id="309" r:id="rId15"/>
    <p:sldId id="308" r:id="rId16"/>
    <p:sldId id="307" r:id="rId17"/>
    <p:sldId id="264" r:id="rId18"/>
    <p:sldId id="284" r:id="rId19"/>
    <p:sldId id="295" r:id="rId20"/>
    <p:sldId id="285" r:id="rId21"/>
    <p:sldId id="310" r:id="rId22"/>
    <p:sldId id="311" r:id="rId23"/>
    <p:sldId id="316" r:id="rId24"/>
    <p:sldId id="317" r:id="rId25"/>
    <p:sldId id="313" r:id="rId26"/>
    <p:sldId id="315" r:id="rId27"/>
    <p:sldId id="318" r:id="rId28"/>
    <p:sldId id="294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25" autoAdjust="0"/>
  </p:normalViewPr>
  <p:slideViewPr>
    <p:cSldViewPr snapToGrid="0">
      <p:cViewPr varScale="1">
        <p:scale>
          <a:sx n="58" d="100"/>
          <a:sy n="58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54660-8512-48EC-ABEF-12DE90F6EF38}" type="datetimeFigureOut">
              <a:rPr lang="lv-LV" smtClean="0"/>
              <a:t>26.02.2019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E8F-17E6-43DA-BA85-6D556EA6AB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946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past</a:t>
            </a:r>
            <a:r>
              <a:rPr lang="lv-LV" baseline="0" dirty="0" smtClean="0"/>
              <a:t>āstīt, kādēļ es sagatavoju šādu nodarbību.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E8F-17E6-43DA-BA85-6D556EA6ABC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290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Šajā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uzdevumā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piemēru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konteksts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skolēniem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svešs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Viņi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vēl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kādēļ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vēsturiskos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tēlus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Francijā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Anglijā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numurēja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E8F-17E6-43DA-BA85-6D556EA6ABCB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202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from minority schools showed significantly better results than students who studied in Latvian. For example, in 2009 the difference was, respectively, 46.6 % compared to 34.5 %.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E8F-17E6-43DA-BA85-6D556EA6ABCB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287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2015.gadā,</a:t>
            </a:r>
            <a:r>
              <a:rPr lang="lv-LV" baseline="0" dirty="0" smtClean="0"/>
              <a:t> vērojot vairāk nekā 200 eksakto mācību priekšmetu stundas visā Latvijā projekta skolās.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E8F-17E6-43DA-BA85-6D556EA6ABCB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966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Kādreiz,</a:t>
            </a:r>
            <a:r>
              <a:rPr lang="lv-LV" baseline="0" dirty="0" smtClean="0"/>
              <a:t> 20.gadsimta 70.gados par matemātisku problēmu uzskatīja jebkuru matemātikas uzdevumu.</a:t>
            </a:r>
          </a:p>
          <a:p>
            <a:r>
              <a:rPr lang="lv-LV" baseline="0" dirty="0" smtClean="0"/>
              <a:t>Mūsdienās uztvere ir būtiski mainījusies – problēma ir situācija, kad skolēnam jāpielieto esošās zināšanas jaunā, nestandarta situācijā vai jāsintezē jauna ideja.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E8F-17E6-43DA-BA85-6D556EA6ABCB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597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Šajā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uzdevumā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piemēru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konteksts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skolēniem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svešs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Viņi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vēl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nezina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kādēļ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vēsturiskos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tēlus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Francijā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Anglijā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numurēja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E8F-17E6-43DA-BA85-6D556EA6ABCB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283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2AE8F-17E6-43DA-BA85-6D556EA6ABCB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32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7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6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9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4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4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7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26.02.2019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26.02.2019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9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latin typeface="Candara" panose="020E0502030303020204" pitchFamily="34" charset="0"/>
              </a:rPr>
              <a:t>Kuram vajag matemātiku?</a:t>
            </a:r>
            <a:endParaRPr lang="lv-LV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Aleksandrs Vorobjovs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1665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882315"/>
            <a:ext cx="9720073" cy="1058779"/>
          </a:xfrm>
        </p:spPr>
        <p:txBody>
          <a:bodyPr>
            <a:noAutofit/>
          </a:bodyPr>
          <a:lstStyle/>
          <a:p>
            <a:r>
              <a:rPr lang="lv-LV" sz="3200" dirty="0" smtClean="0"/>
              <a:t>Cik pētījumus ir veicis VISC pēdējo 10 gadu laikā, lai izprastu šo situāciju?</a:t>
            </a:r>
            <a:endParaRPr lang="lv-LV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76" y="2276224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255" y="481261"/>
            <a:ext cx="9720073" cy="6031834"/>
          </a:xfrm>
        </p:spPr>
        <p:txBody>
          <a:bodyPr>
            <a:noAutofit/>
          </a:bodyPr>
          <a:lstStyle/>
          <a:p>
            <a:r>
              <a:rPr lang="lv-LV" sz="3200" dirty="0" smtClean="0"/>
              <a:t>No tiem: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dirty="0"/>
              <a:t> </a:t>
            </a:r>
            <a:r>
              <a:rPr lang="lv-LV" sz="3200" dirty="0" smtClean="0"/>
              <a:t>viens ir veltīts mazākumtautību skolām, un matemātika tajā ir tikai pieminēta;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dirty="0"/>
              <a:t> </a:t>
            </a:r>
            <a:r>
              <a:rPr lang="lv-LV" sz="3200" dirty="0" smtClean="0"/>
              <a:t>otrs ir pārskats par CE </a:t>
            </a:r>
            <a:r>
              <a:rPr lang="lv-LV" sz="3200" dirty="0"/>
              <a:t>rezultātiem 2011.gadā; citāts no secinājumiem: «Skolēnu  vidējie  sasniegumi  atsevišķos  uzdevumos  izraisa  pārdomas  par  tajos  pārbaudāmo prasmju apguvi mācību procesa laikā»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3200" dirty="0"/>
              <a:t> </a:t>
            </a:r>
            <a:r>
              <a:rPr lang="lv-LV" sz="3200" dirty="0" smtClean="0"/>
              <a:t>trešais ir materiāls, kas ir pieteikts kā metodisks, lasītājus informē par to, ka «skolēniem ir dažāda matemātikas mācīšanās pieredze».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4097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39" y="2084832"/>
            <a:ext cx="1771650" cy="2581275"/>
          </a:xfrm>
        </p:spPr>
      </p:pic>
    </p:spTree>
    <p:extLst>
      <p:ext uri="{BB962C8B-B14F-4D97-AF65-F5344CB8AC3E}">
        <p14:creationId xmlns:p14="http://schemas.microsoft.com/office/powerpoint/2010/main" val="41381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cap="none" dirty="0" smtClean="0"/>
              <a:t>Rebrand</a:t>
            </a:r>
            <a:endParaRPr lang="lv-LV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9" y="2268203"/>
            <a:ext cx="6191250" cy="3476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60685" y="2235477"/>
            <a:ext cx="2831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solidFill>
                  <a:srgbClr val="FF0000"/>
                </a:solidFill>
              </a:rPr>
              <a:t>1998</a:t>
            </a:r>
          </a:p>
          <a:p>
            <a:r>
              <a:rPr lang="lv-LV" sz="3200" b="1" dirty="0" smtClean="0"/>
              <a:t>Matemātika</a:t>
            </a:r>
            <a:endParaRPr lang="lv-LV" sz="2400" b="1" dirty="0" smtClean="0"/>
          </a:p>
          <a:p>
            <a:endParaRPr lang="lv-LV" sz="2400" dirty="0" smtClean="0"/>
          </a:p>
          <a:p>
            <a:r>
              <a:rPr lang="lv-LV" sz="2400" dirty="0" smtClean="0">
                <a:solidFill>
                  <a:srgbClr val="FF0000"/>
                </a:solidFill>
              </a:rPr>
              <a:t>2013</a:t>
            </a:r>
          </a:p>
          <a:p>
            <a:r>
              <a:rPr lang="lv-LV" sz="3200" b="1" dirty="0" smtClean="0"/>
              <a:t>Matemātika</a:t>
            </a:r>
            <a:endParaRPr lang="lv-LV" sz="2400" b="1" dirty="0" smtClean="0"/>
          </a:p>
          <a:p>
            <a:endParaRPr lang="lv-LV" sz="2400" dirty="0" smtClean="0"/>
          </a:p>
          <a:p>
            <a:r>
              <a:rPr lang="lv-LV" sz="2400" dirty="0" smtClean="0">
                <a:solidFill>
                  <a:srgbClr val="FF0000"/>
                </a:solidFill>
              </a:rPr>
              <a:t>Today</a:t>
            </a:r>
          </a:p>
          <a:p>
            <a:r>
              <a:rPr lang="lv-LV" sz="3200" b="1" dirty="0" smtClean="0"/>
              <a:t>Matemātika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14205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86" y="1784286"/>
            <a:ext cx="3657607" cy="25877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78" y="2316164"/>
            <a:ext cx="2276475" cy="152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29718" y="437204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800" dirty="0" smtClean="0"/>
              <a:t>«Nesaprotu</a:t>
            </a:r>
            <a:r>
              <a:rPr lang="lv-LV" sz="2800" dirty="0"/>
              <a:t>, kāpēc tiek dalīti skolotāj: parastie, kas mācās PPMF un īpašie - IM</a:t>
            </a:r>
            <a:r>
              <a:rPr lang="lv-LV" sz="2800" dirty="0" smtClean="0"/>
              <a:t>.»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8709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128" y="5940028"/>
            <a:ext cx="9270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Skolēna izziņas darbības dziļums % no vērotajām stundām</a:t>
            </a:r>
            <a:endParaRPr lang="lv-LV" sz="2800" dirty="0"/>
          </a:p>
        </p:txBody>
      </p:sp>
      <p:pic>
        <p:nvPicPr>
          <p:cNvPr id="5" name="Attēls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2" y="394144"/>
            <a:ext cx="8523371" cy="5391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585216"/>
            <a:ext cx="9316852" cy="54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cap="none" dirty="0" smtClean="0">
                <a:latin typeface="Candara" panose="020E0502030303020204" pitchFamily="34" charset="0"/>
              </a:rPr>
              <a:t>Kādas prasmes visvairāk ietekmē rezultātu matemātikā?</a:t>
            </a:r>
            <a:endParaRPr lang="lv-LV" sz="4000" cap="none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97033"/>
          </a:xfrm>
        </p:spPr>
        <p:txBody>
          <a:bodyPr>
            <a:noAutofit/>
          </a:bodyPr>
          <a:lstStyle/>
          <a:p>
            <a:r>
              <a:rPr lang="lv-LV" sz="3600" dirty="0" smtClean="0">
                <a:latin typeface="Candara" panose="020E0502030303020204" pitchFamily="34" charset="0"/>
              </a:rPr>
              <a:t>Problēmu risināšanas prasme	0,59</a:t>
            </a:r>
          </a:p>
          <a:p>
            <a:r>
              <a:rPr lang="lv-LV" sz="3600" dirty="0" smtClean="0">
                <a:latin typeface="Candara" panose="020E0502030303020204" pitchFamily="34" charset="0"/>
              </a:rPr>
              <a:t>Modelēšana					0,53</a:t>
            </a:r>
          </a:p>
          <a:p>
            <a:r>
              <a:rPr lang="lv-LV" sz="3600" dirty="0" smtClean="0">
                <a:latin typeface="Candara" panose="020E0502030303020204" pitchFamily="34" charset="0"/>
              </a:rPr>
              <a:t>Matemātiskā intuīcija			0,38</a:t>
            </a:r>
          </a:p>
          <a:p>
            <a:r>
              <a:rPr lang="lv-LV" sz="3600" dirty="0" smtClean="0">
                <a:latin typeface="Candara" panose="020E0502030303020204" pitchFamily="34" charset="0"/>
              </a:rPr>
              <a:t>Pašrefleksija					0,34</a:t>
            </a:r>
          </a:p>
        </p:txBody>
      </p:sp>
    </p:spTree>
    <p:extLst>
      <p:ext uri="{BB962C8B-B14F-4D97-AF65-F5344CB8AC3E}">
        <p14:creationId xmlns:p14="http://schemas.microsoft.com/office/powerpoint/2010/main" val="18801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cap="none" dirty="0" smtClean="0">
                <a:latin typeface="Candara" panose="020E0502030303020204" pitchFamily="34" charset="0"/>
              </a:rPr>
              <a:t>Problēmu risināšanas prasme</a:t>
            </a:r>
            <a:endParaRPr lang="lv-LV" sz="4000" cap="none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224463"/>
            <a:ext cx="6703177" cy="226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>
                <a:latin typeface="Candara" panose="020E0502030303020204" pitchFamily="34" charset="0"/>
              </a:rPr>
              <a:t>Īsti nav problēma, jo tas ir </a:t>
            </a:r>
            <a:r>
              <a:rPr lang="lv-LV" sz="2800" b="1" dirty="0" smtClean="0">
                <a:latin typeface="Candara" panose="020E0502030303020204" pitchFamily="34" charset="0"/>
              </a:rPr>
              <a:t>reproduktīvs</a:t>
            </a:r>
            <a:r>
              <a:rPr lang="lv-LV" sz="2800" dirty="0" smtClean="0">
                <a:latin typeface="Candara" panose="020E0502030303020204" pitchFamily="34" charset="0"/>
              </a:rPr>
              <a:t> uzdevums – skolēns atkārto matemātikas stundā daudzkārt lietotu algoritmu.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1917680"/>
            <a:ext cx="501015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90" y="1917680"/>
            <a:ext cx="33718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cap="none" dirty="0" smtClean="0">
                <a:latin typeface="Candara" panose="020E0502030303020204" pitchFamily="34" charset="0"/>
              </a:rPr>
              <a:t>Problēmu risināšanas prasme</a:t>
            </a:r>
            <a:endParaRPr lang="lv-LV" sz="4000" cap="none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670317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 smtClean="0">
                <a:latin typeface="Candara" panose="020E0502030303020204" pitchFamily="34" charset="0"/>
              </a:rPr>
              <a:t>Kravas auto vēlas izbraukt cauri paraboliskas formas tonelim. Zīmējumā izmēri doti metros. Kravas auto ir 5 m augsts un 4 m plats. Vai tas var izbraukt cauri tunelim? Atbildi pamato ar aprēķiniem!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589" y="2162969"/>
            <a:ext cx="35147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795" y="846667"/>
            <a:ext cx="9720073" cy="402336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Iespējamās </a:t>
            </a:r>
            <a:r>
              <a:rPr lang="lv-LV" sz="3600" dirty="0"/>
              <a:t>misijas </a:t>
            </a:r>
            <a:r>
              <a:rPr lang="lv-LV" sz="3600" dirty="0" smtClean="0"/>
              <a:t>absolvents</a:t>
            </a:r>
          </a:p>
          <a:p>
            <a:r>
              <a:rPr lang="lv-LV" sz="3600" dirty="0" smtClean="0"/>
              <a:t>Matemātikas un fizikas </a:t>
            </a:r>
            <a:r>
              <a:rPr lang="lv-LV" sz="3600" dirty="0"/>
              <a:t>skolotājs Mārupes </a:t>
            </a:r>
            <a:r>
              <a:rPr lang="lv-LV" sz="3600" dirty="0" smtClean="0"/>
              <a:t>vidusskolā</a:t>
            </a:r>
          </a:p>
          <a:p>
            <a:r>
              <a:rPr lang="lv-LV" sz="3600" dirty="0" smtClean="0"/>
              <a:t>Latvijas universitātes pedagoģijas doktorants</a:t>
            </a:r>
            <a:endParaRPr lang="lv-LV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" y="4230103"/>
            <a:ext cx="3895725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69" y="3744073"/>
            <a:ext cx="2729920" cy="2729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015" y="4603455"/>
            <a:ext cx="45053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918" y="499650"/>
            <a:ext cx="9905998" cy="809229"/>
          </a:xfrm>
        </p:spPr>
        <p:txBody>
          <a:bodyPr/>
          <a:lstStyle/>
          <a:p>
            <a:r>
              <a:rPr lang="lv-LV" cap="none" dirty="0" smtClean="0">
                <a:latin typeface="Candara" panose="020E0502030303020204" pitchFamily="34" charset="0"/>
              </a:rPr>
              <a:t>Modelēšana</a:t>
            </a:r>
            <a:endParaRPr lang="lv-LV" cap="none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858" y="1363579"/>
            <a:ext cx="5695532" cy="5005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600" dirty="0">
                <a:effectLst/>
                <a:latin typeface="Candara" panose="020E0502030303020204" pitchFamily="34" charset="0"/>
              </a:rPr>
              <a:t>2018.gada sākumā Pasaules iedzīvotāju skaits bija </a:t>
            </a:r>
            <a:r>
              <a:rPr lang="lv-LV" sz="2600" dirty="0" smtClean="0">
                <a:effectLst/>
                <a:latin typeface="Candara" panose="020E0502030303020204" pitchFamily="34" charset="0"/>
              </a:rPr>
              <a:t>7,6 miljardi </a:t>
            </a:r>
            <a:r>
              <a:rPr lang="lv-LV" sz="2600" dirty="0">
                <a:effectLst/>
                <a:latin typeface="Candara" panose="020E0502030303020204" pitchFamily="34" charset="0"/>
              </a:rPr>
              <a:t>cilvēku. Pastāv vairākas prognozes par to, kā tuvākajos 40 gados mainīsies iedzīvotāju skaits uz Zemes. </a:t>
            </a:r>
            <a:r>
              <a:rPr lang="lv-LV" sz="2600" dirty="0" smtClean="0">
                <a:effectLst/>
                <a:latin typeface="Candara" panose="020E0502030303020204" pitchFamily="34" charset="0"/>
              </a:rPr>
              <a:t>Grafikā ir parādītas trīs </a:t>
            </a:r>
            <a:r>
              <a:rPr lang="lv-LV" sz="2600" dirty="0">
                <a:effectLst/>
                <a:latin typeface="Candara" panose="020E0502030303020204" pitchFamily="34" charset="0"/>
              </a:rPr>
              <a:t>populārākās no </a:t>
            </a:r>
            <a:r>
              <a:rPr lang="lv-LV" sz="2600" dirty="0" smtClean="0">
                <a:effectLst/>
                <a:latin typeface="Candara" panose="020E0502030303020204" pitchFamily="34" charset="0"/>
              </a:rPr>
              <a:t>tām. Ar aprēķiniem nosaki katras prognozes:</a:t>
            </a:r>
          </a:p>
          <a:p>
            <a:pPr marL="457200" indent="-457200">
              <a:buAutoNum type="alphaLcParenR"/>
            </a:pPr>
            <a:r>
              <a:rPr lang="lv-LV" sz="2600" dirty="0">
                <a:effectLst/>
                <a:latin typeface="Candara" panose="020E0502030303020204" pitchFamily="34" charset="0"/>
              </a:rPr>
              <a:t>f</a:t>
            </a:r>
            <a:r>
              <a:rPr lang="lv-LV" sz="2600" dirty="0" smtClean="0">
                <a:effectLst/>
                <a:latin typeface="Candara" panose="020E0502030303020204" pitchFamily="34" charset="0"/>
              </a:rPr>
              <a:t>unkcijas nosaukumu;</a:t>
            </a:r>
          </a:p>
          <a:p>
            <a:pPr marL="457200" indent="-457200">
              <a:buAutoNum type="alphaLcParenR"/>
            </a:pPr>
            <a:r>
              <a:rPr lang="lv-LV" sz="2600" dirty="0">
                <a:effectLst/>
                <a:latin typeface="Candara" panose="020E0502030303020204" pitchFamily="34" charset="0"/>
              </a:rPr>
              <a:t>f</a:t>
            </a:r>
            <a:r>
              <a:rPr lang="lv-LV" sz="2600" dirty="0" smtClean="0">
                <a:effectLst/>
                <a:latin typeface="Candara" panose="020E0502030303020204" pitchFamily="34" charset="0"/>
              </a:rPr>
              <a:t>unkcijas formulu.</a:t>
            </a:r>
            <a:endParaRPr lang="lv-LV" sz="2600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90" y="718332"/>
            <a:ext cx="5293894" cy="55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10" y="2950143"/>
            <a:ext cx="2781300" cy="278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cap="none" dirty="0" smtClean="0"/>
              <a:t>Saturs</a:t>
            </a:r>
            <a:endParaRPr lang="lv-LV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8905"/>
            <a:ext cx="8248209" cy="4023360"/>
          </a:xfrm>
        </p:spPr>
        <p:txBody>
          <a:bodyPr>
            <a:normAutofit/>
          </a:bodyPr>
          <a:lstStyle/>
          <a:p>
            <a:r>
              <a:rPr lang="lv-LV" sz="2800" dirty="0"/>
              <a:t>Kāds saturs varētu pārliecināt skolēnus, ka viņi vēlas saistīt studijas ar eksakto virzienu</a:t>
            </a:r>
            <a:r>
              <a:rPr lang="lv-LV" sz="2800" dirty="0" smtClean="0"/>
              <a:t>?</a:t>
            </a:r>
          </a:p>
          <a:p>
            <a:endParaRPr lang="lv-LV" sz="2800" dirty="0" smtClean="0"/>
          </a:p>
          <a:p>
            <a:r>
              <a:rPr lang="lv-LV" sz="2800" dirty="0" smtClean="0"/>
              <a:t>Aptuveni </a:t>
            </a:r>
            <a:r>
              <a:rPr lang="lv-LV" sz="2800" dirty="0"/>
              <a:t>katram devītajam Latvijas iedzīvotājam ir Instagram </a:t>
            </a:r>
            <a:r>
              <a:rPr lang="lv-LV" sz="2800" dirty="0" smtClean="0"/>
              <a:t>profils.</a:t>
            </a:r>
            <a:br>
              <a:rPr lang="lv-LV" sz="2800" dirty="0" smtClean="0"/>
            </a:br>
            <a:r>
              <a:rPr lang="lv-LV" sz="2800" dirty="0" smtClean="0"/>
              <a:t>Cik </a:t>
            </a:r>
            <a:r>
              <a:rPr lang="lv-LV" sz="2800" dirty="0"/>
              <a:t>Instagram lietotāju ir Latvijā?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0650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6833934" y="2843281"/>
            <a:ext cx="3863083" cy="1520172"/>
          </a:xfrm>
          <a:prstGeom prst="wedgeRoundRectCallout">
            <a:avLst>
              <a:gd name="adj1" fmla="val 5329"/>
              <a:gd name="adj2" fmla="val 7199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60" y="954505"/>
            <a:ext cx="8777598" cy="4023360"/>
          </a:xfrm>
        </p:spPr>
        <p:txBody>
          <a:bodyPr>
            <a:normAutofit/>
          </a:bodyPr>
          <a:lstStyle/>
          <a:p>
            <a:r>
              <a:rPr lang="lv-LV" sz="2800" dirty="0"/>
              <a:t>Apskatot šo attēlu, vai Tev rodas zinātkāre pārbaudīt, kāds rezultāts sanāk pēdējā rindiņā?</a:t>
            </a:r>
            <a:endParaRPr lang="lv-LV" sz="3200" dirty="0"/>
          </a:p>
        </p:txBody>
      </p:sp>
      <p:pic>
        <p:nvPicPr>
          <p:cNvPr id="6" name="Picture 5" descr="Captionless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1" y="1881338"/>
            <a:ext cx="5004635" cy="28879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833934" y="2843281"/>
            <a:ext cx="38630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«Pat negribētos, </a:t>
            </a:r>
            <a:r>
              <a:rPr lang="lv-LV" sz="2800" dirty="0"/>
              <a:t>bet es </a:t>
            </a:r>
            <a:r>
              <a:rPr lang="lv-LV" sz="2800" dirty="0" smtClean="0"/>
              <a:t>šo uzdevumu </a:t>
            </a:r>
            <a:r>
              <a:rPr lang="lv-LV" sz="2800" dirty="0"/>
              <a:t>tagad </a:t>
            </a:r>
            <a:r>
              <a:rPr lang="lv-LV" sz="2800" dirty="0" smtClean="0"/>
              <a:t>izpildīju.»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6990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6833934" y="2843281"/>
            <a:ext cx="3863083" cy="1520172"/>
          </a:xfrm>
          <a:prstGeom prst="wedgeRoundRectCallout">
            <a:avLst>
              <a:gd name="adj1" fmla="val 5329"/>
              <a:gd name="adj2" fmla="val 719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60" y="954505"/>
            <a:ext cx="8777598" cy="2671011"/>
          </a:xfrm>
        </p:spPr>
        <p:txBody>
          <a:bodyPr>
            <a:normAutofit/>
          </a:bodyPr>
          <a:lstStyle/>
          <a:p>
            <a:r>
              <a:rPr lang="lv-LV" sz="3200" dirty="0"/>
              <a:t>Ko Tu secināji no šīm divām skaitliskām nevienādībām?</a:t>
            </a:r>
            <a:endParaRPr lang="lv-LV" sz="4400" dirty="0"/>
          </a:p>
        </p:txBody>
      </p:sp>
      <p:sp>
        <p:nvSpPr>
          <p:cNvPr id="7" name="Rectangle 6"/>
          <p:cNvSpPr/>
          <p:nvPr/>
        </p:nvSpPr>
        <p:spPr>
          <a:xfrm>
            <a:off x="6833934" y="2843281"/>
            <a:ext cx="38630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 smtClean="0"/>
              <a:t>«Pirmā nevienādība ir pareiza un otrā – aplama.»</a:t>
            </a:r>
            <a:endParaRPr lang="lv-LV" sz="2800" dirty="0"/>
          </a:p>
        </p:txBody>
      </p:sp>
      <p:pic>
        <p:nvPicPr>
          <p:cNvPr id="9" name="Picture 8" descr="Captionless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0" y="2337601"/>
            <a:ext cx="5071872" cy="93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4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60" y="954505"/>
            <a:ext cx="8777598" cy="2671011"/>
          </a:xfrm>
        </p:spPr>
        <p:txBody>
          <a:bodyPr>
            <a:normAutofit/>
          </a:bodyPr>
          <a:lstStyle/>
          <a:p>
            <a:r>
              <a:rPr lang="lv-LV" sz="3200" dirty="0"/>
              <a:t>Puse Latvijas teritorijas ir klāta ar mežiem. Diagrammā ir redzams Latvijas mežu sadalījums pa koku sugām. Cik procentus no Latvijas teritorijas klāj skujkoku meži?</a:t>
            </a:r>
          </a:p>
        </p:txBody>
      </p:sp>
      <p:pic>
        <p:nvPicPr>
          <p:cNvPr id="6" name="Picture 5" descr="Captionless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39" y="3149015"/>
            <a:ext cx="5168124" cy="294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1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cap="none" dirty="0" smtClean="0"/>
              <a:t>Tai pat laikā...</a:t>
            </a:r>
            <a:endParaRPr lang="lv-LV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10638483" cy="3807433"/>
          </a:xfrm>
        </p:spPr>
        <p:txBody>
          <a:bodyPr>
            <a:normAutofit/>
          </a:bodyPr>
          <a:lstStyle/>
          <a:p>
            <a:r>
              <a:rPr lang="lv-LV" sz="3200" dirty="0" smtClean="0"/>
              <a:t>Vai jums ir zināms, kādēļ Francijā</a:t>
            </a:r>
            <a:br>
              <a:rPr lang="lv-LV" sz="3200" dirty="0" smtClean="0"/>
            </a:br>
            <a:r>
              <a:rPr lang="lv-LV" sz="3200" dirty="0" smtClean="0"/>
              <a:t>kādreiz numurēja cilvēkus?</a:t>
            </a:r>
          </a:p>
          <a:p>
            <a:endParaRPr lang="lv-LV" sz="3200" dirty="0"/>
          </a:p>
          <a:p>
            <a:r>
              <a:rPr lang="lv-LV" sz="3200" dirty="0" smtClean="0"/>
              <a:t>No aprobācijas materiāla matemātikā 5.klasei: </a:t>
            </a:r>
            <a:r>
              <a:rPr lang="lv-LV" sz="2800" dirty="0" smtClean="0"/>
              <a:t>«</a:t>
            </a:r>
            <a:r>
              <a:rPr lang="lv-LV" sz="2800" dirty="0"/>
              <a:t>Pārveido dotos </a:t>
            </a:r>
            <a:r>
              <a:rPr lang="lv-LV" sz="2800" dirty="0" smtClean="0"/>
              <a:t>skaitļus!</a:t>
            </a:r>
            <a:r>
              <a:rPr lang="lv-LV" sz="2800" dirty="0"/>
              <a:t> </a:t>
            </a:r>
            <a:r>
              <a:rPr lang="lv-LV" sz="2800" dirty="0" smtClean="0"/>
              <a:t>Romiešu </a:t>
            </a:r>
            <a:r>
              <a:rPr lang="lv-LV" sz="2800" dirty="0"/>
              <a:t>ciparus lieto, lai apzīmētu valdniekus, piemēram Francijas karalis Luijs XVI (……………..), Anglijas karaliene Elizabete II </a:t>
            </a:r>
            <a:r>
              <a:rPr lang="lv-LV" sz="2800" dirty="0" smtClean="0"/>
              <a:t>(………….).»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3110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cap="none" dirty="0" smtClean="0"/>
              <a:t>Savlaicīgums</a:t>
            </a:r>
            <a:endParaRPr lang="lv-LV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32" y="2084831"/>
            <a:ext cx="10812379" cy="3807433"/>
          </a:xfrm>
        </p:spPr>
        <p:txBody>
          <a:bodyPr>
            <a:normAutofit/>
          </a:bodyPr>
          <a:lstStyle/>
          <a:p>
            <a:r>
              <a:rPr lang="lv-LV" sz="3600" dirty="0" smtClean="0"/>
              <a:t>Kurā brīdī Latvijā skolēni izlemj savu izglītības trajektoriju vai ideālā gadījumā – izdara karjeras/ nozares izvēli?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7654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4983588"/>
            <a:ext cx="9720073" cy="1325771"/>
          </a:xfrm>
        </p:spPr>
        <p:txBody>
          <a:bodyPr>
            <a:normAutofit/>
          </a:bodyPr>
          <a:lstStyle/>
          <a:p>
            <a:r>
              <a:rPr lang="lv-LV" sz="3500" dirty="0" smtClean="0"/>
              <a:t>Kā darbadevēji interpretē matemātiku?</a:t>
            </a:r>
            <a:endParaRPr lang="lv-LV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44" y="729983"/>
            <a:ext cx="4101766" cy="3975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33" y="729983"/>
            <a:ext cx="4069080" cy="39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312902" y="545882"/>
            <a:ext cx="9905998" cy="809229"/>
          </a:xfrm>
        </p:spPr>
        <p:txBody>
          <a:bodyPr/>
          <a:lstStyle/>
          <a:p>
            <a:r>
              <a:rPr lang="lv-LV" dirty="0" smtClean="0"/>
              <a:t>Kopsavilkums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749" y="237068"/>
            <a:ext cx="10697662" cy="6067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Statistiski nozīmīgi labāki panākumi matemātikā ir skolēniem, kuri: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labi mācās dabaszinātņu priekšmetus (fiziku, bioloģiju) un latviešu valodu;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ir ar labām modelēšanas un problēmu risināšanas prasmēm;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lūdz palīdzību, ja kaut ko nesaprot;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iedziļinās jautājuma būtībā, nevis tikai salīdzina atbildi;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pilda mājasdarbus un risina iepriekšējo gadus eksāmenus;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apmeklē konsultācijas;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nekavē skolu (ja vien tā nav došanās uz olimpiādi);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ir ar lielām ekspektācijām;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fokusējas uz vienu darbu un mācās klusumā.</a:t>
            </a:r>
            <a:endParaRPr lang="lv-LV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352425"/>
            <a:ext cx="9648825" cy="615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8282" y="4673377"/>
            <a:ext cx="22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solidFill>
                  <a:schemeClr val="bg1"/>
                </a:solidFill>
              </a:rPr>
              <a:t>r = –0,6</a:t>
            </a:r>
            <a:endParaRPr lang="lv-LV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338137"/>
            <a:ext cx="82581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9" y="1885866"/>
            <a:ext cx="11333809" cy="4464133"/>
          </a:xfrm>
        </p:spPr>
      </p:pic>
    </p:spTree>
    <p:extLst>
      <p:ext uri="{BB962C8B-B14F-4D97-AF65-F5344CB8AC3E}">
        <p14:creationId xmlns:p14="http://schemas.microsoft.com/office/powerpoint/2010/main" val="28397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88758"/>
            <a:ext cx="8424672" cy="1074821"/>
          </a:xfrm>
        </p:spPr>
        <p:txBody>
          <a:bodyPr>
            <a:noAutofit/>
          </a:bodyPr>
          <a:lstStyle/>
          <a:p>
            <a:r>
              <a:rPr lang="lv-LV" sz="4400" cap="none" dirty="0" smtClean="0"/>
              <a:t>Vai varat atpazīt, kuri stabiņi parāda rezultātu matemātikā?</a:t>
            </a:r>
            <a:endParaRPr lang="lv-LV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3" y="1477381"/>
            <a:ext cx="9497335" cy="53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0" y="384693"/>
            <a:ext cx="11103704" cy="62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4400" cap="none" dirty="0" smtClean="0"/>
              <a:t>Pašrefleksijas prasmes</a:t>
            </a:r>
            <a:endParaRPr lang="lv-LV" sz="4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10638483" cy="3807433"/>
          </a:xfrm>
        </p:spPr>
        <p:txBody>
          <a:bodyPr>
            <a:normAutofit/>
          </a:bodyPr>
          <a:lstStyle/>
          <a:p>
            <a:r>
              <a:rPr lang="lv-LV" sz="3200" dirty="0" smtClean="0"/>
              <a:t>Skolēniem ar vājām zināšanām matemātikā – neadekvāti augstas ekspektācijas par rezultātu;</a:t>
            </a:r>
          </a:p>
          <a:p>
            <a:r>
              <a:rPr lang="lv-LV" sz="3200" dirty="0"/>
              <a:t>i</a:t>
            </a:r>
            <a:r>
              <a:rPr lang="lv-LV" sz="3200" dirty="0" smtClean="0"/>
              <a:t>zcilniekiem – otrādi.</a:t>
            </a:r>
          </a:p>
          <a:p>
            <a:r>
              <a:rPr lang="lv-LV" sz="3200" dirty="0" smtClean="0"/>
              <a:t>Kādēļ tā ir satraucoša ziņa?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0694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40" y="1078832"/>
            <a:ext cx="7743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67" y="1120486"/>
            <a:ext cx="7432407" cy="47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1690</TotalTime>
  <Words>661</Words>
  <Application>Microsoft Office PowerPoint</Application>
  <PresentationFormat>Widescreen</PresentationFormat>
  <Paragraphs>81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Candara</vt:lpstr>
      <vt:lpstr>Times New Roman</vt:lpstr>
      <vt:lpstr>Tw Cen MT</vt:lpstr>
      <vt:lpstr>Tw Cen MT Condensed</vt:lpstr>
      <vt:lpstr>Wingdings</vt:lpstr>
      <vt:lpstr>Wingdings 3</vt:lpstr>
      <vt:lpstr>Integral</vt:lpstr>
      <vt:lpstr>Kuram vajag matemātiku?</vt:lpstr>
      <vt:lpstr>PowerPoint Presentation</vt:lpstr>
      <vt:lpstr>PowerPoint Presentation</vt:lpstr>
      <vt:lpstr>PowerPoint Presentation</vt:lpstr>
      <vt:lpstr>Vai varat atpazīt, kuri stabiņi parāda rezultātu matemātikā?</vt:lpstr>
      <vt:lpstr>PowerPoint Presentation</vt:lpstr>
      <vt:lpstr>Pašrefleksijas prasmes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Rebrand</vt:lpstr>
      <vt:lpstr>PowerPoint Presentation</vt:lpstr>
      <vt:lpstr>PowerPoint Presentation</vt:lpstr>
      <vt:lpstr>PowerPoint Presentation</vt:lpstr>
      <vt:lpstr>Kādas prasmes visvairāk ietekmē rezultātu matemātikā?</vt:lpstr>
      <vt:lpstr>Problēmu risināšanas prasme</vt:lpstr>
      <vt:lpstr>Problēmu risināšanas prasme</vt:lpstr>
      <vt:lpstr>Modelēšana</vt:lpstr>
      <vt:lpstr>Saturs</vt:lpstr>
      <vt:lpstr>PowerPoint Presentation</vt:lpstr>
      <vt:lpstr>PowerPoint Presentation</vt:lpstr>
      <vt:lpstr>PowerPoint Presentation</vt:lpstr>
      <vt:lpstr>Tai pat laikā...</vt:lpstr>
      <vt:lpstr>Savlaicīgums</vt:lpstr>
      <vt:lpstr>PowerPoint Presentation</vt:lpstr>
      <vt:lpstr>Kopsavilkums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Matemātikas CE rezultātu ietekmējošie faktori</dc:title>
  <dc:creator>Aleksandr</dc:creator>
  <cp:lastModifiedBy>Aleksandr</cp:lastModifiedBy>
  <cp:revision>71</cp:revision>
  <dcterms:created xsi:type="dcterms:W3CDTF">2018-09-01T19:55:28Z</dcterms:created>
  <dcterms:modified xsi:type="dcterms:W3CDTF">2019-02-26T11:36:19Z</dcterms:modified>
</cp:coreProperties>
</file>