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1383625" cy="30275213"/>
  <p:notesSz cx="9144000" cy="6858000"/>
  <p:defaultTextStyle>
    <a:defPPr>
      <a:defRPr lang="en-US"/>
    </a:defPPr>
    <a:lvl1pPr marL="0" algn="l" defTabSz="2817724" rtl="0" eaLnBrk="1" latinLnBrk="0" hangingPunct="1">
      <a:defRPr sz="5547" kern="1200">
        <a:solidFill>
          <a:schemeClr val="tx1"/>
        </a:solidFill>
        <a:latin typeface="+mn-lt"/>
        <a:ea typeface="+mn-ea"/>
        <a:cs typeface="+mn-cs"/>
      </a:defRPr>
    </a:lvl1pPr>
    <a:lvl2pPr marL="1408862" algn="l" defTabSz="2817724" rtl="0" eaLnBrk="1" latinLnBrk="0" hangingPunct="1">
      <a:defRPr sz="5547" kern="1200">
        <a:solidFill>
          <a:schemeClr val="tx1"/>
        </a:solidFill>
        <a:latin typeface="+mn-lt"/>
        <a:ea typeface="+mn-ea"/>
        <a:cs typeface="+mn-cs"/>
      </a:defRPr>
    </a:lvl2pPr>
    <a:lvl3pPr marL="2817724" algn="l" defTabSz="2817724" rtl="0" eaLnBrk="1" latinLnBrk="0" hangingPunct="1">
      <a:defRPr sz="5547" kern="1200">
        <a:solidFill>
          <a:schemeClr val="tx1"/>
        </a:solidFill>
        <a:latin typeface="+mn-lt"/>
        <a:ea typeface="+mn-ea"/>
        <a:cs typeface="+mn-cs"/>
      </a:defRPr>
    </a:lvl3pPr>
    <a:lvl4pPr marL="4226585" algn="l" defTabSz="2817724" rtl="0" eaLnBrk="1" latinLnBrk="0" hangingPunct="1">
      <a:defRPr sz="5547" kern="1200">
        <a:solidFill>
          <a:schemeClr val="tx1"/>
        </a:solidFill>
        <a:latin typeface="+mn-lt"/>
        <a:ea typeface="+mn-ea"/>
        <a:cs typeface="+mn-cs"/>
      </a:defRPr>
    </a:lvl4pPr>
    <a:lvl5pPr marL="5635447" algn="l" defTabSz="2817724" rtl="0" eaLnBrk="1" latinLnBrk="0" hangingPunct="1">
      <a:defRPr sz="5547" kern="1200">
        <a:solidFill>
          <a:schemeClr val="tx1"/>
        </a:solidFill>
        <a:latin typeface="+mn-lt"/>
        <a:ea typeface="+mn-ea"/>
        <a:cs typeface="+mn-cs"/>
      </a:defRPr>
    </a:lvl5pPr>
    <a:lvl6pPr marL="7044309" algn="l" defTabSz="2817724" rtl="0" eaLnBrk="1" latinLnBrk="0" hangingPunct="1">
      <a:defRPr sz="5547" kern="1200">
        <a:solidFill>
          <a:schemeClr val="tx1"/>
        </a:solidFill>
        <a:latin typeface="+mn-lt"/>
        <a:ea typeface="+mn-ea"/>
        <a:cs typeface="+mn-cs"/>
      </a:defRPr>
    </a:lvl6pPr>
    <a:lvl7pPr marL="8453171" algn="l" defTabSz="2817724" rtl="0" eaLnBrk="1" latinLnBrk="0" hangingPunct="1">
      <a:defRPr sz="5547" kern="1200">
        <a:solidFill>
          <a:schemeClr val="tx1"/>
        </a:solidFill>
        <a:latin typeface="+mn-lt"/>
        <a:ea typeface="+mn-ea"/>
        <a:cs typeface="+mn-cs"/>
      </a:defRPr>
    </a:lvl7pPr>
    <a:lvl8pPr marL="9862033" algn="l" defTabSz="2817724" rtl="0" eaLnBrk="1" latinLnBrk="0" hangingPunct="1">
      <a:defRPr sz="5547" kern="1200">
        <a:solidFill>
          <a:schemeClr val="tx1"/>
        </a:solidFill>
        <a:latin typeface="+mn-lt"/>
        <a:ea typeface="+mn-ea"/>
        <a:cs typeface="+mn-cs"/>
      </a:defRPr>
    </a:lvl8pPr>
    <a:lvl9pPr marL="11270894" algn="l" defTabSz="2817724" rtl="0" eaLnBrk="1" latinLnBrk="0" hangingPunct="1">
      <a:defRPr sz="554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23" autoAdjust="0"/>
    <p:restoredTop sz="94660"/>
  </p:normalViewPr>
  <p:slideViewPr>
    <p:cSldViewPr snapToGrid="0">
      <p:cViewPr varScale="1">
        <p:scale>
          <a:sx n="10" d="100"/>
          <a:sy n="10" d="100"/>
        </p:scale>
        <p:origin x="2234"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6412B0-5255-4040-9BAB-DD5AE8B7FB83}"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C1F3D-2DA7-4139-B8C5-5C5CAE730888}" type="slidenum">
              <a:rPr lang="en-US" smtClean="0"/>
              <a:t>‹#›</a:t>
            </a:fld>
            <a:endParaRPr lang="en-US"/>
          </a:p>
        </p:txBody>
      </p:sp>
    </p:spTree>
    <p:extLst>
      <p:ext uri="{BB962C8B-B14F-4D97-AF65-F5344CB8AC3E}">
        <p14:creationId xmlns:p14="http://schemas.microsoft.com/office/powerpoint/2010/main" val="1003964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12B0-5255-4040-9BAB-DD5AE8B7FB83}"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C1F3D-2DA7-4139-B8C5-5C5CAE730888}" type="slidenum">
              <a:rPr lang="en-US" smtClean="0"/>
              <a:t>‹#›</a:t>
            </a:fld>
            <a:endParaRPr lang="en-US"/>
          </a:p>
        </p:txBody>
      </p:sp>
    </p:spTree>
    <p:extLst>
      <p:ext uri="{BB962C8B-B14F-4D97-AF65-F5344CB8AC3E}">
        <p14:creationId xmlns:p14="http://schemas.microsoft.com/office/powerpoint/2010/main" val="1064717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12B0-5255-4040-9BAB-DD5AE8B7FB83}"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C1F3D-2DA7-4139-B8C5-5C5CAE730888}" type="slidenum">
              <a:rPr lang="en-US" smtClean="0"/>
              <a:t>‹#›</a:t>
            </a:fld>
            <a:endParaRPr lang="en-US"/>
          </a:p>
        </p:txBody>
      </p:sp>
    </p:spTree>
    <p:extLst>
      <p:ext uri="{BB962C8B-B14F-4D97-AF65-F5344CB8AC3E}">
        <p14:creationId xmlns:p14="http://schemas.microsoft.com/office/powerpoint/2010/main" val="55418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12B0-5255-4040-9BAB-DD5AE8B7FB83}"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C1F3D-2DA7-4139-B8C5-5C5CAE730888}" type="slidenum">
              <a:rPr lang="en-US" smtClean="0"/>
              <a:t>‹#›</a:t>
            </a:fld>
            <a:endParaRPr lang="en-US"/>
          </a:p>
        </p:txBody>
      </p:sp>
    </p:spTree>
    <p:extLst>
      <p:ext uri="{BB962C8B-B14F-4D97-AF65-F5344CB8AC3E}">
        <p14:creationId xmlns:p14="http://schemas.microsoft.com/office/powerpoint/2010/main" val="270506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6412B0-5255-4040-9BAB-DD5AE8B7FB83}"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C1F3D-2DA7-4139-B8C5-5C5CAE730888}" type="slidenum">
              <a:rPr lang="en-US" smtClean="0"/>
              <a:t>‹#›</a:t>
            </a:fld>
            <a:endParaRPr lang="en-US"/>
          </a:p>
        </p:txBody>
      </p:sp>
    </p:spTree>
    <p:extLst>
      <p:ext uri="{BB962C8B-B14F-4D97-AF65-F5344CB8AC3E}">
        <p14:creationId xmlns:p14="http://schemas.microsoft.com/office/powerpoint/2010/main" val="2587424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6412B0-5255-4040-9BAB-DD5AE8B7FB83}"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C1F3D-2DA7-4139-B8C5-5C5CAE730888}" type="slidenum">
              <a:rPr lang="en-US" smtClean="0"/>
              <a:t>‹#›</a:t>
            </a:fld>
            <a:endParaRPr lang="en-US"/>
          </a:p>
        </p:txBody>
      </p:sp>
    </p:spTree>
    <p:extLst>
      <p:ext uri="{BB962C8B-B14F-4D97-AF65-F5344CB8AC3E}">
        <p14:creationId xmlns:p14="http://schemas.microsoft.com/office/powerpoint/2010/main" val="398403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6412B0-5255-4040-9BAB-DD5AE8B7FB83}" type="datetimeFigureOut">
              <a:rPr lang="en-US" smtClean="0"/>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AC1F3D-2DA7-4139-B8C5-5C5CAE730888}" type="slidenum">
              <a:rPr lang="en-US" smtClean="0"/>
              <a:t>‹#›</a:t>
            </a:fld>
            <a:endParaRPr lang="en-US"/>
          </a:p>
        </p:txBody>
      </p:sp>
    </p:spTree>
    <p:extLst>
      <p:ext uri="{BB962C8B-B14F-4D97-AF65-F5344CB8AC3E}">
        <p14:creationId xmlns:p14="http://schemas.microsoft.com/office/powerpoint/2010/main" val="410733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6412B0-5255-4040-9BAB-DD5AE8B7FB83}"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AC1F3D-2DA7-4139-B8C5-5C5CAE730888}" type="slidenum">
              <a:rPr lang="en-US" smtClean="0"/>
              <a:t>‹#›</a:t>
            </a:fld>
            <a:endParaRPr lang="en-US"/>
          </a:p>
        </p:txBody>
      </p:sp>
    </p:spTree>
    <p:extLst>
      <p:ext uri="{BB962C8B-B14F-4D97-AF65-F5344CB8AC3E}">
        <p14:creationId xmlns:p14="http://schemas.microsoft.com/office/powerpoint/2010/main" val="180051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412B0-5255-4040-9BAB-DD5AE8B7FB83}" type="datetimeFigureOut">
              <a:rPr lang="en-US" smtClean="0"/>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AC1F3D-2DA7-4139-B8C5-5C5CAE730888}" type="slidenum">
              <a:rPr lang="en-US" smtClean="0"/>
              <a:t>‹#›</a:t>
            </a:fld>
            <a:endParaRPr lang="en-US"/>
          </a:p>
        </p:txBody>
      </p:sp>
    </p:spTree>
    <p:extLst>
      <p:ext uri="{BB962C8B-B14F-4D97-AF65-F5344CB8AC3E}">
        <p14:creationId xmlns:p14="http://schemas.microsoft.com/office/powerpoint/2010/main" val="300853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DE6412B0-5255-4040-9BAB-DD5AE8B7FB83}"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C1F3D-2DA7-4139-B8C5-5C5CAE730888}" type="slidenum">
              <a:rPr lang="en-US" smtClean="0"/>
              <a:t>‹#›</a:t>
            </a:fld>
            <a:endParaRPr lang="en-US"/>
          </a:p>
        </p:txBody>
      </p:sp>
    </p:spTree>
    <p:extLst>
      <p:ext uri="{BB962C8B-B14F-4D97-AF65-F5344CB8AC3E}">
        <p14:creationId xmlns:p14="http://schemas.microsoft.com/office/powerpoint/2010/main" val="31626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DE6412B0-5255-4040-9BAB-DD5AE8B7FB83}"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C1F3D-2DA7-4139-B8C5-5C5CAE730888}" type="slidenum">
              <a:rPr lang="en-US" smtClean="0"/>
              <a:t>‹#›</a:t>
            </a:fld>
            <a:endParaRPr lang="en-US"/>
          </a:p>
        </p:txBody>
      </p:sp>
    </p:spTree>
    <p:extLst>
      <p:ext uri="{BB962C8B-B14F-4D97-AF65-F5344CB8AC3E}">
        <p14:creationId xmlns:p14="http://schemas.microsoft.com/office/powerpoint/2010/main" val="540900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DE6412B0-5255-4040-9BAB-DD5AE8B7FB83}" type="datetimeFigureOut">
              <a:rPr lang="en-US" smtClean="0"/>
              <a:t>3/29/2022</a:t>
            </a:fld>
            <a:endParaRPr lang="en-US"/>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FAAC1F3D-2DA7-4139-B8C5-5C5CAE730888}" type="slidenum">
              <a:rPr lang="en-US" smtClean="0"/>
              <a:t>‹#›</a:t>
            </a:fld>
            <a:endParaRPr lang="en-US"/>
          </a:p>
        </p:txBody>
      </p:sp>
    </p:spTree>
    <p:extLst>
      <p:ext uri="{BB962C8B-B14F-4D97-AF65-F5344CB8AC3E}">
        <p14:creationId xmlns:p14="http://schemas.microsoft.com/office/powerpoint/2010/main" val="30903134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4129" y="959699"/>
            <a:ext cx="17642468" cy="1569660"/>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Fluorescence lifetime, RGB and Raman imaging </a:t>
            </a:r>
          </a:p>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skin diagnostics</a:t>
            </a:r>
            <a:endPar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0" name="Picture 89" descr="A picture containing indoor, different, several&#10;&#10;Description automatically generated">
            <a:extLst>
              <a:ext uri="{FF2B5EF4-FFF2-40B4-BE49-F238E27FC236}">
                <a16:creationId xmlns:a16="http://schemas.microsoft.com/office/drawing/2014/main" id="{314932EA-495D-4AF5-84CE-6F3A2F5A88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9262"/>
          <a:stretch/>
        </p:blipFill>
        <p:spPr>
          <a:xfrm>
            <a:off x="471289" y="20435564"/>
            <a:ext cx="4007626" cy="2301376"/>
          </a:xfrm>
          <a:prstGeom prst="rect">
            <a:avLst/>
          </a:prstGeom>
        </p:spPr>
      </p:pic>
      <p:pic>
        <p:nvPicPr>
          <p:cNvPr id="91" name="Picture 90">
            <a:extLst>
              <a:ext uri="{FF2B5EF4-FFF2-40B4-BE49-F238E27FC236}">
                <a16:creationId xmlns:a16="http://schemas.microsoft.com/office/drawing/2014/main" id="{B43E7BC6-AA9E-4832-8CF9-2A62345C26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537" y="23295845"/>
            <a:ext cx="4782211" cy="3630822"/>
          </a:xfrm>
          <a:prstGeom prst="rect">
            <a:avLst/>
          </a:prstGeom>
        </p:spPr>
      </p:pic>
      <p:sp>
        <p:nvSpPr>
          <p:cNvPr id="95" name="TextBox 94"/>
          <p:cNvSpPr txBox="1"/>
          <p:nvPr/>
        </p:nvSpPr>
        <p:spPr>
          <a:xfrm>
            <a:off x="4475123" y="2751912"/>
            <a:ext cx="13673177" cy="1754326"/>
          </a:xfrm>
          <a:prstGeom prst="rect">
            <a:avLst/>
          </a:prstGeom>
          <a:noFill/>
        </p:spPr>
        <p:txBody>
          <a:bodyPr wrap="square" rtlCol="0">
            <a:spAutoFit/>
          </a:bodyPr>
          <a:lstStyle/>
          <a:p>
            <a:pPr algn="ctr"/>
            <a:r>
              <a:rPr lang="en-US" sz="2000" u="sng" dirty="0">
                <a:latin typeface="Times New Roman" panose="02020603050405020304" pitchFamily="18" charset="0"/>
                <a:cs typeface="Times New Roman" panose="02020603050405020304" pitchFamily="18" charset="0"/>
              </a:rPr>
              <a:t>Vanesa LUKINSONE</a:t>
            </a:r>
            <a:r>
              <a:rPr lang="en-US" sz="2000" u="sng"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Mindaugas</a:t>
            </a:r>
            <a:r>
              <a:rPr lang="en-US" sz="2000" dirty="0">
                <a:latin typeface="Times New Roman" panose="02020603050405020304" pitchFamily="18" charset="0"/>
                <a:cs typeface="Times New Roman" panose="02020603050405020304" pitchFamily="18" charset="0"/>
              </a:rPr>
              <a:t> TAMOŠIŪNAS</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Ilona KUZMINA</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Maris KUZMINSKIS</a:t>
            </a:r>
            <a:r>
              <a:rPr lang="en-US" sz="2000" baseline="30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Ilze</a:t>
            </a:r>
            <a:r>
              <a:rPr lang="en-US" sz="2000" dirty="0">
                <a:latin typeface="Times New Roman" panose="02020603050405020304" pitchFamily="18" charset="0"/>
                <a:cs typeface="Times New Roman" panose="02020603050405020304" pitchFamily="18" charset="0"/>
              </a:rPr>
              <a:t> OSHINA</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Laura DAMBITE</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and Janis SPIGULIS</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a:t>
            </a:r>
          </a:p>
          <a:p>
            <a:pPr algn="ctr"/>
            <a:r>
              <a:rPr lang="en-US" sz="2000" i="1" baseline="30000" dirty="0">
                <a:latin typeface="Times New Roman" panose="02020603050405020304" pitchFamily="18" charset="0"/>
                <a:cs typeface="Times New Roman" panose="02020603050405020304" pitchFamily="18" charset="0"/>
              </a:rPr>
              <a:t>1</a:t>
            </a:r>
            <a:r>
              <a:rPr lang="en-US" sz="2000" i="1" dirty="0">
                <a:latin typeface="Times New Roman" panose="02020603050405020304" pitchFamily="18" charset="0"/>
                <a:cs typeface="Times New Roman" panose="02020603050405020304" pitchFamily="18" charset="0"/>
              </a:rPr>
              <a:t>Biophotonics Laboratory, Institute of Atomic Physics and Spectroscopy, University of Latvia,</a:t>
            </a:r>
            <a:endParaRPr lang="en-US" sz="2000" dirty="0">
              <a:latin typeface="Times New Roman" panose="02020603050405020304" pitchFamily="18" charset="0"/>
              <a:cs typeface="Times New Roman" panose="02020603050405020304" pitchFamily="18" charset="0"/>
            </a:endParaRPr>
          </a:p>
          <a:p>
            <a:pPr algn="ctr"/>
            <a:r>
              <a:rPr lang="en-US" sz="2000" i="1" dirty="0">
                <a:latin typeface="Times New Roman" panose="02020603050405020304" pitchFamily="18" charset="0"/>
                <a:cs typeface="Times New Roman" panose="02020603050405020304" pitchFamily="18" charset="0"/>
              </a:rPr>
              <a:t>Raina Blvd19, Riga, LV-1050, Latvia</a:t>
            </a: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vanesa.lukinsone@lu.lv</a:t>
            </a:r>
          </a:p>
          <a:p>
            <a:pPr algn="ctr"/>
            <a:endParaRPr lang="en-US" sz="800" dirty="0">
              <a:latin typeface="Times New Roman" panose="02020603050405020304" pitchFamily="18" charset="0"/>
              <a:cs typeface="Times New Roman" panose="02020603050405020304" pitchFamily="18" charset="0"/>
            </a:endParaRPr>
          </a:p>
        </p:txBody>
      </p:sp>
      <p:sp>
        <p:nvSpPr>
          <p:cNvPr id="96" name="TextBox 95"/>
          <p:cNvSpPr txBox="1"/>
          <p:nvPr/>
        </p:nvSpPr>
        <p:spPr>
          <a:xfrm>
            <a:off x="12899622" y="7577351"/>
            <a:ext cx="4135800"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Fluorescence lifetime</a:t>
            </a:r>
            <a:endParaRPr lang="en-US" sz="3200" u="sng" dirty="0"/>
          </a:p>
        </p:txBody>
      </p:sp>
      <p:pic>
        <p:nvPicPr>
          <p:cNvPr id="4" name="Picture 3"/>
          <p:cNvPicPr>
            <a:picLocks noChangeAspect="1"/>
          </p:cNvPicPr>
          <p:nvPr/>
        </p:nvPicPr>
        <p:blipFill>
          <a:blip r:embed="rId4"/>
          <a:stretch>
            <a:fillRect/>
          </a:stretch>
        </p:blipFill>
        <p:spPr>
          <a:xfrm>
            <a:off x="439537" y="4246151"/>
            <a:ext cx="11853763" cy="3236303"/>
          </a:xfrm>
          <a:prstGeom prst="rect">
            <a:avLst/>
          </a:prstGeom>
        </p:spPr>
      </p:pic>
      <p:sp>
        <p:nvSpPr>
          <p:cNvPr id="5" name="TextBox 4"/>
          <p:cNvSpPr txBox="1"/>
          <p:nvPr/>
        </p:nvSpPr>
        <p:spPr>
          <a:xfrm>
            <a:off x="10203566" y="5058183"/>
            <a:ext cx="10551438" cy="1785104"/>
          </a:xfrm>
          <a:prstGeom prst="rect">
            <a:avLst/>
          </a:prstGeom>
          <a:noFill/>
        </p:spPr>
        <p:txBody>
          <a:bodyPr wrap="square" rtlCol="0">
            <a:spAutoFit/>
          </a:bodyPr>
          <a:lstStyle/>
          <a:p>
            <a:r>
              <a:rPr lang="ru-RU"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The major goal is to improve skin diagnostics by using a combination of optical measures. Three imaging modalities were combined in this pilot study: fluorescence lifetime, RGB imaging, and </a:t>
            </a:r>
            <a:r>
              <a:rPr lang="en-US" sz="2200" dirty="0" err="1">
                <a:latin typeface="Times New Roman" panose="02020603050405020304" pitchFamily="18" charset="0"/>
                <a:cs typeface="Times New Roman" panose="02020603050405020304" pitchFamily="18" charset="0"/>
              </a:rPr>
              <a:t>Ramana</a:t>
            </a:r>
            <a:r>
              <a:rPr lang="en-US" sz="2200" dirty="0">
                <a:latin typeface="Times New Roman" panose="02020603050405020304" pitchFamily="18" charset="0"/>
                <a:cs typeface="Times New Roman" panose="02020603050405020304" pitchFamily="18" charset="0"/>
              </a:rPr>
              <a:t> spectroscopy imaging</a:t>
            </a:r>
            <a:r>
              <a:rPr lang="ru-RU"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Three measurements methods were used in succession to measure one neoplasm. In this study, the results of each method are presented separately.</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40" y="134895"/>
            <a:ext cx="3562152" cy="96078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4835" y="8285044"/>
            <a:ext cx="4648745" cy="2778827"/>
          </a:xfrm>
          <a:prstGeom prst="rect">
            <a:avLst/>
          </a:prstGeom>
        </p:spPr>
      </p:pic>
      <p:sp>
        <p:nvSpPr>
          <p:cNvPr id="9" name="Rectangle 8"/>
          <p:cNvSpPr/>
          <p:nvPr/>
        </p:nvSpPr>
        <p:spPr>
          <a:xfrm>
            <a:off x="15369815" y="8472034"/>
            <a:ext cx="5203374" cy="2554545"/>
          </a:xfrm>
          <a:prstGeom prst="rect">
            <a:avLst/>
          </a:prstGeom>
        </p:spPr>
        <p:txBody>
          <a:bodyPr wrap="square">
            <a:spAutoFit/>
          </a:bodyPr>
          <a:lstStyle/>
          <a:p>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TCSPC</a:t>
            </a:r>
            <a:r>
              <a:rPr lang="en-US" sz="2000" i="1" dirty="0">
                <a:latin typeface="Times New Roman" panose="02020603050405020304" pitchFamily="18" charset="0"/>
                <a:cs typeface="Times New Roman" panose="02020603050405020304" pitchFamily="18" charset="0"/>
              </a:rPr>
              <a:t> – SPC 150</a:t>
            </a:r>
            <a:endParaRPr lang="ru-RU" sz="2000" i="1" dirty="0">
              <a:latin typeface="Times New Roman" panose="02020603050405020304" pitchFamily="18" charset="0"/>
              <a:cs typeface="Times New Roman" panose="02020603050405020304" pitchFamily="18" charset="0"/>
            </a:endParaRPr>
          </a:p>
          <a:p>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Detector</a:t>
            </a:r>
            <a:r>
              <a:rPr lang="en-US" sz="2000" dirty="0">
                <a:latin typeface="Times New Roman" panose="02020603050405020304" pitchFamily="18" charset="0"/>
                <a:cs typeface="Times New Roman" panose="02020603050405020304" pitchFamily="18" charset="0"/>
              </a:rPr>
              <a:t> - HPM-100-07</a:t>
            </a:r>
            <a:r>
              <a:rPr lang="lv-LV"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hybrid photon counting detector (</a:t>
            </a:r>
            <a:r>
              <a:rPr lang="en-US" sz="2000" dirty="0" err="1">
                <a:latin typeface="Times New Roman" panose="02020603050405020304" pitchFamily="18" charset="0"/>
                <a:cs typeface="Times New Roman" panose="02020603050405020304" pitchFamily="18" charset="0"/>
              </a:rPr>
              <a:t>Becker&amp;Hickl</a:t>
            </a:r>
            <a:r>
              <a:rPr lang="en-US" sz="2000" dirty="0">
                <a:latin typeface="Times New Roman" panose="02020603050405020304" pitchFamily="18" charset="0"/>
                <a:cs typeface="Times New Roman" panose="02020603050405020304" pitchFamily="18" charset="0"/>
              </a:rPr>
              <a:t>, Germany). </a:t>
            </a:r>
          </a:p>
          <a:p>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Light sours</a:t>
            </a:r>
            <a:r>
              <a:rPr lang="en-US"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pulses laser 405 nm. (PDL-800-D, </a:t>
            </a:r>
            <a:r>
              <a:rPr lang="en-US" sz="2000" dirty="0" err="1">
                <a:latin typeface="Times New Roman" panose="02020603050405020304" pitchFamily="18" charset="0"/>
                <a:cs typeface="Times New Roman" panose="02020603050405020304" pitchFamily="18" charset="0"/>
              </a:rPr>
              <a:t>PicoQuant</a:t>
            </a:r>
            <a:r>
              <a:rPr lang="en-US" sz="2000" dirty="0">
                <a:latin typeface="Times New Roman" panose="02020603050405020304" pitchFamily="18" charset="0"/>
                <a:cs typeface="Times New Roman" panose="02020603050405020304" pitchFamily="18" charset="0"/>
              </a:rPr>
              <a:t>, Germany </a:t>
            </a:r>
            <a:r>
              <a:rPr lang="lv-LV"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Fianium</a:t>
            </a:r>
            <a:r>
              <a:rPr lang="en-US" sz="2000" dirty="0">
                <a:latin typeface="Times New Roman" panose="02020603050405020304" pitchFamily="18" charset="0"/>
                <a:cs typeface="Times New Roman" panose="02020603050405020304" pitchFamily="18" charset="0"/>
              </a:rPr>
              <a:t>,</a:t>
            </a:r>
            <a:r>
              <a:rPr lang="lv-LV" sz="2000" dirty="0">
                <a:latin typeface="Times New Roman" panose="02020603050405020304" pitchFamily="18" charset="0"/>
                <a:cs typeface="Times New Roman" panose="02020603050405020304" pitchFamily="18" charset="0"/>
              </a:rPr>
              <a:t> FWHM </a:t>
            </a:r>
            <a:r>
              <a:rPr lang="en-US" sz="2000" dirty="0">
                <a:latin typeface="Times New Roman" panose="02020603050405020304" pitchFamily="18" charset="0"/>
                <a:cs typeface="Times New Roman" panose="02020603050405020304" pitchFamily="18" charset="0"/>
              </a:rPr>
              <a:t>59</a:t>
            </a:r>
            <a:r>
              <a:rPr lang="lv-LV" sz="2000" dirty="0" err="1">
                <a:latin typeface="Times New Roman" panose="02020603050405020304" pitchFamily="18" charset="0"/>
                <a:cs typeface="Times New Roman" panose="02020603050405020304" pitchFamily="18" charset="0"/>
              </a:rPr>
              <a:t>ps</a:t>
            </a:r>
            <a:r>
              <a:rPr lang="lv-LV" sz="2000" dirty="0">
                <a:latin typeface="Times New Roman" panose="02020603050405020304" pitchFamily="18" charset="0"/>
                <a:cs typeface="Times New Roman" panose="02020603050405020304" pitchFamily="18" charset="0"/>
              </a:rPr>
              <a:t>, 20 </a:t>
            </a:r>
            <a:r>
              <a:rPr lang="lv-LV" sz="2000" dirty="0" err="1">
                <a:latin typeface="Times New Roman" panose="02020603050405020304" pitchFamily="18" charset="0"/>
                <a:cs typeface="Times New Roman" panose="02020603050405020304" pitchFamily="18" charset="0"/>
              </a:rPr>
              <a:t>MHz</a:t>
            </a:r>
            <a:r>
              <a:rPr lang="lv-LV" sz="2000" dirty="0">
                <a:latin typeface="Times New Roman" panose="02020603050405020304" pitchFamily="18" charset="0"/>
                <a:cs typeface="Times New Roman" panose="02020603050405020304" pitchFamily="18" charset="0"/>
              </a:rPr>
              <a:t>)</a:t>
            </a:r>
          </a:p>
          <a:p>
            <a:r>
              <a:rPr lang="lv-LV" sz="20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Filters</a:t>
            </a:r>
            <a:r>
              <a:rPr lang="lv-LV" sz="2000"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460 nm(</a:t>
            </a:r>
            <a:r>
              <a:rPr lang="en-US" sz="2000" dirty="0" err="1">
                <a:latin typeface="Times New Roman" panose="02020603050405020304" pitchFamily="18" charset="0"/>
                <a:cs typeface="Times New Roman" panose="02020603050405020304" pitchFamily="18" charset="0"/>
              </a:rPr>
              <a:t>Semrock</a:t>
            </a:r>
            <a:r>
              <a:rPr lang="en-US" sz="2000" dirty="0">
                <a:latin typeface="Times New Roman" panose="02020603050405020304" pitchFamily="18" charset="0"/>
                <a:cs typeface="Times New Roman" panose="02020603050405020304" pitchFamily="18" charset="0"/>
              </a:rPr>
              <a:t>, FF01-461/5-25) and 520 nm (</a:t>
            </a:r>
            <a:r>
              <a:rPr lang="en-US" sz="2000" dirty="0" err="1">
                <a:latin typeface="Times New Roman" panose="02020603050405020304" pitchFamily="18" charset="0"/>
                <a:cs typeface="Times New Roman" panose="02020603050405020304" pitchFamily="18" charset="0"/>
              </a:rPr>
              <a:t>Semrock</a:t>
            </a:r>
            <a:r>
              <a:rPr lang="en-US" sz="2000" dirty="0">
                <a:latin typeface="Times New Roman" panose="02020603050405020304" pitchFamily="18" charset="0"/>
                <a:cs typeface="Times New Roman" panose="02020603050405020304" pitchFamily="18" charset="0"/>
              </a:rPr>
              <a:t>, FF01-520/15-25)</a:t>
            </a:r>
          </a:p>
        </p:txBody>
      </p:sp>
      <p:sp>
        <p:nvSpPr>
          <p:cNvPr id="10" name="TextBox 9"/>
          <p:cNvSpPr txBox="1"/>
          <p:nvPr/>
        </p:nvSpPr>
        <p:spPr>
          <a:xfrm>
            <a:off x="769018" y="8408019"/>
            <a:ext cx="8370836" cy="2862322"/>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The chromophore maps were calculated from three RGB images captured by 1.3mpx RGB camera (Dino-Lite AM413T-FVW) under red (</a:t>
            </a:r>
            <a:r>
              <a:rPr lang="en-US" sz="2000" dirty="0">
                <a:solidFill>
                  <a:srgbClr val="FF0000"/>
                </a:solidFill>
                <a:latin typeface="Times New Roman" panose="02020603050405020304" pitchFamily="18" charset="0"/>
                <a:cs typeface="Times New Roman" panose="02020603050405020304" pitchFamily="18" charset="0"/>
              </a:rPr>
              <a:t>637nm</a:t>
            </a:r>
            <a:r>
              <a:rPr lang="en-US" sz="2000" dirty="0">
                <a:latin typeface="Times New Roman" panose="02020603050405020304" pitchFamily="18" charset="0"/>
                <a:cs typeface="Times New Roman" panose="02020603050405020304" pitchFamily="18" charset="0"/>
              </a:rPr>
              <a:t>), green (</a:t>
            </a:r>
            <a:r>
              <a:rPr lang="en-US" sz="2000" dirty="0">
                <a:solidFill>
                  <a:schemeClr val="accent6">
                    <a:lumMod val="75000"/>
                  </a:schemeClr>
                </a:solidFill>
                <a:latin typeface="Times New Roman" panose="02020603050405020304" pitchFamily="18" charset="0"/>
                <a:cs typeface="Times New Roman" panose="02020603050405020304" pitchFamily="18" charset="0"/>
              </a:rPr>
              <a:t>524nm</a:t>
            </a:r>
            <a:r>
              <a:rPr lang="en-US" sz="2000" dirty="0">
                <a:latin typeface="Times New Roman" panose="02020603050405020304" pitchFamily="18" charset="0"/>
                <a:cs typeface="Times New Roman" panose="02020603050405020304" pitchFamily="18" charset="0"/>
              </a:rPr>
              <a:t>) and blue (</a:t>
            </a:r>
            <a:r>
              <a:rPr lang="en-US" sz="2000" dirty="0">
                <a:solidFill>
                  <a:srgbClr val="0070C0"/>
                </a:solidFill>
                <a:latin typeface="Times New Roman" panose="02020603050405020304" pitchFamily="18" charset="0"/>
                <a:cs typeface="Times New Roman" panose="02020603050405020304" pitchFamily="18" charset="0"/>
              </a:rPr>
              <a:t>454nm</a:t>
            </a:r>
            <a:r>
              <a:rPr lang="en-US" sz="2000" dirty="0">
                <a:latin typeface="Times New Roman" panose="02020603050405020304" pitchFamily="18" charset="0"/>
                <a:cs typeface="Times New Roman" panose="02020603050405020304" pitchFamily="18" charset="0"/>
              </a:rPr>
              <a:t>) illumination of RGB laser (400–700nm, 500mW, Elite Optoelectronics Ltd.) RGB image of each neoplasm represents combined three images captured under red, green and blue illumination. </a:t>
            </a:r>
          </a:p>
          <a:p>
            <a:pPr algn="just"/>
            <a:r>
              <a:rPr lang="en-US" sz="2000" dirty="0">
                <a:latin typeface="Times New Roman" panose="02020603050405020304" pitchFamily="18" charset="0"/>
                <a:cs typeface="Times New Roman" panose="02020603050405020304" pitchFamily="18" charset="0"/>
              </a:rPr>
              <a:t>The maps of both neoplasms (Fig.1) show inhomogeneous distribution of the chromophores’ concentrations (</a:t>
            </a:r>
            <a:r>
              <a:rPr lang="lv-LV"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The dermal nevus has the lower oxyhemoglobin concentrations (</a:t>
            </a:r>
            <a:r>
              <a:rPr lang="lv-LV" sz="2000" i="1" dirty="0" err="1">
                <a:latin typeface="Times New Roman" panose="02020603050405020304" pitchFamily="18" charset="0"/>
                <a:cs typeface="Times New Roman" panose="02020603050405020304" pitchFamily="18" charset="0"/>
              </a:rPr>
              <a:t>C</a:t>
            </a:r>
            <a:r>
              <a:rPr lang="en-US" sz="2000" i="1" baseline="-25000" dirty="0">
                <a:latin typeface="Times New Roman" panose="02020603050405020304" pitchFamily="18" charset="0"/>
                <a:cs typeface="Times New Roman" panose="02020603050405020304" pitchFamily="18" charset="0"/>
              </a:rPr>
              <a:t>Ox</a:t>
            </a:r>
            <a:r>
              <a:rPr lang="en-US" sz="2000" dirty="0">
                <a:latin typeface="Times New Roman" panose="02020603050405020304" pitchFamily="18" charset="0"/>
                <a:cs typeface="Times New Roman" panose="02020603050405020304" pitchFamily="18" charset="0"/>
              </a:rPr>
              <a:t>) compared to the surrounding skin while the hemangioma (vascular neoplasm) has higher concentrations.</a:t>
            </a:r>
          </a:p>
        </p:txBody>
      </p:sp>
      <mc:AlternateContent xmlns:mc="http://schemas.openxmlformats.org/markup-compatibility/2006" xmlns:a14="http://schemas.microsoft.com/office/drawing/2010/main">
        <mc:Choice Requires="a14">
          <p:sp>
            <p:nvSpPr>
              <p:cNvPr id="29" name="Taisnstūris 2">
                <a:extLst>
                  <a:ext uri="{FF2B5EF4-FFF2-40B4-BE49-F238E27FC236}">
                    <a16:creationId xmlns:a16="http://schemas.microsoft.com/office/drawing/2014/main" id="{F9B7447C-83F5-48A7-9516-B813D2DFD545}"/>
                  </a:ext>
                </a:extLst>
              </p:cNvPr>
              <p:cNvSpPr/>
              <p:nvPr/>
            </p:nvSpPr>
            <p:spPr>
              <a:xfrm>
                <a:off x="375837" y="15874290"/>
                <a:ext cx="8954089" cy="27303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lv-LV" sz="1800" i="1" smtClean="0">
                              <a:latin typeface="Cambria Math" panose="02040503050406030204" pitchFamily="18" charset="0"/>
                            </a:rPr>
                          </m:ctrlPr>
                        </m:dPr>
                        <m:e>
                          <m:m>
                            <m:mPr>
                              <m:mcs>
                                <m:mc>
                                  <m:mcPr>
                                    <m:count m:val="1"/>
                                    <m:mcJc m:val="center"/>
                                  </m:mcPr>
                                </m:mc>
                              </m:mcs>
                              <m:ctrlPr>
                                <a:rPr lang="lv-LV" sz="1800" i="1">
                                  <a:latin typeface="Cambria Math" panose="02040503050406030204" pitchFamily="18" charset="0"/>
                                </a:rPr>
                              </m:ctrlPr>
                            </m:mPr>
                            <m:mr>
                              <m:e>
                                <m:sSub>
                                  <m:sSubPr>
                                    <m:ctrlPr>
                                      <a:rPr lang="lv-LV" sz="1800" i="1">
                                        <a:latin typeface="Cambria Math" panose="02040503050406030204" pitchFamily="18" charset="0"/>
                                      </a:rPr>
                                    </m:ctrlPr>
                                  </m:sSubPr>
                                  <m:e>
                                    <m:r>
                                      <a:rPr lang="lv-LV" sz="1800" b="0" i="1" smtClean="0">
                                        <a:latin typeface="Cambria Math" panose="02040503050406030204" pitchFamily="18" charset="0"/>
                                      </a:rPr>
                                      <m:t>𝐶</m:t>
                                    </m:r>
                                  </m:e>
                                  <m:sub>
                                    <m:r>
                                      <m:rPr>
                                        <m:sty m:val="p"/>
                                      </m:rPr>
                                      <a:rPr lang="lv-LV" sz="1800" i="0">
                                        <a:latin typeface="Cambria Math" panose="02040503050406030204" pitchFamily="18" charset="0"/>
                                      </a:rPr>
                                      <m:t>Mel</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𝜀</m:t>
                                    </m:r>
                                  </m:e>
                                  <m:sub>
                                    <m:r>
                                      <m:rPr>
                                        <m:sty m:val="p"/>
                                      </m:rPr>
                                      <a:rPr lang="lv-LV" sz="1800" i="0">
                                        <a:latin typeface="Cambria Math" panose="02040503050406030204" pitchFamily="18" charset="0"/>
                                      </a:rPr>
                                      <m:t>Mel</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1</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m:rPr>
                                        <m:sty m:val="p"/>
                                      </m:rPr>
                                      <a:rPr lang="lv-LV" sz="1800" i="0">
                                        <a:latin typeface="Cambria Math" panose="02040503050406030204" pitchFamily="18" charset="0"/>
                                      </a:rPr>
                                      <m:t>d</m:t>
                                    </m:r>
                                  </m:e>
                                  <m:sub>
                                    <m:r>
                                      <a:rPr lang="lv-LV" sz="1800" i="0">
                                        <a:latin typeface="Cambria Math" panose="02040503050406030204" pitchFamily="18" charset="0"/>
                                      </a:rPr>
                                      <m:t>1</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d>
                                      <m:dPr>
                                        <m:endChr m:val=""/>
                                        <m:ctrlPr>
                                          <a:rPr lang="lv-LV" sz="1800" i="1">
                                            <a:latin typeface="Cambria Math" panose="02040503050406030204" pitchFamily="18" charset="0"/>
                                          </a:rPr>
                                        </m:ctrlPr>
                                      </m:dPr>
                                      <m:e>
                                        <m:r>
                                          <a:rPr lang="lv-LV" sz="1800" b="0" i="1" smtClean="0">
                                            <a:latin typeface="Cambria Math" panose="02040503050406030204" pitchFamily="18" charset="0"/>
                                          </a:rPr>
                                          <m:t>𝐶</m:t>
                                        </m:r>
                                      </m:e>
                                    </m:d>
                                  </m:e>
                                  <m:sub>
                                    <m:r>
                                      <m:rPr>
                                        <m:sty m:val="p"/>
                                      </m:rPr>
                                      <a:rPr lang="lv-LV" sz="1800" i="0">
                                        <a:latin typeface="Cambria Math" panose="02040503050406030204" pitchFamily="18" charset="0"/>
                                      </a:rPr>
                                      <m:t>O</m:t>
                                    </m:r>
                                    <m:r>
                                      <a:rPr lang="lv-LV" sz="1800" b="0" i="1" smtClean="0">
                                        <a:latin typeface="Cambria Math" panose="02040503050406030204" pitchFamily="18" charset="0"/>
                                      </a:rPr>
                                      <m:t>𝑥</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𝜀</m:t>
                                    </m:r>
                                  </m:e>
                                  <m:sub>
                                    <m:r>
                                      <m:rPr>
                                        <m:sty m:val="p"/>
                                      </m:rPr>
                                      <a:rPr lang="lv-LV" sz="1800" i="0">
                                        <a:latin typeface="Cambria Math" panose="02040503050406030204" pitchFamily="18" charset="0"/>
                                      </a:rPr>
                                      <m:t>O</m:t>
                                    </m:r>
                                    <m:r>
                                      <a:rPr lang="lv-LV" sz="1800" b="0" i="1" smtClean="0">
                                        <a:latin typeface="Cambria Math" panose="02040503050406030204" pitchFamily="18" charset="0"/>
                                      </a:rPr>
                                      <m:t>𝑥</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1</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b="0" i="1" smtClean="0">
                                        <a:latin typeface="Cambria Math" panose="02040503050406030204" pitchFamily="18" charset="0"/>
                                      </a:rPr>
                                      <m:t>𝐶</m:t>
                                    </m:r>
                                  </m:e>
                                  <m:sub>
                                    <m:r>
                                      <m:rPr>
                                        <m:sty m:val="p"/>
                                      </m:rPr>
                                      <a:rPr lang="lv-LV" sz="1800" i="0">
                                        <a:latin typeface="Cambria Math" panose="02040503050406030204" pitchFamily="18" charset="0"/>
                                      </a:rPr>
                                      <m:t>Deo</m:t>
                                    </m:r>
                                    <m:r>
                                      <a:rPr lang="lv-LV" sz="1800" b="0" i="1" smtClean="0">
                                        <a:latin typeface="Cambria Math" panose="02040503050406030204" pitchFamily="18" charset="0"/>
                                      </a:rPr>
                                      <m:t>𝑥</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𝜀</m:t>
                                    </m:r>
                                  </m:e>
                                  <m:sub>
                                    <m:r>
                                      <m:rPr>
                                        <m:sty m:val="p"/>
                                      </m:rPr>
                                      <a:rPr lang="lv-LV" sz="1800" i="0">
                                        <a:latin typeface="Cambria Math" panose="02040503050406030204" pitchFamily="18" charset="0"/>
                                      </a:rPr>
                                      <m:t>Deo</m:t>
                                    </m:r>
                                    <m:r>
                                      <a:rPr lang="lv-LV" sz="1800" b="0" i="1" smtClean="0">
                                        <a:latin typeface="Cambria Math" panose="02040503050406030204" pitchFamily="18" charset="0"/>
                                      </a:rPr>
                                      <m:t>𝑥</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1</m:t>
                                    </m:r>
                                  </m:sub>
                                </m:sSub>
                                <m:r>
                                  <a:rPr lang="lv-LV" sz="1800" i="0">
                                    <a:latin typeface="Cambria Math" panose="02040503050406030204" pitchFamily="18" charset="0"/>
                                  </a:rPr>
                                  <m:t>))∙(1−</m:t>
                                </m:r>
                                <m:sSub>
                                  <m:sSubPr>
                                    <m:ctrlPr>
                                      <a:rPr lang="lv-LV" sz="1800" i="1">
                                        <a:latin typeface="Cambria Math" panose="02040503050406030204" pitchFamily="18" charset="0"/>
                                      </a:rPr>
                                    </m:ctrlPr>
                                  </m:sSubPr>
                                  <m:e>
                                    <m:r>
                                      <m:rPr>
                                        <m:sty m:val="p"/>
                                      </m:rPr>
                                      <a:rPr lang="lv-LV" sz="1800" i="0">
                                        <a:latin typeface="Cambria Math" panose="02040503050406030204" pitchFamily="18" charset="0"/>
                                      </a:rPr>
                                      <m:t>d</m:t>
                                    </m:r>
                                  </m:e>
                                  <m:sub>
                                    <m:r>
                                      <a:rPr lang="lv-LV" sz="1800" i="0">
                                        <a:latin typeface="Cambria Math" panose="02040503050406030204" pitchFamily="18" charset="0"/>
                                      </a:rPr>
                                      <m:t>1</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𝑧</m:t>
                                    </m:r>
                                  </m:e>
                                  <m:sub>
                                    <m:r>
                                      <a:rPr lang="lv-LV" sz="1800" i="0">
                                        <a:latin typeface="Cambria Math" panose="02040503050406030204" pitchFamily="18" charset="0"/>
                                      </a:rPr>
                                      <m:t>1</m:t>
                                    </m:r>
                                  </m:sub>
                                </m:sSub>
                                <m:r>
                                  <a:rPr lang="lv-LV" sz="1800" i="0">
                                    <a:latin typeface="Cambria Math" panose="02040503050406030204" pitchFamily="18" charset="0"/>
                                  </a:rPr>
                                  <m:t>=</m:t>
                                </m:r>
                                <m:f>
                                  <m:fPr>
                                    <m:ctrlPr>
                                      <a:rPr lang="lv-LV" sz="1800" i="1">
                                        <a:latin typeface="Cambria Math" panose="02040503050406030204" pitchFamily="18" charset="0"/>
                                      </a:rPr>
                                    </m:ctrlPr>
                                  </m:fPr>
                                  <m:num>
                                    <m:r>
                                      <a:rPr lang="lv-LV" sz="1800" i="1">
                                        <a:latin typeface="Cambria Math" panose="02040503050406030204" pitchFamily="18" charset="0"/>
                                      </a:rPr>
                                      <m:t>𝑙𝑛</m:t>
                                    </m:r>
                                    <m:f>
                                      <m:fPr>
                                        <m:ctrlPr>
                                          <a:rPr lang="lv-LV" sz="1800" i="1">
                                            <a:latin typeface="Cambria Math" panose="02040503050406030204" pitchFamily="18" charset="0"/>
                                          </a:rPr>
                                        </m:ctrlPr>
                                      </m:fPr>
                                      <m:num>
                                        <m:d>
                                          <m:dPr>
                                            <m:begChr m:val=""/>
                                            <m:ctrlPr>
                                              <a:rPr lang="lv-LV" sz="1800" i="1">
                                                <a:latin typeface="Cambria Math" panose="02040503050406030204" pitchFamily="18" charset="0"/>
                                              </a:rPr>
                                            </m:ctrlPr>
                                          </m:dPr>
                                          <m:e>
                                            <m:sSub>
                                              <m:sSubPr>
                                                <m:ctrlPr>
                                                  <a:rPr lang="lv-LV" sz="1800" i="1">
                                                    <a:latin typeface="Cambria Math" panose="02040503050406030204" pitchFamily="18" charset="0"/>
                                                  </a:rPr>
                                                </m:ctrlPr>
                                              </m:sSubPr>
                                              <m:e>
                                                <m:r>
                                                  <a:rPr lang="lv-LV" sz="1800" i="1">
                                                    <a:latin typeface="Cambria Math" panose="02040503050406030204" pitchFamily="18" charset="0"/>
                                                  </a:rPr>
                                                  <m:t>𝐼</m:t>
                                                </m:r>
                                              </m:e>
                                              <m:sub>
                                                <m:r>
                                                  <a:rPr lang="lv-LV" sz="1800" i="0">
                                                    <a:latin typeface="Cambria Math" panose="02040503050406030204" pitchFamily="18" charset="0"/>
                                                  </a:rPr>
                                                  <m:t>0</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1</m:t>
                                                </m:r>
                                              </m:sub>
                                            </m:sSub>
                                          </m:e>
                                        </m:d>
                                      </m:num>
                                      <m:den>
                                        <m:d>
                                          <m:dPr>
                                            <m:begChr m:val=""/>
                                            <m:ctrlPr>
                                              <a:rPr lang="lv-LV" sz="1800" i="1">
                                                <a:latin typeface="Cambria Math" panose="02040503050406030204" pitchFamily="18" charset="0"/>
                                              </a:rPr>
                                            </m:ctrlPr>
                                          </m:dPr>
                                          <m:e>
                                            <m:r>
                                              <a:rPr lang="lv-LV" sz="1800" i="1">
                                                <a:latin typeface="Cambria Math" panose="02040503050406030204" pitchFamily="18" charset="0"/>
                                              </a:rPr>
                                              <m:t>𝐼</m:t>
                                            </m:r>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1</m:t>
                                                </m:r>
                                              </m:sub>
                                            </m:sSub>
                                          </m:e>
                                        </m:d>
                                      </m:den>
                                    </m:f>
                                  </m:num>
                                  <m:den>
                                    <m:d>
                                      <m:dPr>
                                        <m:begChr m:val=""/>
                                        <m:ctrlPr>
                                          <a:rPr lang="lv-LV" sz="1800" i="1">
                                            <a:latin typeface="Cambria Math" panose="02040503050406030204" pitchFamily="18" charset="0"/>
                                          </a:rPr>
                                        </m:ctrlPr>
                                      </m:dPr>
                                      <m:e>
                                        <m:r>
                                          <a:rPr lang="lv-LV" sz="1800" i="0">
                                            <a:latin typeface="Cambria Math" panose="02040503050406030204" pitchFamily="18" charset="0"/>
                                          </a:rPr>
                                          <m:t>2,303∙</m:t>
                                        </m:r>
                                        <m:r>
                                          <a:rPr lang="lv-LV" sz="1800" i="1">
                                            <a:latin typeface="Cambria Math" panose="02040503050406030204" pitchFamily="18" charset="0"/>
                                          </a:rPr>
                                          <m:t>𝑙</m:t>
                                        </m:r>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1</m:t>
                                            </m:r>
                                          </m:sub>
                                        </m:sSub>
                                      </m:e>
                                    </m:d>
                                  </m:den>
                                </m:f>
                              </m:e>
                            </m:mr>
                            <m:mr>
                              <m:e>
                                <m:sSub>
                                  <m:sSubPr>
                                    <m:ctrlPr>
                                      <a:rPr lang="lv-LV" sz="1800" i="1">
                                        <a:latin typeface="Cambria Math" panose="02040503050406030204" pitchFamily="18" charset="0"/>
                                      </a:rPr>
                                    </m:ctrlPr>
                                  </m:sSubPr>
                                  <m:e>
                                    <m:r>
                                      <a:rPr lang="lv-LV" sz="1800" b="0" i="1" smtClean="0">
                                        <a:latin typeface="Cambria Math" panose="02040503050406030204" pitchFamily="18" charset="0"/>
                                      </a:rPr>
                                      <m:t>𝐶</m:t>
                                    </m:r>
                                  </m:e>
                                  <m:sub>
                                    <m:r>
                                      <m:rPr>
                                        <m:sty m:val="p"/>
                                      </m:rPr>
                                      <a:rPr lang="lv-LV" sz="1800" i="0">
                                        <a:latin typeface="Cambria Math" panose="02040503050406030204" pitchFamily="18" charset="0"/>
                                      </a:rPr>
                                      <m:t>Mel</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𝜀</m:t>
                                    </m:r>
                                  </m:e>
                                  <m:sub>
                                    <m:r>
                                      <m:rPr>
                                        <m:sty m:val="p"/>
                                      </m:rPr>
                                      <a:rPr lang="lv-LV" sz="1800" i="0">
                                        <a:latin typeface="Cambria Math" panose="02040503050406030204" pitchFamily="18" charset="0"/>
                                      </a:rPr>
                                      <m:t>Mel</m:t>
                                    </m:r>
                                  </m:sub>
                                </m:sSub>
                                <m:d>
                                  <m:dPr>
                                    <m:ctrlPr>
                                      <a:rPr lang="lv-LV" sz="1800" i="1">
                                        <a:latin typeface="Cambria Math" panose="02040503050406030204" pitchFamily="18" charset="0"/>
                                      </a:rPr>
                                    </m:ctrlPr>
                                  </m:dPr>
                                  <m:e>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2</m:t>
                                        </m:r>
                                      </m:sub>
                                    </m:sSub>
                                  </m:e>
                                </m:d>
                                <m:r>
                                  <a:rPr lang="lv-LV" sz="1800" i="0">
                                    <a:latin typeface="Cambria Math" panose="02040503050406030204" pitchFamily="18" charset="0"/>
                                  </a:rPr>
                                  <m:t>∙</m:t>
                                </m:r>
                                <m:sSub>
                                  <m:sSubPr>
                                    <m:ctrlPr>
                                      <a:rPr lang="lv-LV" sz="1800" i="1">
                                        <a:latin typeface="Cambria Math" panose="02040503050406030204" pitchFamily="18" charset="0"/>
                                      </a:rPr>
                                    </m:ctrlPr>
                                  </m:sSubPr>
                                  <m:e>
                                    <m:r>
                                      <m:rPr>
                                        <m:sty m:val="p"/>
                                      </m:rPr>
                                      <a:rPr lang="lv-LV" sz="1800" i="0">
                                        <a:latin typeface="Cambria Math" panose="02040503050406030204" pitchFamily="18" charset="0"/>
                                      </a:rPr>
                                      <m:t>d</m:t>
                                    </m:r>
                                  </m:e>
                                  <m:sub>
                                    <m:r>
                                      <a:rPr lang="lv-LV" sz="1800" i="0">
                                        <a:latin typeface="Cambria Math" panose="02040503050406030204" pitchFamily="18" charset="0"/>
                                      </a:rPr>
                                      <m:t>2</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b="0" i="1" smtClean="0">
                                        <a:latin typeface="Cambria Math" panose="02040503050406030204" pitchFamily="18" charset="0"/>
                                      </a:rPr>
                                      <m:t>𝐶</m:t>
                                    </m:r>
                                  </m:e>
                                  <m:sub>
                                    <m:r>
                                      <m:rPr>
                                        <m:sty m:val="p"/>
                                      </m:rPr>
                                      <a:rPr lang="lv-LV" sz="1800" i="0">
                                        <a:latin typeface="Cambria Math" panose="02040503050406030204" pitchFamily="18" charset="0"/>
                                      </a:rPr>
                                      <m:t>O</m:t>
                                    </m:r>
                                    <m:r>
                                      <a:rPr lang="lv-LV" sz="1800" b="0" i="1" smtClean="0">
                                        <a:latin typeface="Cambria Math" panose="02040503050406030204" pitchFamily="18" charset="0"/>
                                      </a:rPr>
                                      <m:t>𝑥</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𝜀</m:t>
                                    </m:r>
                                  </m:e>
                                  <m:sub>
                                    <m:r>
                                      <m:rPr>
                                        <m:sty m:val="p"/>
                                      </m:rPr>
                                      <a:rPr lang="lv-LV" sz="1800" i="0">
                                        <a:latin typeface="Cambria Math" panose="02040503050406030204" pitchFamily="18" charset="0"/>
                                      </a:rPr>
                                      <m:t>O</m:t>
                                    </m:r>
                                    <m:r>
                                      <a:rPr lang="lv-LV" sz="1800" b="0" i="1" smtClean="0">
                                        <a:latin typeface="Cambria Math" panose="02040503050406030204" pitchFamily="18" charset="0"/>
                                      </a:rPr>
                                      <m:t>𝑥</m:t>
                                    </m:r>
                                  </m:sub>
                                </m:sSub>
                                <m:d>
                                  <m:dPr>
                                    <m:ctrlPr>
                                      <a:rPr lang="lv-LV" sz="1800" i="1">
                                        <a:latin typeface="Cambria Math" panose="02040503050406030204" pitchFamily="18" charset="0"/>
                                      </a:rPr>
                                    </m:ctrlPr>
                                  </m:dPr>
                                  <m:e>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2</m:t>
                                        </m:r>
                                      </m:sub>
                                    </m:sSub>
                                  </m:e>
                                </m:d>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b="0" i="1" smtClean="0">
                                        <a:latin typeface="Cambria Math" panose="02040503050406030204" pitchFamily="18" charset="0"/>
                                      </a:rPr>
                                      <m:t>𝐶</m:t>
                                    </m:r>
                                  </m:e>
                                  <m:sub>
                                    <m:r>
                                      <m:rPr>
                                        <m:sty m:val="p"/>
                                      </m:rPr>
                                      <a:rPr lang="lv-LV" sz="1800" i="0">
                                        <a:latin typeface="Cambria Math" panose="02040503050406030204" pitchFamily="18" charset="0"/>
                                      </a:rPr>
                                      <m:t>Deo</m:t>
                                    </m:r>
                                    <m:r>
                                      <a:rPr lang="lv-LV" sz="1800" b="0" i="1" smtClean="0">
                                        <a:latin typeface="Cambria Math" panose="02040503050406030204" pitchFamily="18" charset="0"/>
                                      </a:rPr>
                                      <m:t>𝑥</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𝜀</m:t>
                                    </m:r>
                                  </m:e>
                                  <m:sub>
                                    <m:r>
                                      <m:rPr>
                                        <m:sty m:val="p"/>
                                      </m:rPr>
                                      <a:rPr lang="lv-LV" sz="1800" i="0">
                                        <a:latin typeface="Cambria Math" panose="02040503050406030204" pitchFamily="18" charset="0"/>
                                      </a:rPr>
                                      <m:t>Deo</m:t>
                                    </m:r>
                                    <m:r>
                                      <a:rPr lang="lv-LV" sz="1800" b="0" i="1" smtClean="0">
                                        <a:latin typeface="Cambria Math" panose="02040503050406030204" pitchFamily="18" charset="0"/>
                                      </a:rPr>
                                      <m:t>𝑥</m:t>
                                    </m:r>
                                  </m:sub>
                                </m:sSub>
                                <m:d>
                                  <m:dPr>
                                    <m:ctrlPr>
                                      <a:rPr lang="lv-LV" sz="1800" i="1">
                                        <a:latin typeface="Cambria Math" panose="02040503050406030204" pitchFamily="18" charset="0"/>
                                      </a:rPr>
                                    </m:ctrlPr>
                                  </m:dPr>
                                  <m:e>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2</m:t>
                                        </m:r>
                                      </m:sub>
                                    </m:sSub>
                                  </m:e>
                                </m:d>
                                <m:r>
                                  <a:rPr lang="lv-LV" sz="1800" i="0">
                                    <a:latin typeface="Cambria Math" panose="02040503050406030204" pitchFamily="18" charset="0"/>
                                  </a:rPr>
                                  <m:t>)∙(1−</m:t>
                                </m:r>
                                <m:sSub>
                                  <m:sSubPr>
                                    <m:ctrlPr>
                                      <a:rPr lang="lv-LV" sz="1800" i="1">
                                        <a:latin typeface="Cambria Math" panose="02040503050406030204" pitchFamily="18" charset="0"/>
                                      </a:rPr>
                                    </m:ctrlPr>
                                  </m:sSubPr>
                                  <m:e>
                                    <m:r>
                                      <m:rPr>
                                        <m:sty m:val="p"/>
                                      </m:rPr>
                                      <a:rPr lang="lv-LV" sz="1800" i="0">
                                        <a:latin typeface="Cambria Math" panose="02040503050406030204" pitchFamily="18" charset="0"/>
                                      </a:rPr>
                                      <m:t>d</m:t>
                                    </m:r>
                                  </m:e>
                                  <m:sub>
                                    <m:r>
                                      <a:rPr lang="lv-LV" sz="1800" i="0">
                                        <a:latin typeface="Cambria Math" panose="02040503050406030204" pitchFamily="18" charset="0"/>
                                      </a:rPr>
                                      <m:t>2</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𝑧</m:t>
                                    </m:r>
                                  </m:e>
                                  <m:sub>
                                    <m:r>
                                      <a:rPr lang="lv-LV" sz="1800" i="0">
                                        <a:latin typeface="Cambria Math" panose="02040503050406030204" pitchFamily="18" charset="0"/>
                                      </a:rPr>
                                      <m:t>2</m:t>
                                    </m:r>
                                  </m:sub>
                                </m:sSub>
                                <m:r>
                                  <a:rPr lang="lv-LV" sz="1800" i="0">
                                    <a:latin typeface="Cambria Math" panose="02040503050406030204" pitchFamily="18" charset="0"/>
                                  </a:rPr>
                                  <m:t>=</m:t>
                                </m:r>
                                <m:f>
                                  <m:fPr>
                                    <m:ctrlPr>
                                      <a:rPr lang="lv-LV" sz="1800" i="1">
                                        <a:latin typeface="Cambria Math" panose="02040503050406030204" pitchFamily="18" charset="0"/>
                                      </a:rPr>
                                    </m:ctrlPr>
                                  </m:fPr>
                                  <m:num>
                                    <m:r>
                                      <a:rPr lang="lv-LV" sz="1800" i="1">
                                        <a:latin typeface="Cambria Math" panose="02040503050406030204" pitchFamily="18" charset="0"/>
                                      </a:rPr>
                                      <m:t>𝑙𝑛</m:t>
                                    </m:r>
                                    <m:f>
                                      <m:fPr>
                                        <m:ctrlPr>
                                          <a:rPr lang="lv-LV" sz="1800" i="1">
                                            <a:latin typeface="Cambria Math" panose="02040503050406030204" pitchFamily="18" charset="0"/>
                                          </a:rPr>
                                        </m:ctrlPr>
                                      </m:fPr>
                                      <m:num>
                                        <m:sSub>
                                          <m:sSubPr>
                                            <m:ctrlPr>
                                              <a:rPr lang="lv-LV" sz="1800" i="1">
                                                <a:latin typeface="Cambria Math" panose="02040503050406030204" pitchFamily="18" charset="0"/>
                                              </a:rPr>
                                            </m:ctrlPr>
                                          </m:sSubPr>
                                          <m:e>
                                            <m:r>
                                              <a:rPr lang="lv-LV" sz="1800" i="1">
                                                <a:latin typeface="Cambria Math" panose="02040503050406030204" pitchFamily="18" charset="0"/>
                                              </a:rPr>
                                              <m:t>𝐼</m:t>
                                            </m:r>
                                          </m:e>
                                          <m:sub>
                                            <m:r>
                                              <a:rPr lang="lv-LV" sz="1800" i="0">
                                                <a:latin typeface="Cambria Math" panose="02040503050406030204" pitchFamily="18" charset="0"/>
                                              </a:rPr>
                                              <m:t>0</m:t>
                                            </m:r>
                                          </m:sub>
                                        </m:sSub>
                                        <m:d>
                                          <m:dPr>
                                            <m:ctrlPr>
                                              <a:rPr lang="lv-LV" sz="1800" i="1">
                                                <a:latin typeface="Cambria Math" panose="02040503050406030204" pitchFamily="18" charset="0"/>
                                              </a:rPr>
                                            </m:ctrlPr>
                                          </m:dPr>
                                          <m:e>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2</m:t>
                                                </m:r>
                                              </m:sub>
                                            </m:sSub>
                                          </m:e>
                                        </m:d>
                                      </m:num>
                                      <m:den>
                                        <m:r>
                                          <a:rPr lang="lv-LV" sz="1800" i="1">
                                            <a:latin typeface="Cambria Math" panose="02040503050406030204" pitchFamily="18" charset="0"/>
                                          </a:rPr>
                                          <m:t>𝐼</m:t>
                                        </m:r>
                                        <m:d>
                                          <m:dPr>
                                            <m:ctrlPr>
                                              <a:rPr lang="lv-LV" sz="1800" i="1">
                                                <a:latin typeface="Cambria Math" panose="02040503050406030204" pitchFamily="18" charset="0"/>
                                              </a:rPr>
                                            </m:ctrlPr>
                                          </m:dPr>
                                          <m:e>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2</m:t>
                                                </m:r>
                                              </m:sub>
                                            </m:sSub>
                                          </m:e>
                                        </m:d>
                                      </m:den>
                                    </m:f>
                                  </m:num>
                                  <m:den>
                                    <m:r>
                                      <a:rPr lang="lv-LV" sz="1800" i="0">
                                        <a:latin typeface="Cambria Math" panose="02040503050406030204" pitchFamily="18" charset="0"/>
                                      </a:rPr>
                                      <m:t>2,303∙</m:t>
                                    </m:r>
                                    <m:r>
                                      <a:rPr lang="lv-LV" sz="1800" i="1">
                                        <a:latin typeface="Cambria Math" panose="02040503050406030204" pitchFamily="18" charset="0"/>
                                      </a:rPr>
                                      <m:t>𝑙</m:t>
                                    </m:r>
                                    <m:d>
                                      <m:dPr>
                                        <m:ctrlPr>
                                          <a:rPr lang="lv-LV" sz="1800" i="1">
                                            <a:latin typeface="Cambria Math" panose="02040503050406030204" pitchFamily="18" charset="0"/>
                                          </a:rPr>
                                        </m:ctrlPr>
                                      </m:dPr>
                                      <m:e>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2</m:t>
                                            </m:r>
                                          </m:sub>
                                        </m:sSub>
                                      </m:e>
                                    </m:d>
                                  </m:den>
                                </m:f>
                              </m:e>
                            </m:mr>
                            <m:mr>
                              <m:e>
                                <m:sSub>
                                  <m:sSubPr>
                                    <m:ctrlPr>
                                      <a:rPr lang="lv-LV" sz="1800" i="1">
                                        <a:latin typeface="Cambria Math" panose="02040503050406030204" pitchFamily="18" charset="0"/>
                                      </a:rPr>
                                    </m:ctrlPr>
                                  </m:sSubPr>
                                  <m:e>
                                    <m:r>
                                      <a:rPr lang="lv-LV" sz="1800" b="0" i="1" smtClean="0">
                                        <a:latin typeface="Cambria Math" panose="02040503050406030204" pitchFamily="18" charset="0"/>
                                      </a:rPr>
                                      <m:t>𝐶</m:t>
                                    </m:r>
                                  </m:e>
                                  <m:sub>
                                    <m:r>
                                      <m:rPr>
                                        <m:sty m:val="p"/>
                                      </m:rPr>
                                      <a:rPr lang="lv-LV" sz="1800" i="0">
                                        <a:latin typeface="Cambria Math" panose="02040503050406030204" pitchFamily="18" charset="0"/>
                                      </a:rPr>
                                      <m:t>Mel</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𝜀</m:t>
                                    </m:r>
                                  </m:e>
                                  <m:sub>
                                    <m:r>
                                      <m:rPr>
                                        <m:sty m:val="p"/>
                                      </m:rPr>
                                      <a:rPr lang="lv-LV" sz="1800" i="0">
                                        <a:latin typeface="Cambria Math" panose="02040503050406030204" pitchFamily="18" charset="0"/>
                                      </a:rPr>
                                      <m:t>Mel</m:t>
                                    </m:r>
                                  </m:sub>
                                </m:sSub>
                                <m:d>
                                  <m:dPr>
                                    <m:ctrlPr>
                                      <a:rPr lang="lv-LV" sz="1800" i="1">
                                        <a:latin typeface="Cambria Math" panose="02040503050406030204" pitchFamily="18" charset="0"/>
                                      </a:rPr>
                                    </m:ctrlPr>
                                  </m:dPr>
                                  <m:e>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3</m:t>
                                        </m:r>
                                      </m:sub>
                                    </m:sSub>
                                  </m:e>
                                </m:d>
                                <m:r>
                                  <a:rPr lang="lv-LV" sz="1800" i="0">
                                    <a:latin typeface="Cambria Math" panose="02040503050406030204" pitchFamily="18" charset="0"/>
                                  </a:rPr>
                                  <m:t>∙</m:t>
                                </m:r>
                                <m:sSub>
                                  <m:sSubPr>
                                    <m:ctrlPr>
                                      <a:rPr lang="lv-LV" sz="1800" i="1">
                                        <a:latin typeface="Cambria Math" panose="02040503050406030204" pitchFamily="18" charset="0"/>
                                      </a:rPr>
                                    </m:ctrlPr>
                                  </m:sSubPr>
                                  <m:e>
                                    <m:r>
                                      <m:rPr>
                                        <m:sty m:val="p"/>
                                      </m:rPr>
                                      <a:rPr lang="lv-LV" sz="1800" i="0">
                                        <a:latin typeface="Cambria Math" panose="02040503050406030204" pitchFamily="18" charset="0"/>
                                      </a:rPr>
                                      <m:t>d</m:t>
                                    </m:r>
                                  </m:e>
                                  <m:sub>
                                    <m:r>
                                      <a:rPr lang="lv-LV" sz="1800" i="0">
                                        <a:latin typeface="Cambria Math" panose="02040503050406030204" pitchFamily="18" charset="0"/>
                                      </a:rPr>
                                      <m:t>3</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b="0" i="1" smtClean="0">
                                        <a:latin typeface="Cambria Math" panose="02040503050406030204" pitchFamily="18" charset="0"/>
                                      </a:rPr>
                                      <m:t>𝐶</m:t>
                                    </m:r>
                                  </m:e>
                                  <m:sub>
                                    <m:r>
                                      <m:rPr>
                                        <m:sty m:val="p"/>
                                      </m:rPr>
                                      <a:rPr lang="lv-LV" sz="1800" i="0">
                                        <a:latin typeface="Cambria Math" panose="02040503050406030204" pitchFamily="18" charset="0"/>
                                      </a:rPr>
                                      <m:t>O</m:t>
                                    </m:r>
                                    <m:r>
                                      <a:rPr lang="lv-LV" sz="1800" b="0" i="1" smtClean="0">
                                        <a:latin typeface="Cambria Math" panose="02040503050406030204" pitchFamily="18" charset="0"/>
                                      </a:rPr>
                                      <m:t>𝑥</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𝜀</m:t>
                                    </m:r>
                                  </m:e>
                                  <m:sub>
                                    <m:r>
                                      <m:rPr>
                                        <m:sty m:val="p"/>
                                      </m:rPr>
                                      <a:rPr lang="lv-LV" sz="1800" i="0">
                                        <a:latin typeface="Cambria Math" panose="02040503050406030204" pitchFamily="18" charset="0"/>
                                      </a:rPr>
                                      <m:t>O</m:t>
                                    </m:r>
                                    <m:r>
                                      <a:rPr lang="lv-LV" sz="1800" b="0" i="1" smtClean="0">
                                        <a:latin typeface="Cambria Math" panose="02040503050406030204" pitchFamily="18" charset="0"/>
                                      </a:rPr>
                                      <m:t>𝑥</m:t>
                                    </m:r>
                                  </m:sub>
                                </m:sSub>
                                <m:d>
                                  <m:dPr>
                                    <m:ctrlPr>
                                      <a:rPr lang="lv-LV" sz="1800" i="1">
                                        <a:latin typeface="Cambria Math" panose="02040503050406030204" pitchFamily="18" charset="0"/>
                                      </a:rPr>
                                    </m:ctrlPr>
                                  </m:dPr>
                                  <m:e>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3</m:t>
                                        </m:r>
                                      </m:sub>
                                    </m:sSub>
                                  </m:e>
                                </m:d>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b="0" i="1" smtClean="0">
                                        <a:latin typeface="Cambria Math" panose="02040503050406030204" pitchFamily="18" charset="0"/>
                                      </a:rPr>
                                      <m:t>𝐶</m:t>
                                    </m:r>
                                  </m:e>
                                  <m:sub>
                                    <m:r>
                                      <m:rPr>
                                        <m:sty m:val="p"/>
                                      </m:rPr>
                                      <a:rPr lang="lv-LV" sz="1800" i="0">
                                        <a:latin typeface="Cambria Math" panose="02040503050406030204" pitchFamily="18" charset="0"/>
                                      </a:rPr>
                                      <m:t>Deo</m:t>
                                    </m:r>
                                    <m:r>
                                      <a:rPr lang="lv-LV" sz="1800" b="0" i="1" smtClean="0">
                                        <a:latin typeface="Cambria Math" panose="02040503050406030204" pitchFamily="18" charset="0"/>
                                      </a:rPr>
                                      <m:t>𝑥</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𝜀</m:t>
                                    </m:r>
                                  </m:e>
                                  <m:sub>
                                    <m:r>
                                      <m:rPr>
                                        <m:sty m:val="p"/>
                                      </m:rPr>
                                      <a:rPr lang="lv-LV" sz="1800" i="0">
                                        <a:latin typeface="Cambria Math" panose="02040503050406030204" pitchFamily="18" charset="0"/>
                                      </a:rPr>
                                      <m:t>Deo</m:t>
                                    </m:r>
                                    <m:r>
                                      <a:rPr lang="lv-LV" sz="1800" b="0" i="1" smtClean="0">
                                        <a:latin typeface="Cambria Math" panose="02040503050406030204" pitchFamily="18" charset="0"/>
                                      </a:rPr>
                                      <m:t>𝑥</m:t>
                                    </m:r>
                                  </m:sub>
                                </m:sSub>
                                <m:d>
                                  <m:dPr>
                                    <m:ctrlPr>
                                      <a:rPr lang="lv-LV" sz="1800" i="1">
                                        <a:latin typeface="Cambria Math" panose="02040503050406030204" pitchFamily="18" charset="0"/>
                                      </a:rPr>
                                    </m:ctrlPr>
                                  </m:dPr>
                                  <m:e>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3</m:t>
                                        </m:r>
                                      </m:sub>
                                    </m:sSub>
                                  </m:e>
                                </m:d>
                                <m:r>
                                  <a:rPr lang="lv-LV" sz="1800" i="0">
                                    <a:latin typeface="Cambria Math" panose="02040503050406030204" pitchFamily="18" charset="0"/>
                                  </a:rPr>
                                  <m:t>)∙(1−</m:t>
                                </m:r>
                                <m:sSub>
                                  <m:sSubPr>
                                    <m:ctrlPr>
                                      <a:rPr lang="lv-LV" sz="1800" i="1">
                                        <a:latin typeface="Cambria Math" panose="02040503050406030204" pitchFamily="18" charset="0"/>
                                      </a:rPr>
                                    </m:ctrlPr>
                                  </m:sSubPr>
                                  <m:e>
                                    <m:r>
                                      <m:rPr>
                                        <m:sty m:val="p"/>
                                      </m:rPr>
                                      <a:rPr lang="lv-LV" sz="1800" i="0">
                                        <a:latin typeface="Cambria Math" panose="02040503050406030204" pitchFamily="18" charset="0"/>
                                      </a:rPr>
                                      <m:t>d</m:t>
                                    </m:r>
                                  </m:e>
                                  <m:sub>
                                    <m:r>
                                      <a:rPr lang="lv-LV" sz="1800" i="0">
                                        <a:latin typeface="Cambria Math" panose="02040503050406030204" pitchFamily="18" charset="0"/>
                                      </a:rPr>
                                      <m:t>3</m:t>
                                    </m:r>
                                  </m:sub>
                                </m:sSub>
                                <m:r>
                                  <a:rPr lang="lv-LV" sz="1800" i="0">
                                    <a:latin typeface="Cambria Math" panose="02040503050406030204" pitchFamily="18" charset="0"/>
                                  </a:rPr>
                                  <m:t>)+</m:t>
                                </m:r>
                                <m:sSub>
                                  <m:sSubPr>
                                    <m:ctrlPr>
                                      <a:rPr lang="lv-LV" sz="1800" i="1">
                                        <a:latin typeface="Cambria Math" panose="02040503050406030204" pitchFamily="18" charset="0"/>
                                      </a:rPr>
                                    </m:ctrlPr>
                                  </m:sSubPr>
                                  <m:e>
                                    <m:r>
                                      <a:rPr lang="lv-LV" sz="1800" i="1">
                                        <a:latin typeface="Cambria Math" panose="02040503050406030204" pitchFamily="18" charset="0"/>
                                      </a:rPr>
                                      <m:t>𝑧</m:t>
                                    </m:r>
                                  </m:e>
                                  <m:sub>
                                    <m:r>
                                      <a:rPr lang="lv-LV" sz="1800" i="0">
                                        <a:latin typeface="Cambria Math" panose="02040503050406030204" pitchFamily="18" charset="0"/>
                                      </a:rPr>
                                      <m:t>3</m:t>
                                    </m:r>
                                  </m:sub>
                                </m:sSub>
                                <m:r>
                                  <a:rPr lang="lv-LV" sz="1800" i="0">
                                    <a:latin typeface="Cambria Math" panose="02040503050406030204" pitchFamily="18" charset="0"/>
                                  </a:rPr>
                                  <m:t>=</m:t>
                                </m:r>
                                <m:f>
                                  <m:fPr>
                                    <m:ctrlPr>
                                      <a:rPr lang="lv-LV" sz="1800" i="1">
                                        <a:latin typeface="Cambria Math" panose="02040503050406030204" pitchFamily="18" charset="0"/>
                                      </a:rPr>
                                    </m:ctrlPr>
                                  </m:fPr>
                                  <m:num>
                                    <m:r>
                                      <a:rPr lang="lv-LV" sz="1800" i="1">
                                        <a:latin typeface="Cambria Math" panose="02040503050406030204" pitchFamily="18" charset="0"/>
                                      </a:rPr>
                                      <m:t>𝑙𝑛</m:t>
                                    </m:r>
                                    <m:f>
                                      <m:fPr>
                                        <m:ctrlPr>
                                          <a:rPr lang="lv-LV" sz="1800" i="1">
                                            <a:latin typeface="Cambria Math" panose="02040503050406030204" pitchFamily="18" charset="0"/>
                                          </a:rPr>
                                        </m:ctrlPr>
                                      </m:fPr>
                                      <m:num>
                                        <m:sSub>
                                          <m:sSubPr>
                                            <m:ctrlPr>
                                              <a:rPr lang="lv-LV" sz="1800" i="1">
                                                <a:latin typeface="Cambria Math" panose="02040503050406030204" pitchFamily="18" charset="0"/>
                                              </a:rPr>
                                            </m:ctrlPr>
                                          </m:sSubPr>
                                          <m:e>
                                            <m:r>
                                              <a:rPr lang="lv-LV" sz="1800" i="1">
                                                <a:latin typeface="Cambria Math" panose="02040503050406030204" pitchFamily="18" charset="0"/>
                                              </a:rPr>
                                              <m:t>𝐼</m:t>
                                            </m:r>
                                          </m:e>
                                          <m:sub>
                                            <m:r>
                                              <a:rPr lang="lv-LV" sz="1800" i="0">
                                                <a:latin typeface="Cambria Math" panose="02040503050406030204" pitchFamily="18" charset="0"/>
                                              </a:rPr>
                                              <m:t>0</m:t>
                                            </m:r>
                                          </m:sub>
                                        </m:sSub>
                                        <m:d>
                                          <m:dPr>
                                            <m:ctrlPr>
                                              <a:rPr lang="lv-LV" sz="1800" i="1">
                                                <a:latin typeface="Cambria Math" panose="02040503050406030204" pitchFamily="18" charset="0"/>
                                              </a:rPr>
                                            </m:ctrlPr>
                                          </m:dPr>
                                          <m:e>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3</m:t>
                                                </m:r>
                                              </m:sub>
                                            </m:sSub>
                                          </m:e>
                                        </m:d>
                                      </m:num>
                                      <m:den>
                                        <m:r>
                                          <a:rPr lang="lv-LV" sz="1800" i="1">
                                            <a:latin typeface="Cambria Math" panose="02040503050406030204" pitchFamily="18" charset="0"/>
                                          </a:rPr>
                                          <m:t>𝐼</m:t>
                                        </m:r>
                                        <m:d>
                                          <m:dPr>
                                            <m:ctrlPr>
                                              <a:rPr lang="lv-LV" sz="1800" i="1">
                                                <a:latin typeface="Cambria Math" panose="02040503050406030204" pitchFamily="18" charset="0"/>
                                              </a:rPr>
                                            </m:ctrlPr>
                                          </m:dPr>
                                          <m:e>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3</m:t>
                                                </m:r>
                                              </m:sub>
                                            </m:sSub>
                                          </m:e>
                                        </m:d>
                                      </m:den>
                                    </m:f>
                                  </m:num>
                                  <m:den>
                                    <m:r>
                                      <a:rPr lang="lv-LV" sz="1800" i="0">
                                        <a:latin typeface="Cambria Math" panose="02040503050406030204" pitchFamily="18" charset="0"/>
                                      </a:rPr>
                                      <m:t>2,303∙</m:t>
                                    </m:r>
                                    <m:r>
                                      <a:rPr lang="lv-LV" sz="1800" i="1">
                                        <a:latin typeface="Cambria Math" panose="02040503050406030204" pitchFamily="18" charset="0"/>
                                      </a:rPr>
                                      <m:t>𝑙</m:t>
                                    </m:r>
                                    <m:d>
                                      <m:dPr>
                                        <m:ctrlPr>
                                          <a:rPr lang="lv-LV" sz="1800" i="1">
                                            <a:latin typeface="Cambria Math" panose="02040503050406030204" pitchFamily="18" charset="0"/>
                                          </a:rPr>
                                        </m:ctrlPr>
                                      </m:dPr>
                                      <m:e>
                                        <m:sSub>
                                          <m:sSubPr>
                                            <m:ctrlPr>
                                              <a:rPr lang="lv-LV" sz="1800" i="1">
                                                <a:latin typeface="Cambria Math" panose="02040503050406030204" pitchFamily="18" charset="0"/>
                                              </a:rPr>
                                            </m:ctrlPr>
                                          </m:sSubPr>
                                          <m:e>
                                            <m:r>
                                              <a:rPr lang="lv-LV" sz="1800" i="1">
                                                <a:latin typeface="Cambria Math" panose="02040503050406030204" pitchFamily="18" charset="0"/>
                                              </a:rPr>
                                              <m:t>𝜆</m:t>
                                            </m:r>
                                          </m:e>
                                          <m:sub>
                                            <m:r>
                                              <a:rPr lang="lv-LV" sz="1800" i="0">
                                                <a:latin typeface="Cambria Math" panose="02040503050406030204" pitchFamily="18" charset="0"/>
                                              </a:rPr>
                                              <m:t>3</m:t>
                                            </m:r>
                                          </m:sub>
                                        </m:sSub>
                                      </m:e>
                                    </m:d>
                                  </m:den>
                                </m:f>
                              </m:e>
                            </m:mr>
                          </m:m>
                        </m:e>
                      </m:d>
                    </m:oMath>
                  </m:oMathPara>
                </a14:m>
                <a:endParaRPr lang="lv-LV" sz="1800" dirty="0"/>
              </a:p>
            </p:txBody>
          </p:sp>
        </mc:Choice>
        <mc:Fallback xmlns="">
          <p:sp>
            <p:nvSpPr>
              <p:cNvPr id="29" name="Taisnstūris 2">
                <a:extLst>
                  <a:ext uri="{FF2B5EF4-FFF2-40B4-BE49-F238E27FC236}">
                    <a16:creationId xmlns:a16="http://schemas.microsoft.com/office/drawing/2014/main" id="{F9B7447C-83F5-48A7-9516-B813D2DFD545}"/>
                  </a:ext>
                </a:extLst>
              </p:cNvPr>
              <p:cNvSpPr>
                <a:spLocks noRot="1" noChangeAspect="1" noMove="1" noResize="1" noEditPoints="1" noAdjustHandles="1" noChangeArrowheads="1" noChangeShapeType="1" noTextEdit="1"/>
              </p:cNvSpPr>
              <p:nvPr/>
            </p:nvSpPr>
            <p:spPr>
              <a:xfrm>
                <a:off x="375837" y="15874290"/>
                <a:ext cx="8954089" cy="2730363"/>
              </a:xfrm>
              <a:prstGeom prst="rect">
                <a:avLst/>
              </a:prstGeom>
              <a:blipFill>
                <a:blip r:embed="rId7"/>
                <a:stretch>
                  <a:fillRect/>
                </a:stretch>
              </a:blipFill>
            </p:spPr>
            <p:txBody>
              <a:bodyPr/>
              <a:lstStyle/>
              <a:p>
                <a:r>
                  <a:rPr lang="lv-LV">
                    <a:noFill/>
                  </a:rPr>
                  <a:t> </a:t>
                </a:r>
              </a:p>
            </p:txBody>
          </p:sp>
        </mc:Fallback>
      </mc:AlternateContent>
      <p:sp>
        <p:nvSpPr>
          <p:cNvPr id="30" name="TextBox 29"/>
          <p:cNvSpPr txBox="1"/>
          <p:nvPr/>
        </p:nvSpPr>
        <p:spPr>
          <a:xfrm>
            <a:off x="4123554" y="7916828"/>
            <a:ext cx="1135030"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RGB</a:t>
            </a:r>
            <a:endParaRPr lang="en-US" sz="3200" u="sng" dirty="0"/>
          </a:p>
        </p:txBody>
      </p:sp>
      <p:sp>
        <p:nvSpPr>
          <p:cNvPr id="11" name="TextBox 10"/>
          <p:cNvSpPr txBox="1"/>
          <p:nvPr/>
        </p:nvSpPr>
        <p:spPr>
          <a:xfrm>
            <a:off x="10002543" y="11161796"/>
            <a:ext cx="10570646" cy="1631216"/>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The fluorescence were exited with 405 nm, and detected at 460 nm (NAD(P)H) and 520 nm (FAD). The data were approximated with two exponential approximation in </a:t>
            </a:r>
            <a:r>
              <a:rPr lang="en-US" sz="2000" dirty="0" err="1">
                <a:latin typeface="Times New Roman" panose="02020603050405020304" pitchFamily="18" charset="0"/>
                <a:cs typeface="Times New Roman" panose="02020603050405020304" pitchFamily="18" charset="0"/>
              </a:rPr>
              <a:t>SPCImage</a:t>
            </a:r>
            <a:r>
              <a:rPr lang="en-US" sz="2000" dirty="0">
                <a:latin typeface="Times New Roman" panose="02020603050405020304" pitchFamily="18" charset="0"/>
                <a:cs typeface="Times New Roman" panose="02020603050405020304" pitchFamily="18" charset="0"/>
              </a:rPr>
              <a:t> program (Fig.2.).</a:t>
            </a:r>
          </a:p>
          <a:p>
            <a:pPr algn="just"/>
            <a:r>
              <a:rPr lang="en-US" sz="2000" dirty="0">
                <a:latin typeface="Times New Roman" panose="02020603050405020304" pitchFamily="18" charset="0"/>
                <a:cs typeface="Times New Roman" panose="02020603050405020304" pitchFamily="18" charset="0"/>
              </a:rPr>
              <a:t>NADH and FAD fluorescence is excited by near ultraviolet radiation (350 nm–375 nm) NAD(P)H fluorescence is observed in the blue spectral range of 450 nm– 475 nm, while fluorescence from FAD is observed in the green spectral range of 530 nm – 550 nm [1 – 4]. </a:t>
            </a:r>
          </a:p>
        </p:txBody>
      </p:sp>
      <p:graphicFrame>
        <p:nvGraphicFramePr>
          <p:cNvPr id="22" name="Table 21"/>
          <p:cNvGraphicFramePr>
            <a:graphicFrameLocks noGrp="1"/>
          </p:cNvGraphicFramePr>
          <p:nvPr>
            <p:extLst>
              <p:ext uri="{D42A27DB-BD31-4B8C-83A1-F6EECF244321}">
                <p14:modId xmlns:p14="http://schemas.microsoft.com/office/powerpoint/2010/main" val="3772231178"/>
              </p:ext>
            </p:extLst>
          </p:nvPr>
        </p:nvGraphicFramePr>
        <p:xfrm>
          <a:off x="88341" y="28856685"/>
          <a:ext cx="12385754" cy="1264739"/>
        </p:xfrm>
        <a:graphic>
          <a:graphicData uri="http://schemas.openxmlformats.org/drawingml/2006/table">
            <a:tbl>
              <a:tblPr bandRow="1">
                <a:tableStyleId>{5C22544A-7EE6-4342-B048-85BDC9FD1C3A}</a:tableStyleId>
              </a:tblPr>
              <a:tblGrid>
                <a:gridCol w="356709">
                  <a:extLst>
                    <a:ext uri="{9D8B030D-6E8A-4147-A177-3AD203B41FA5}">
                      <a16:colId xmlns:a16="http://schemas.microsoft.com/office/drawing/2014/main" val="3932113008"/>
                    </a:ext>
                  </a:extLst>
                </a:gridCol>
                <a:gridCol w="12029045">
                  <a:extLst>
                    <a:ext uri="{9D8B030D-6E8A-4147-A177-3AD203B41FA5}">
                      <a16:colId xmlns:a16="http://schemas.microsoft.com/office/drawing/2014/main" val="1601099178"/>
                    </a:ext>
                  </a:extLst>
                </a:gridCol>
              </a:tblGrid>
              <a:tr h="394847">
                <a:tc>
                  <a:txBody>
                    <a:bodyPr/>
                    <a:lstStyle/>
                    <a:p>
                      <a:pPr algn="just">
                        <a:lnSpc>
                          <a:spcPct val="100000"/>
                        </a:lnSpc>
                        <a:spcAft>
                          <a:spcPts val="8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2138324" rtl="0" eaLnBrk="1" fontAlgn="auto" latinLnBrk="0" hangingPunct="1">
                        <a:lnSpc>
                          <a:spcPct val="100000"/>
                        </a:lnSpc>
                        <a:spcBef>
                          <a:spcPts val="0"/>
                        </a:spcBef>
                        <a:spcAft>
                          <a:spcPts val="800"/>
                        </a:spcAft>
                        <a:buClrTx/>
                        <a:buSzTx/>
                        <a:buFontTx/>
                        <a:buNone/>
                        <a:tabLst/>
                        <a:defRPr/>
                      </a:pPr>
                      <a:r>
                        <a:rPr lang="en-US" sz="1400" dirty="0">
                          <a:effectLst/>
                          <a:latin typeface="Times New Roman" panose="02020603050405020304" pitchFamily="18" charset="0"/>
                          <a:cs typeface="Times New Roman" panose="02020603050405020304" pitchFamily="18" charset="0"/>
                        </a:rPr>
                        <a:t>K. Nakayama, T. Yamaguchi, T. </a:t>
                      </a:r>
                      <a:r>
                        <a:rPr lang="en-US" sz="1400" dirty="0" err="1">
                          <a:effectLst/>
                          <a:latin typeface="Times New Roman" panose="02020603050405020304" pitchFamily="18" charset="0"/>
                          <a:cs typeface="Times New Roman" panose="02020603050405020304" pitchFamily="18" charset="0"/>
                        </a:rPr>
                        <a:t>Doi</a:t>
                      </a:r>
                      <a:r>
                        <a:rPr lang="en-US" sz="1400" dirty="0">
                          <a:effectLst/>
                          <a:latin typeface="Times New Roman" panose="02020603050405020304" pitchFamily="18" charset="0"/>
                          <a:cs typeface="Times New Roman" panose="02020603050405020304" pitchFamily="18" charset="0"/>
                        </a:rPr>
                        <a:t>, Y. </a:t>
                      </a:r>
                      <a:r>
                        <a:rPr lang="en-US" sz="1400" dirty="0" err="1">
                          <a:effectLst/>
                          <a:latin typeface="Times New Roman" panose="02020603050405020304" pitchFamily="18" charset="0"/>
                          <a:cs typeface="Times New Roman" panose="02020603050405020304" pitchFamily="18" charset="0"/>
                        </a:rPr>
                        <a:t>Usuki</a:t>
                      </a:r>
                      <a:r>
                        <a:rPr lang="en-US" sz="1400" dirty="0">
                          <a:effectLst/>
                          <a:latin typeface="Times New Roman" panose="02020603050405020304" pitchFamily="18" charset="0"/>
                          <a:cs typeface="Times New Roman" panose="02020603050405020304" pitchFamily="18" charset="0"/>
                        </a:rPr>
                        <a:t>, M. Taniguchi, T. Tanaka, “Synergistic combination of direct plasma membrane damage and oxidative stress as a cause of antifungal activity of polyol macrolide antibiotic </a:t>
                      </a:r>
                      <a:r>
                        <a:rPr lang="en-US" sz="1400" dirty="0" err="1">
                          <a:effectLst/>
                          <a:latin typeface="Times New Roman" panose="02020603050405020304" pitchFamily="18" charset="0"/>
                          <a:cs typeface="Times New Roman" panose="02020603050405020304" pitchFamily="18" charset="0"/>
                        </a:rPr>
                        <a:t>niphimycin</a:t>
                      </a:r>
                      <a:r>
                        <a:rPr lang="en-US" sz="1400" dirty="0">
                          <a:effectLst/>
                          <a:latin typeface="Times New Roman" panose="02020603050405020304" pitchFamily="18" charset="0"/>
                          <a:cs typeface="Times New Roman" panose="02020603050405020304" pitchFamily="18" charset="0"/>
                        </a:rPr>
                        <a:t>,” J </a:t>
                      </a:r>
                      <a:r>
                        <a:rPr lang="en-US" sz="1400" dirty="0" err="1">
                          <a:effectLst/>
                          <a:latin typeface="Times New Roman" panose="02020603050405020304" pitchFamily="18" charset="0"/>
                          <a:cs typeface="Times New Roman" panose="02020603050405020304" pitchFamily="18" charset="0"/>
                        </a:rPr>
                        <a:t>Biosci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Bioeng</a:t>
                      </a:r>
                      <a:r>
                        <a:rPr lang="en-US" sz="1400" dirty="0">
                          <a:effectLst/>
                          <a:latin typeface="Times New Roman" panose="02020603050405020304" pitchFamily="18" charset="0"/>
                          <a:cs typeface="Times New Roman" panose="02020603050405020304" pitchFamily="18" charset="0"/>
                        </a:rPr>
                        <a:t>., vol. 94(3), pp. 207-11, 2002.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1796532"/>
                  </a:ext>
                </a:extLst>
              </a:tr>
              <a:tr h="294895">
                <a:tc>
                  <a:txBody>
                    <a:bodyPr/>
                    <a:lstStyle/>
                    <a:p>
                      <a:pPr algn="just">
                        <a:lnSpc>
                          <a:spcPct val="100000"/>
                        </a:lnSpc>
                        <a:spcAft>
                          <a:spcPts val="800"/>
                        </a:spcAft>
                      </a:pPr>
                      <a:r>
                        <a:rPr lang="en-US" sz="1100" dirty="0">
                          <a:effectLst/>
                          <a:latin typeface="Times New Roman" panose="02020603050405020304" pitchFamily="18" charset="0"/>
                          <a:cs typeface="Times New Roman" panose="02020603050405020304" pitchFamily="18" charset="0"/>
                        </a:rPr>
                        <a:t>[2]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800"/>
                        </a:spcAft>
                      </a:pPr>
                      <a:r>
                        <a:rPr lang="en-US" sz="1400" dirty="0">
                          <a:effectLst/>
                          <a:latin typeface="Times New Roman" panose="02020603050405020304" pitchFamily="18" charset="0"/>
                          <a:cs typeface="Times New Roman" panose="02020603050405020304" pitchFamily="18" charset="0"/>
                        </a:rPr>
                        <a:t>B. Chance, H. </a:t>
                      </a:r>
                      <a:r>
                        <a:rPr lang="en-US" sz="1400" dirty="0" err="1">
                          <a:effectLst/>
                          <a:latin typeface="Times New Roman" panose="02020603050405020304" pitchFamily="18" charset="0"/>
                          <a:cs typeface="Times New Roman" panose="02020603050405020304" pitchFamily="18" charset="0"/>
                        </a:rPr>
                        <a:t>Sies</a:t>
                      </a:r>
                      <a:r>
                        <a:rPr lang="en-US" sz="1400" dirty="0">
                          <a:effectLst/>
                          <a:latin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cs typeface="Times New Roman" panose="02020603050405020304" pitchFamily="18" charset="0"/>
                        </a:rPr>
                        <a:t>Boveris</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Hydroperoxide</a:t>
                      </a:r>
                      <a:r>
                        <a:rPr lang="en-US" sz="1400" dirty="0">
                          <a:effectLst/>
                          <a:latin typeface="Times New Roman" panose="02020603050405020304" pitchFamily="18" charset="0"/>
                          <a:cs typeface="Times New Roman" panose="02020603050405020304" pitchFamily="18" charset="0"/>
                        </a:rPr>
                        <a:t> metabolism in mammalian organs,” </a:t>
                      </a:r>
                      <a:r>
                        <a:rPr lang="en-US" sz="1400" dirty="0" err="1">
                          <a:effectLst/>
                          <a:latin typeface="Times New Roman" panose="02020603050405020304" pitchFamily="18" charset="0"/>
                          <a:cs typeface="Times New Roman" panose="02020603050405020304" pitchFamily="18" charset="0"/>
                        </a:rPr>
                        <a:t>Physiol</a:t>
                      </a:r>
                      <a:r>
                        <a:rPr lang="en-US" sz="1400" dirty="0">
                          <a:effectLst/>
                          <a:latin typeface="Times New Roman" panose="02020603050405020304" pitchFamily="18" charset="0"/>
                          <a:cs typeface="Times New Roman" panose="02020603050405020304" pitchFamily="18" charset="0"/>
                        </a:rPr>
                        <a:t> Rev, vol. Jul;59(3), pp. 527-605, 1979.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961577"/>
                  </a:ext>
                </a:extLst>
              </a:tr>
              <a:tr h="254000">
                <a:tc>
                  <a:txBody>
                    <a:bodyPr/>
                    <a:lstStyle/>
                    <a:p>
                      <a:pPr algn="just">
                        <a:lnSpc>
                          <a:spcPct val="100000"/>
                        </a:lnSpc>
                        <a:spcAft>
                          <a:spcPts val="800"/>
                        </a:spcAft>
                      </a:pPr>
                      <a:r>
                        <a:rPr lang="en-US" sz="1100" dirty="0">
                          <a:effectLst/>
                          <a:latin typeface="Times New Roman" panose="02020603050405020304" pitchFamily="18" charset="0"/>
                          <a:cs typeface="Times New Roman" panose="02020603050405020304" pitchFamily="18" charset="0"/>
                        </a:rPr>
                        <a:t>[3]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800"/>
                        </a:spcAft>
                      </a:pPr>
                      <a:r>
                        <a:rPr lang="en-US" sz="1400" dirty="0">
                          <a:effectLst/>
                          <a:latin typeface="Times New Roman" panose="02020603050405020304" pitchFamily="18" charset="0"/>
                          <a:cs typeface="Times New Roman" panose="02020603050405020304" pitchFamily="18" charset="0"/>
                        </a:rPr>
                        <a:t>D. N. </a:t>
                      </a:r>
                      <a:r>
                        <a:rPr lang="en-US" sz="1400" dirty="0" err="1">
                          <a:effectLst/>
                          <a:latin typeface="Times New Roman" panose="02020603050405020304" pitchFamily="18" charset="0"/>
                          <a:cs typeface="Times New Roman" panose="02020603050405020304" pitchFamily="18" charset="0"/>
                        </a:rPr>
                        <a:t>Romashko</a:t>
                      </a:r>
                      <a:r>
                        <a:rPr lang="en-US" sz="1400" dirty="0">
                          <a:effectLst/>
                          <a:latin typeface="Times New Roman" panose="02020603050405020304" pitchFamily="18" charset="0"/>
                          <a:cs typeface="Times New Roman" panose="02020603050405020304" pitchFamily="18" charset="0"/>
                        </a:rPr>
                        <a:t>, E. </a:t>
                      </a:r>
                      <a:r>
                        <a:rPr lang="en-US" sz="1400" dirty="0" err="1">
                          <a:effectLst/>
                          <a:latin typeface="Times New Roman" panose="02020603050405020304" pitchFamily="18" charset="0"/>
                          <a:cs typeface="Times New Roman" panose="02020603050405020304" pitchFamily="18" charset="0"/>
                        </a:rPr>
                        <a:t>Marban</a:t>
                      </a:r>
                      <a:r>
                        <a:rPr lang="en-US" sz="1400" dirty="0">
                          <a:effectLst/>
                          <a:latin typeface="Times New Roman" panose="02020603050405020304" pitchFamily="18" charset="0"/>
                          <a:cs typeface="Times New Roman" panose="02020603050405020304" pitchFamily="18" charset="0"/>
                        </a:rPr>
                        <a:t>, B. O’Rourke, “Subcellular metabolic transients and mitochondrial redox waves in heart cells,” in Natl. Acad. Sci., USA., 1998.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8875500"/>
                  </a:ext>
                </a:extLst>
              </a:tr>
              <a:tr h="289124">
                <a:tc>
                  <a:txBody>
                    <a:bodyPr/>
                    <a:lstStyle/>
                    <a:p>
                      <a:pPr algn="just">
                        <a:lnSpc>
                          <a:spcPct val="100000"/>
                        </a:lnSpc>
                        <a:spcAft>
                          <a:spcPts val="800"/>
                        </a:spcAft>
                      </a:pPr>
                      <a:r>
                        <a:rPr lang="en-US" sz="1100" dirty="0">
                          <a:effectLst/>
                          <a:latin typeface="Times New Roman" panose="02020603050405020304" pitchFamily="18" charset="0"/>
                          <a:cs typeface="Times New Roman" panose="02020603050405020304" pitchFamily="18" charset="0"/>
                        </a:rPr>
                        <a:t>[4]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800"/>
                        </a:spcAft>
                      </a:pPr>
                      <a:r>
                        <a:rPr lang="en-US" sz="1400" dirty="0">
                          <a:effectLst/>
                          <a:latin typeface="Times New Roman" panose="02020603050405020304" pitchFamily="18" charset="0"/>
                          <a:cs typeface="Times New Roman" panose="02020603050405020304" pitchFamily="18" charset="0"/>
                        </a:rPr>
                        <a:t>H. </a:t>
                      </a:r>
                      <a:r>
                        <a:rPr lang="en-US" sz="1400" dirty="0" err="1">
                          <a:effectLst/>
                          <a:latin typeface="Times New Roman" panose="02020603050405020304" pitchFamily="18" charset="0"/>
                          <a:cs typeface="Times New Roman" panose="02020603050405020304" pitchFamily="18" charset="0"/>
                        </a:rPr>
                        <a:t>Schneckenburger</a:t>
                      </a:r>
                      <a:r>
                        <a:rPr lang="en-US" sz="1400" dirty="0">
                          <a:effectLst/>
                          <a:latin typeface="Times New Roman" panose="02020603050405020304" pitchFamily="18" charset="0"/>
                          <a:cs typeface="Times New Roman" panose="02020603050405020304" pitchFamily="18" charset="0"/>
                        </a:rPr>
                        <a:t>, K. Koenig, “Fluorescence decay kinetics and imaging of NAD(P)H and </a:t>
                      </a:r>
                      <a:r>
                        <a:rPr lang="en-US" sz="1400" dirty="0" err="1">
                          <a:effectLst/>
                          <a:latin typeface="Times New Roman" panose="02020603050405020304" pitchFamily="18" charset="0"/>
                          <a:cs typeface="Times New Roman" panose="02020603050405020304" pitchFamily="18" charset="0"/>
                        </a:rPr>
                        <a:t>flavins</a:t>
                      </a:r>
                      <a:r>
                        <a:rPr lang="en-US" sz="1400" dirty="0">
                          <a:effectLst/>
                          <a:latin typeface="Times New Roman" panose="02020603050405020304" pitchFamily="18" charset="0"/>
                          <a:cs typeface="Times New Roman" panose="02020603050405020304" pitchFamily="18" charset="0"/>
                        </a:rPr>
                        <a:t> as metabolic indicators,” Opt. Eng., vol. 31, p. 1447–1451, 1992.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0449900"/>
                  </a:ext>
                </a:extLst>
              </a:tr>
            </a:tbl>
          </a:graphicData>
        </a:graphic>
      </p:graphicFrame>
      <p:sp>
        <p:nvSpPr>
          <p:cNvPr id="59" name="TextBox 58"/>
          <p:cNvSpPr txBox="1"/>
          <p:nvPr/>
        </p:nvSpPr>
        <p:spPr>
          <a:xfrm>
            <a:off x="10737425" y="18402276"/>
            <a:ext cx="1523987"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Raman</a:t>
            </a:r>
            <a:endParaRPr lang="en-US" sz="3200" u="sng" dirty="0"/>
          </a:p>
        </p:txBody>
      </p:sp>
      <p:sp>
        <p:nvSpPr>
          <p:cNvPr id="3" name="TextBox 2"/>
          <p:cNvSpPr txBox="1"/>
          <p:nvPr/>
        </p:nvSpPr>
        <p:spPr>
          <a:xfrm>
            <a:off x="4832218" y="19630225"/>
            <a:ext cx="7251276" cy="4093428"/>
          </a:xfrm>
          <a:prstGeom prst="rect">
            <a:avLst/>
          </a:prstGeom>
          <a:noFill/>
        </p:spPr>
        <p:txBody>
          <a:bodyPr wrap="square" rtlCol="0">
            <a:spAutoFit/>
          </a:bodyPr>
          <a:lstStyle/>
          <a:p>
            <a:r>
              <a:rPr lang="lv-LV"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r>
              <a:rPr lang="en-US" sz="20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igh</a:t>
            </a:r>
            <a:r>
              <a:rPr lang="en-US"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sensitivity EMCCD camera </a:t>
            </a:r>
            <a:endParaRPr lang="lv-LV"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(DU-888U3-CS0-BVF, </a:t>
            </a:r>
            <a:r>
              <a:rPr lang="en-US" sz="2000" dirty="0" err="1">
                <a:latin typeface="Times New Roman" panose="02020603050405020304" pitchFamily="18" charset="0"/>
                <a:cs typeface="Times New Roman" panose="02020603050405020304" pitchFamily="18" charset="0"/>
              </a:rPr>
              <a:t>Andor</a:t>
            </a:r>
            <a:r>
              <a:rPr lang="en-US" sz="2000" dirty="0">
                <a:latin typeface="Times New Roman" panose="02020603050405020304" pitchFamily="18" charset="0"/>
                <a:cs typeface="Times New Roman" panose="02020603050405020304" pitchFamily="18" charset="0"/>
              </a:rPr>
              <a:t>, Oxford Instruments, UK)</a:t>
            </a:r>
            <a:endParaRPr lang="lv-LV" sz="2000" dirty="0">
              <a:latin typeface="Times New Roman" panose="02020603050405020304" pitchFamily="18" charset="0"/>
              <a:cs typeface="Times New Roman" panose="02020603050405020304" pitchFamily="18" charset="0"/>
            </a:endParaRPr>
          </a:p>
          <a:p>
            <a:r>
              <a:rPr lang="lv-LV"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en-US"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ingle-band </a:t>
            </a:r>
            <a:r>
              <a:rPr lang="en-US" sz="20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bandpass</a:t>
            </a:r>
            <a:r>
              <a:rPr lang="en-US"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filters</a:t>
            </a:r>
            <a:r>
              <a:rPr lang="lv-LV"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a:t>
            </a:r>
            <a:r>
              <a:rPr lang="en-US" sz="2000" baseline="-25000" dirty="0">
                <a:latin typeface="Times New Roman" panose="02020603050405020304" pitchFamily="18" charset="0"/>
                <a:cs typeface="Times New Roman" panose="02020603050405020304" pitchFamily="18" charset="0"/>
              </a:rPr>
              <a:t>900nm </a:t>
            </a:r>
            <a:r>
              <a:rPr lang="en-US" sz="2000" dirty="0">
                <a:latin typeface="Times New Roman" panose="02020603050405020304" pitchFamily="18" charset="0"/>
                <a:cs typeface="Times New Roman" panose="02020603050405020304" pitchFamily="18" charset="0"/>
              </a:rPr>
              <a:t>(FF01-900/11-25, </a:t>
            </a:r>
            <a:r>
              <a:rPr lang="en-US" sz="2000" dirty="0" err="1">
                <a:latin typeface="Times New Roman" panose="02020603050405020304" pitchFamily="18" charset="0"/>
                <a:cs typeface="Times New Roman" panose="02020603050405020304" pitchFamily="18" charset="0"/>
              </a:rPr>
              <a:t>Semrock</a:t>
            </a:r>
            <a:r>
              <a:rPr lang="en-US" sz="2000" dirty="0">
                <a:latin typeface="Times New Roman" panose="02020603050405020304" pitchFamily="18" charset="0"/>
                <a:cs typeface="Times New Roman" panose="02020603050405020304" pitchFamily="18" charset="0"/>
              </a:rPr>
              <a:t>, USA)</a:t>
            </a:r>
            <a:r>
              <a:rPr lang="lv-LV"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a:t>
            </a:r>
            <a:r>
              <a:rPr lang="en-US" sz="2000" baseline="-25000" dirty="0">
                <a:latin typeface="Times New Roman" panose="02020603050405020304" pitchFamily="18" charset="0"/>
                <a:cs typeface="Times New Roman" panose="02020603050405020304" pitchFamily="18" charset="0"/>
              </a:rPr>
              <a:t>880nm</a:t>
            </a:r>
            <a:r>
              <a:rPr lang="en-US" sz="2000" dirty="0">
                <a:latin typeface="Times New Roman" panose="02020603050405020304" pitchFamily="18" charset="0"/>
                <a:cs typeface="Times New Roman" panose="02020603050405020304" pitchFamily="18" charset="0"/>
              </a:rPr>
              <a:t> (FF01-880/11-25, </a:t>
            </a:r>
            <a:r>
              <a:rPr lang="en-US" sz="2000" dirty="0" err="1">
                <a:latin typeface="Times New Roman" panose="02020603050405020304" pitchFamily="18" charset="0"/>
                <a:cs typeface="Times New Roman" panose="02020603050405020304" pitchFamily="18" charset="0"/>
              </a:rPr>
              <a:t>Semrock</a:t>
            </a:r>
            <a:r>
              <a:rPr lang="en-US" sz="2000" dirty="0">
                <a:latin typeface="Times New Roman" panose="02020603050405020304" pitchFamily="18" charset="0"/>
                <a:cs typeface="Times New Roman" panose="02020603050405020304" pitchFamily="18" charset="0"/>
              </a:rPr>
              <a:t>, USA)</a:t>
            </a:r>
            <a:r>
              <a:rPr lang="lv-LV"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785 nm laser beam rejection filter.</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For example, before rotating the filter F900, the first image (I#1) captures </a:t>
            </a:r>
            <a:r>
              <a:rPr lang="en-US" sz="2000" dirty="0" err="1">
                <a:latin typeface="Times New Roman" panose="02020603050405020304" pitchFamily="18" charset="0"/>
                <a:cs typeface="Times New Roman" panose="02020603050405020304" pitchFamily="18" charset="0"/>
              </a:rPr>
              <a:t>Raman+autofluorescence</a:t>
            </a:r>
            <a:r>
              <a:rPr lang="en-US" sz="2000" dirty="0">
                <a:latin typeface="Times New Roman" panose="02020603050405020304" pitchFamily="18" charset="0"/>
                <a:cs typeface="Times New Roman" panose="02020603050405020304" pitchFamily="18" charset="0"/>
              </a:rPr>
              <a:t> signal at 1460–1357 cm</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corresponding to 50% of the filters’ transmittance (1). After F900 rotation, the second image (I#2) captures </a:t>
            </a:r>
            <a:r>
              <a:rPr lang="en-US" sz="2000" dirty="0" err="1">
                <a:latin typeface="Times New Roman" panose="02020603050405020304" pitchFamily="18" charset="0"/>
                <a:cs typeface="Times New Roman" panose="02020603050405020304" pitchFamily="18" charset="0"/>
              </a:rPr>
              <a:t>Raman+autofluorescence</a:t>
            </a:r>
            <a:r>
              <a:rPr lang="en-US" sz="2000" dirty="0">
                <a:latin typeface="Times New Roman" panose="02020603050405020304" pitchFamily="18" charset="0"/>
                <a:cs typeface="Times New Roman" panose="02020603050405020304" pitchFamily="18" charset="0"/>
              </a:rPr>
              <a:t> signal transmitted at 1416–1377 cm</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(2). The final Raman map was computed by subtraction I#2 from I#1 ((1)-(2)).</a:t>
            </a:r>
          </a:p>
        </p:txBody>
      </p:sp>
      <p:sp>
        <p:nvSpPr>
          <p:cNvPr id="25" name="TextBox 24"/>
          <p:cNvSpPr txBox="1"/>
          <p:nvPr/>
        </p:nvSpPr>
        <p:spPr>
          <a:xfrm>
            <a:off x="10494754" y="26169189"/>
            <a:ext cx="10467785"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Acknowledgement for Raman part for the conference presentation: This research was funded by the Latvian Council of Science project LZP-2019/1-0254.</a:t>
            </a:r>
          </a:p>
        </p:txBody>
      </p:sp>
      <p:pic>
        <p:nvPicPr>
          <p:cNvPr id="12" name="Picture 11"/>
          <p:cNvPicPr>
            <a:picLocks noChangeAspect="1"/>
          </p:cNvPicPr>
          <p:nvPr/>
        </p:nvPicPr>
        <p:blipFill>
          <a:blip r:embed="rId8"/>
          <a:stretch>
            <a:fillRect/>
          </a:stretch>
        </p:blipFill>
        <p:spPr>
          <a:xfrm>
            <a:off x="11575212" y="17737766"/>
            <a:ext cx="9617227" cy="6288188"/>
          </a:xfrm>
          <a:prstGeom prst="rect">
            <a:avLst/>
          </a:prstGeom>
        </p:spPr>
      </p:pic>
      <p:pic>
        <p:nvPicPr>
          <p:cNvPr id="100" name="Picture 99">
            <a:extLst>
              <a:ext uri="{FF2B5EF4-FFF2-40B4-BE49-F238E27FC236}">
                <a16:creationId xmlns:a16="http://schemas.microsoft.com/office/drawing/2014/main" id="{11D342E7-7C0C-4243-9F41-CCA8259F867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574" t="3662" r="35529" b="34163"/>
          <a:stretch/>
        </p:blipFill>
        <p:spPr>
          <a:xfrm>
            <a:off x="5782466" y="23723653"/>
            <a:ext cx="4535637" cy="3747258"/>
          </a:xfrm>
          <a:prstGeom prst="rect">
            <a:avLst/>
          </a:prstGeom>
          <a:solidFill>
            <a:schemeClr val="bg1"/>
          </a:solidFill>
        </p:spPr>
      </p:pic>
      <p:sp>
        <p:nvSpPr>
          <p:cNvPr id="13" name="TextBox 12"/>
          <p:cNvSpPr txBox="1"/>
          <p:nvPr/>
        </p:nvSpPr>
        <p:spPr>
          <a:xfrm>
            <a:off x="10334626" y="25343669"/>
            <a:ext cx="10817586"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For questions about Raman spectroscopy, please, contact </a:t>
            </a:r>
            <a:r>
              <a:rPr lang="en-US" sz="2000" dirty="0" err="1">
                <a:latin typeface="Times New Roman" panose="02020603050405020304" pitchFamily="18" charset="0"/>
                <a:cs typeface="Times New Roman" panose="02020603050405020304" pitchFamily="18" charset="0"/>
              </a:rPr>
              <a:t>Mindaugas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Tamošiūnas</a:t>
            </a:r>
            <a:r>
              <a:rPr lang="en-US" sz="2000" dirty="0">
                <a:latin typeface="Times New Roman" panose="02020603050405020304" pitchFamily="18" charset="0"/>
                <a:cs typeface="Times New Roman" panose="02020603050405020304" pitchFamily="18" charset="0"/>
              </a:rPr>
              <a:t>: mindaugas.tamosiunas@lu.lv </a:t>
            </a:r>
          </a:p>
        </p:txBody>
      </p:sp>
      <p:sp>
        <p:nvSpPr>
          <p:cNvPr id="101" name="TextBox 100"/>
          <p:cNvSpPr txBox="1"/>
          <p:nvPr/>
        </p:nvSpPr>
        <p:spPr>
          <a:xfrm>
            <a:off x="508539" y="18675025"/>
            <a:ext cx="8821387"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For questions about Beer-Lambert law and RGB</a:t>
            </a:r>
            <a:r>
              <a:rPr lang="lv-LV"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pleas</a:t>
            </a:r>
            <a:r>
              <a:rPr lang="lv-LV" sz="2000" dirty="0">
                <a:latin typeface="Times New Roman" panose="02020603050405020304" pitchFamily="18" charset="0"/>
                <a:cs typeface="Times New Roman" panose="02020603050405020304" pitchFamily="18" charset="0"/>
              </a:rPr>
              <a:t>e, </a:t>
            </a:r>
            <a:r>
              <a:rPr lang="en-US" sz="2000" dirty="0">
                <a:latin typeface="Times New Roman" panose="02020603050405020304" pitchFamily="18" charset="0"/>
                <a:cs typeface="Times New Roman" panose="02020603050405020304" pitchFamily="18" charset="0"/>
              </a:rPr>
              <a:t>contact Ilze </a:t>
            </a:r>
            <a:r>
              <a:rPr lang="en-US" sz="2000" dirty="0" err="1">
                <a:latin typeface="Times New Roman" panose="02020603050405020304" pitchFamily="18" charset="0"/>
                <a:cs typeface="Times New Roman" panose="02020603050405020304" pitchFamily="18" charset="0"/>
              </a:rPr>
              <a:t>Oshina</a:t>
            </a:r>
            <a:r>
              <a:rPr lang="en-US" sz="2000" dirty="0">
                <a:latin typeface="Times New Roman" panose="02020603050405020304" pitchFamily="18" charset="0"/>
                <a:cs typeface="Times New Roman" panose="02020603050405020304" pitchFamily="18" charset="0"/>
              </a:rPr>
              <a:t> and Ilona Kuzmina: ilze.osina@lu.lv and ilona.kuzmina@lu.lv </a:t>
            </a:r>
            <a:r>
              <a:rPr lang="en-US" sz="2000" dirty="0"/>
              <a:t>  </a:t>
            </a:r>
            <a:endParaRPr lang="en-US"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flipH="1">
            <a:off x="375837" y="27383844"/>
            <a:ext cx="20801814" cy="1015663"/>
          </a:xfrm>
          <a:prstGeom prst="rect">
            <a:avLst/>
          </a:prstGeom>
          <a:noFill/>
        </p:spPr>
        <p:txBody>
          <a:bodyPr wrap="square" rtlCol="0">
            <a:spAutoFit/>
          </a:bodyPr>
          <a:lstStyle/>
          <a:p>
            <a:pPr algn="just"/>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Conclusions: </a:t>
            </a:r>
            <a:r>
              <a:rPr lang="en-US" sz="2000" dirty="0">
                <a:latin typeface="Times New Roman" panose="02020603050405020304" pitchFamily="18" charset="0"/>
                <a:cs typeface="Times New Roman" panose="02020603050405020304" pitchFamily="18" charset="0"/>
              </a:rPr>
              <a:t>Each approach provides information about the state of tissues in its own way. These techniques work in tandem to provide extra information for tissue examination. The RGB, for example, provides an indication of the dominating chromophores in a given region, which aids in determining which fluorophores are calculated the fluorescence lifetime for. Raman spectroscopy is the same way. </a:t>
            </a:r>
          </a:p>
          <a:p>
            <a:pPr algn="just"/>
            <a:r>
              <a:rPr lang="en-US" sz="2000" dirty="0">
                <a:latin typeface="Times New Roman" panose="02020603050405020304" pitchFamily="18" charset="0"/>
                <a:cs typeface="Times New Roman" panose="02020603050405020304" pitchFamily="18" charset="0"/>
              </a:rPr>
              <a:t>Statistical results and a more extensive analysis are currently being generated and will be published soon.  </a:t>
            </a:r>
          </a:p>
        </p:txBody>
      </p:sp>
      <p:sp>
        <p:nvSpPr>
          <p:cNvPr id="15" name="TextBox 14"/>
          <p:cNvSpPr txBox="1"/>
          <p:nvPr/>
        </p:nvSpPr>
        <p:spPr>
          <a:xfrm>
            <a:off x="12689207" y="28826869"/>
            <a:ext cx="8273332" cy="1077218"/>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Acknowledgments</a:t>
            </a:r>
            <a:endParaRPr lang="en-US" sz="1600" i="1"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This work was supported by the ERDF project #1.1.1.1/18/A/132 “Multimodal imaging technology for </a:t>
            </a:r>
            <a:r>
              <a:rPr lang="en-US" sz="1600" i="1" dirty="0">
                <a:latin typeface="Times New Roman" panose="02020603050405020304" pitchFamily="18" charset="0"/>
                <a:cs typeface="Times New Roman" panose="02020603050405020304" pitchFamily="18" charset="0"/>
              </a:rPr>
              <a:t>in-vivo </a:t>
            </a:r>
            <a:r>
              <a:rPr lang="en-US" sz="1600" dirty="0">
                <a:latin typeface="Times New Roman" panose="02020603050405020304" pitchFamily="18" charset="0"/>
                <a:cs typeface="Times New Roman" panose="02020603050405020304" pitchFamily="18" charset="0"/>
              </a:rPr>
              <a:t>diagnostics of skin malformations”. Expert advices of the </a:t>
            </a:r>
            <a:r>
              <a:rPr lang="en-US" sz="1600" dirty="0" err="1">
                <a:latin typeface="Times New Roman" panose="02020603050405020304" pitchFamily="18" charset="0"/>
                <a:cs typeface="Times New Roman" panose="02020603050405020304" pitchFamily="18" charset="0"/>
              </a:rPr>
              <a:t>Laserlab</a:t>
            </a:r>
            <a:r>
              <a:rPr lang="en-US" sz="1600" dirty="0">
                <a:latin typeface="Times New Roman" panose="02020603050405020304" pitchFamily="18" charset="0"/>
                <a:cs typeface="Times New Roman" panose="02020603050405020304" pitchFamily="18" charset="0"/>
              </a:rPr>
              <a:t>-Europe EU-H2020 project #871124 partners.</a:t>
            </a:r>
          </a:p>
        </p:txBody>
      </p:sp>
      <p:pic>
        <p:nvPicPr>
          <p:cNvPr id="102" name="Picture 10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450535" y="292413"/>
            <a:ext cx="4806768" cy="1017742"/>
          </a:xfrm>
          <a:prstGeom prst="rect">
            <a:avLst/>
          </a:prstGeom>
        </p:spPr>
      </p:pic>
      <p:sp>
        <p:nvSpPr>
          <p:cNvPr id="16" name="TextBox 15">
            <a:extLst>
              <a:ext uri="{FF2B5EF4-FFF2-40B4-BE49-F238E27FC236}">
                <a16:creationId xmlns:a16="http://schemas.microsoft.com/office/drawing/2014/main" id="{1BE90245-0181-4A77-8BA8-8BF74B02EED8}"/>
              </a:ext>
            </a:extLst>
          </p:cNvPr>
          <p:cNvSpPr txBox="1"/>
          <p:nvPr/>
        </p:nvSpPr>
        <p:spPr>
          <a:xfrm>
            <a:off x="471290" y="15174936"/>
            <a:ext cx="8858636" cy="646331"/>
          </a:xfrm>
          <a:prstGeom prst="rect">
            <a:avLst/>
          </a:prstGeom>
          <a:noFill/>
        </p:spPr>
        <p:txBody>
          <a:bodyPr wrap="square" rtlCol="0">
            <a:spAutoFit/>
          </a:bodyPr>
          <a:lstStyle/>
          <a:p>
            <a:pPr algn="ctr"/>
            <a:r>
              <a:rPr lang="lv-LV" sz="1800" dirty="0">
                <a:latin typeface="Times New Roman" panose="02020603050405020304" pitchFamily="18" charset="0"/>
                <a:cs typeface="Times New Roman" panose="02020603050405020304" pitchFamily="18" charset="0"/>
              </a:rPr>
              <a:t>Fig.1. </a:t>
            </a:r>
            <a:r>
              <a:rPr lang="en-US" sz="1800" dirty="0">
                <a:latin typeface="Times New Roman" panose="02020603050405020304" pitchFamily="18" charset="0"/>
                <a:cs typeface="Times New Roman" panose="02020603050405020304" pitchFamily="18" charset="0"/>
              </a:rPr>
              <a:t>RGB images and segmented chromophore maps of the melanin (Mel), oxyhemoglobin (Ox) and deoxyhemoglobin (</a:t>
            </a:r>
            <a:r>
              <a:rPr lang="en-US" sz="1800" dirty="0" err="1">
                <a:latin typeface="Times New Roman" panose="02020603050405020304" pitchFamily="18" charset="0"/>
                <a:cs typeface="Times New Roman" panose="02020603050405020304" pitchFamily="18" charset="0"/>
              </a:rPr>
              <a:t>Deox</a:t>
            </a:r>
            <a:r>
              <a:rPr lang="en-US" sz="1800" dirty="0">
                <a:latin typeface="Times New Roman" panose="02020603050405020304" pitchFamily="18" charset="0"/>
                <a:cs typeface="Times New Roman" panose="02020603050405020304" pitchFamily="18" charset="0"/>
              </a:rPr>
              <a:t>) for a hemangioma (Hem) and dermal nevus (</a:t>
            </a:r>
            <a:r>
              <a:rPr lang="en-US" sz="1800" dirty="0" err="1">
                <a:latin typeface="Times New Roman" panose="02020603050405020304" pitchFamily="18" charset="0"/>
                <a:cs typeface="Times New Roman" panose="02020603050405020304" pitchFamily="18" charset="0"/>
              </a:rPr>
              <a:t>Derm</a:t>
            </a:r>
            <a:r>
              <a:rPr lang="en-US" sz="1800" dirty="0">
                <a:latin typeface="Times New Roman" panose="02020603050405020304" pitchFamily="18" charset="0"/>
                <a:cs typeface="Times New Roman" panose="02020603050405020304" pitchFamily="18" charset="0"/>
              </a:rPr>
              <a:t>).</a:t>
            </a:r>
          </a:p>
        </p:txBody>
      </p:sp>
      <p:grpSp>
        <p:nvGrpSpPr>
          <p:cNvPr id="77" name="Grupa 76"/>
          <p:cNvGrpSpPr/>
          <p:nvPr/>
        </p:nvGrpSpPr>
        <p:grpSpPr>
          <a:xfrm>
            <a:off x="687104" y="11313680"/>
            <a:ext cx="8534663" cy="3733262"/>
            <a:chOff x="979358" y="169954"/>
            <a:chExt cx="9845090" cy="4306473"/>
          </a:xfrm>
        </p:grpSpPr>
        <p:pic>
          <p:nvPicPr>
            <p:cNvPr id="78" name="Attēls 77">
              <a:extLst>
                <a:ext uri="{FF2B5EF4-FFF2-40B4-BE49-F238E27FC236}">
                  <a16:creationId xmlns:a16="http://schemas.microsoft.com/office/drawing/2014/main" id="{B0722CF1-5FAC-4C4D-B342-9B3C3546BF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61927" y="600400"/>
              <a:ext cx="2416048" cy="1851333"/>
            </a:xfrm>
            <a:prstGeom prst="rect">
              <a:avLst/>
            </a:prstGeom>
          </p:spPr>
        </p:pic>
        <p:pic>
          <p:nvPicPr>
            <p:cNvPr id="79" name="Attēls 78">
              <a:extLst>
                <a:ext uri="{FF2B5EF4-FFF2-40B4-BE49-F238E27FC236}">
                  <a16:creationId xmlns:a16="http://schemas.microsoft.com/office/drawing/2014/main" id="{65C96DA4-E2E5-4AA0-90C7-61DE9534E10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87468" y="593964"/>
              <a:ext cx="2295959" cy="1827629"/>
            </a:xfrm>
            <a:prstGeom prst="rect">
              <a:avLst/>
            </a:prstGeom>
          </p:spPr>
        </p:pic>
        <p:sp>
          <p:nvSpPr>
            <p:cNvPr id="80" name="TextBox 79">
              <a:extLst>
                <a:ext uri="{FF2B5EF4-FFF2-40B4-BE49-F238E27FC236}">
                  <a16:creationId xmlns:a16="http://schemas.microsoft.com/office/drawing/2014/main" id="{F9BB49F7-1EAD-4CC8-9A85-C1421790E198}"/>
                </a:ext>
              </a:extLst>
            </p:cNvPr>
            <p:cNvSpPr txBox="1"/>
            <p:nvPr/>
          </p:nvSpPr>
          <p:spPr>
            <a:xfrm>
              <a:off x="1257846" y="2063170"/>
              <a:ext cx="926775" cy="461665"/>
            </a:xfrm>
            <a:prstGeom prst="rect">
              <a:avLst/>
            </a:prstGeom>
            <a:noFill/>
          </p:spPr>
          <p:txBody>
            <a:bodyPr wrap="square" rtlCol="0">
              <a:spAutoFit/>
            </a:bodyPr>
            <a:lstStyle/>
            <a:p>
              <a:pPr algn="ctr"/>
              <a:r>
                <a:rPr lang="lv-LV" sz="2400" b="1" dirty="0"/>
                <a:t>Hem</a:t>
              </a:r>
              <a:endParaRPr lang="en-US" sz="2400" b="1" dirty="0"/>
            </a:p>
          </p:txBody>
        </p:sp>
        <p:sp>
          <p:nvSpPr>
            <p:cNvPr id="81" name="TextBox 80">
              <a:extLst>
                <a:ext uri="{FF2B5EF4-FFF2-40B4-BE49-F238E27FC236}">
                  <a16:creationId xmlns:a16="http://schemas.microsoft.com/office/drawing/2014/main" id="{15DB374B-4152-4AA8-98C3-E53BE4337DB7}"/>
                </a:ext>
              </a:extLst>
            </p:cNvPr>
            <p:cNvSpPr txBox="1"/>
            <p:nvPr/>
          </p:nvSpPr>
          <p:spPr>
            <a:xfrm>
              <a:off x="3257808" y="181327"/>
              <a:ext cx="1410933" cy="461665"/>
            </a:xfrm>
            <a:prstGeom prst="rect">
              <a:avLst/>
            </a:prstGeom>
            <a:noFill/>
          </p:spPr>
          <p:txBody>
            <a:bodyPr wrap="square" rtlCol="0">
              <a:spAutoFit/>
            </a:bodyPr>
            <a:lstStyle/>
            <a:p>
              <a:pPr algn="ctr"/>
              <a:r>
                <a:rPr lang="lv-LV" sz="2400" b="1" noProof="1"/>
                <a:t>Mel</a:t>
              </a:r>
            </a:p>
          </p:txBody>
        </p:sp>
        <p:sp>
          <p:nvSpPr>
            <p:cNvPr id="82" name="TextBox 81">
              <a:extLst>
                <a:ext uri="{FF2B5EF4-FFF2-40B4-BE49-F238E27FC236}">
                  <a16:creationId xmlns:a16="http://schemas.microsoft.com/office/drawing/2014/main" id="{4BDD0184-9F92-4B3C-B81E-83D1CD17AAFE}"/>
                </a:ext>
              </a:extLst>
            </p:cNvPr>
            <p:cNvSpPr txBox="1"/>
            <p:nvPr/>
          </p:nvSpPr>
          <p:spPr>
            <a:xfrm>
              <a:off x="8145952" y="190631"/>
              <a:ext cx="2405597" cy="461665"/>
            </a:xfrm>
            <a:prstGeom prst="rect">
              <a:avLst/>
            </a:prstGeom>
            <a:noFill/>
          </p:spPr>
          <p:txBody>
            <a:bodyPr wrap="square" rtlCol="0">
              <a:spAutoFit/>
            </a:bodyPr>
            <a:lstStyle/>
            <a:p>
              <a:pPr algn="ctr"/>
              <a:r>
                <a:rPr lang="lv-LV" sz="2400" b="1" noProof="1"/>
                <a:t>Deox</a:t>
              </a:r>
            </a:p>
          </p:txBody>
        </p:sp>
        <p:pic>
          <p:nvPicPr>
            <p:cNvPr id="83" name="Attēls 82">
              <a:extLst>
                <a:ext uri="{FF2B5EF4-FFF2-40B4-BE49-F238E27FC236}">
                  <a16:creationId xmlns:a16="http://schemas.microsoft.com/office/drawing/2014/main" id="{A241A620-01A0-4CDF-9E88-2DE735B090BD}"/>
                </a:ext>
              </a:extLst>
            </p:cNvPr>
            <p:cNvPicPr>
              <a:picLocks noChangeAspect="1"/>
            </p:cNvPicPr>
            <p:nvPr/>
          </p:nvPicPr>
          <p:blipFill rotWithShape="1">
            <a:blip r:embed="rId13">
              <a:extLst>
                <a:ext uri="{28A0092B-C50C-407E-A947-70E740481C1C}">
                  <a14:useLocalDpi xmlns:a14="http://schemas.microsoft.com/office/drawing/2010/main" val="0"/>
                </a:ext>
              </a:extLst>
            </a:blip>
            <a:srcRect l="4529" t="4991" r="3791" b="3294"/>
            <a:stretch/>
          </p:blipFill>
          <p:spPr>
            <a:xfrm>
              <a:off x="5536427" y="652296"/>
              <a:ext cx="2352601" cy="1763779"/>
            </a:xfrm>
            <a:prstGeom prst="rect">
              <a:avLst/>
            </a:prstGeom>
          </p:spPr>
        </p:pic>
        <p:sp>
          <p:nvSpPr>
            <p:cNvPr id="84" name="TextBox 83">
              <a:extLst>
                <a:ext uri="{FF2B5EF4-FFF2-40B4-BE49-F238E27FC236}">
                  <a16:creationId xmlns:a16="http://schemas.microsoft.com/office/drawing/2014/main" id="{A9119215-83E0-458F-8998-0D0FAA1E828B}"/>
                </a:ext>
              </a:extLst>
            </p:cNvPr>
            <p:cNvSpPr txBox="1"/>
            <p:nvPr/>
          </p:nvSpPr>
          <p:spPr>
            <a:xfrm>
              <a:off x="5927847" y="169954"/>
              <a:ext cx="1410933" cy="461665"/>
            </a:xfrm>
            <a:prstGeom prst="rect">
              <a:avLst/>
            </a:prstGeom>
            <a:noFill/>
          </p:spPr>
          <p:txBody>
            <a:bodyPr wrap="square" rtlCol="0">
              <a:spAutoFit/>
            </a:bodyPr>
            <a:lstStyle/>
            <a:p>
              <a:pPr algn="ctr"/>
              <a:r>
                <a:rPr lang="lv-LV" sz="2400" b="1" noProof="1"/>
                <a:t>Ox</a:t>
              </a:r>
            </a:p>
          </p:txBody>
        </p:sp>
        <p:pic>
          <p:nvPicPr>
            <p:cNvPr id="85" name="Attēls 84">
              <a:extLst>
                <a:ext uri="{FF2B5EF4-FFF2-40B4-BE49-F238E27FC236}">
                  <a16:creationId xmlns:a16="http://schemas.microsoft.com/office/drawing/2014/main" id="{48FF8679-B641-4778-9BBC-8E8128F4A758}"/>
                </a:ext>
              </a:extLst>
            </p:cNvPr>
            <p:cNvPicPr>
              <a:picLocks noChangeAspect="1"/>
            </p:cNvPicPr>
            <p:nvPr/>
          </p:nvPicPr>
          <p:blipFill rotWithShape="1">
            <a:blip r:embed="rId14">
              <a:extLst>
                <a:ext uri="{28A0092B-C50C-407E-A947-70E740481C1C}">
                  <a14:useLocalDpi xmlns:a14="http://schemas.microsoft.com/office/drawing/2010/main" val="0"/>
                </a:ext>
              </a:extLst>
            </a:blip>
            <a:srcRect l="30232" t="21421" r="29567" b="26494"/>
            <a:stretch/>
          </p:blipFill>
          <p:spPr>
            <a:xfrm>
              <a:off x="1015769" y="666885"/>
              <a:ext cx="1410933" cy="1445295"/>
            </a:xfrm>
            <a:prstGeom prst="flowChartConnector">
              <a:avLst/>
            </a:prstGeom>
          </p:spPr>
        </p:pic>
        <p:sp>
          <p:nvSpPr>
            <p:cNvPr id="86" name="TextBox 85">
              <a:extLst>
                <a:ext uri="{FF2B5EF4-FFF2-40B4-BE49-F238E27FC236}">
                  <a16:creationId xmlns:a16="http://schemas.microsoft.com/office/drawing/2014/main" id="{6FB1CA2A-31F1-4DF7-8B6C-223FC56BD3F4}"/>
                </a:ext>
              </a:extLst>
            </p:cNvPr>
            <p:cNvSpPr txBox="1"/>
            <p:nvPr/>
          </p:nvSpPr>
          <p:spPr>
            <a:xfrm>
              <a:off x="979358" y="237191"/>
              <a:ext cx="1410933" cy="461665"/>
            </a:xfrm>
            <a:prstGeom prst="rect">
              <a:avLst/>
            </a:prstGeom>
            <a:noFill/>
          </p:spPr>
          <p:txBody>
            <a:bodyPr wrap="square" rtlCol="0">
              <a:spAutoFit/>
            </a:bodyPr>
            <a:lstStyle/>
            <a:p>
              <a:pPr algn="ctr"/>
              <a:r>
                <a:rPr lang="lv-LV" sz="2400" b="1" dirty="0"/>
                <a:t>RGB</a:t>
              </a:r>
              <a:endParaRPr lang="en-US" sz="2400" b="1" dirty="0"/>
            </a:p>
          </p:txBody>
        </p:sp>
        <p:sp>
          <p:nvSpPr>
            <p:cNvPr id="87" name="TextBox 86">
              <a:extLst>
                <a:ext uri="{FF2B5EF4-FFF2-40B4-BE49-F238E27FC236}">
                  <a16:creationId xmlns:a16="http://schemas.microsoft.com/office/drawing/2014/main" id="{AE13BDF9-6821-4382-BD0B-BEE9EC2E67FC}"/>
                </a:ext>
              </a:extLst>
            </p:cNvPr>
            <p:cNvSpPr txBox="1"/>
            <p:nvPr/>
          </p:nvSpPr>
          <p:spPr>
            <a:xfrm>
              <a:off x="1177153" y="4014762"/>
              <a:ext cx="1088160" cy="461665"/>
            </a:xfrm>
            <a:prstGeom prst="rect">
              <a:avLst/>
            </a:prstGeom>
            <a:noFill/>
          </p:spPr>
          <p:txBody>
            <a:bodyPr wrap="square" rtlCol="0">
              <a:spAutoFit/>
            </a:bodyPr>
            <a:lstStyle/>
            <a:p>
              <a:pPr algn="ctr"/>
              <a:r>
                <a:rPr lang="lv-LV" sz="2400" b="1" dirty="0"/>
                <a:t>Derm</a:t>
              </a:r>
              <a:endParaRPr lang="en-US" sz="2400" b="1" dirty="0"/>
            </a:p>
          </p:txBody>
        </p:sp>
        <p:pic>
          <p:nvPicPr>
            <p:cNvPr id="88" name="Attēls 87">
              <a:extLst>
                <a:ext uri="{FF2B5EF4-FFF2-40B4-BE49-F238E27FC236}">
                  <a16:creationId xmlns:a16="http://schemas.microsoft.com/office/drawing/2014/main" id="{C5BDC31D-0E73-4C7A-822A-6E0BD9B703F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79416" y="2578431"/>
              <a:ext cx="2561865" cy="1829904"/>
            </a:xfrm>
            <a:prstGeom prst="rect">
              <a:avLst/>
            </a:prstGeom>
          </p:spPr>
        </p:pic>
        <p:pic>
          <p:nvPicPr>
            <p:cNvPr id="89" name="Attēls 88">
              <a:extLst>
                <a:ext uri="{FF2B5EF4-FFF2-40B4-BE49-F238E27FC236}">
                  <a16:creationId xmlns:a16="http://schemas.microsoft.com/office/drawing/2014/main" id="{D8EDAFE0-007F-4903-A13C-394EF50DB89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42873" y="2582159"/>
              <a:ext cx="2440801" cy="1829905"/>
            </a:xfrm>
            <a:prstGeom prst="rect">
              <a:avLst/>
            </a:prstGeom>
          </p:spPr>
        </p:pic>
        <p:pic>
          <p:nvPicPr>
            <p:cNvPr id="92" name="Attēls 91">
              <a:extLst>
                <a:ext uri="{FF2B5EF4-FFF2-40B4-BE49-F238E27FC236}">
                  <a16:creationId xmlns:a16="http://schemas.microsoft.com/office/drawing/2014/main" id="{B4937229-0B07-4DA5-B862-36D8B555099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2020" y="2578431"/>
              <a:ext cx="2507264" cy="1827837"/>
            </a:xfrm>
            <a:prstGeom prst="rect">
              <a:avLst/>
            </a:prstGeom>
          </p:spPr>
        </p:pic>
        <p:pic>
          <p:nvPicPr>
            <p:cNvPr id="93" name="Attēls 92" descr="Attēls, kurā ir teksts&#10;&#10;Apraksts ģenerēts automātiski">
              <a:extLst>
                <a:ext uri="{FF2B5EF4-FFF2-40B4-BE49-F238E27FC236}">
                  <a16:creationId xmlns:a16="http://schemas.microsoft.com/office/drawing/2014/main" id="{09EFD045-CE6B-493F-B315-2FBBE78F7BD4}"/>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6715" t="6914" r="16847" b="14436"/>
            <a:stretch/>
          </p:blipFill>
          <p:spPr>
            <a:xfrm>
              <a:off x="1001535" y="2650448"/>
              <a:ext cx="1425167" cy="1445295"/>
            </a:xfrm>
            <a:prstGeom prst="ellipse">
              <a:avLst/>
            </a:prstGeom>
          </p:spPr>
        </p:pic>
        <p:sp>
          <p:nvSpPr>
            <p:cNvPr id="94" name="TextBox 93">
              <a:extLst>
                <a:ext uri="{FF2B5EF4-FFF2-40B4-BE49-F238E27FC236}">
                  <a16:creationId xmlns:a16="http://schemas.microsoft.com/office/drawing/2014/main" id="{36AF62D5-2203-482D-ADDD-5F0BA8A18776}"/>
                </a:ext>
              </a:extLst>
            </p:cNvPr>
            <p:cNvSpPr txBox="1"/>
            <p:nvPr/>
          </p:nvSpPr>
          <p:spPr>
            <a:xfrm>
              <a:off x="4557406" y="392538"/>
              <a:ext cx="822661" cy="307777"/>
            </a:xfrm>
            <a:prstGeom prst="rect">
              <a:avLst/>
            </a:prstGeom>
            <a:noFill/>
          </p:spPr>
          <p:txBody>
            <a:bodyPr wrap="none" rtlCol="0">
              <a:spAutoFit/>
            </a:bodyPr>
            <a:lstStyle/>
            <a:p>
              <a:r>
                <a:rPr lang="lv-LV" sz="1400" b="1" noProof="1"/>
                <a:t>C</a:t>
              </a:r>
              <a:r>
                <a:rPr lang="lv-LV" sz="1400" b="1" baseline="-25000" noProof="1"/>
                <a:t>Mel</a:t>
              </a:r>
              <a:r>
                <a:rPr lang="lv-LV" sz="1400" b="1" noProof="1"/>
                <a:t>,mM</a:t>
              </a:r>
            </a:p>
          </p:txBody>
        </p:sp>
        <p:sp>
          <p:nvSpPr>
            <p:cNvPr id="97" name="TextBox 96">
              <a:extLst>
                <a:ext uri="{FF2B5EF4-FFF2-40B4-BE49-F238E27FC236}">
                  <a16:creationId xmlns:a16="http://schemas.microsoft.com/office/drawing/2014/main" id="{0200D0D1-4514-4358-AD89-681FA6957266}"/>
                </a:ext>
              </a:extLst>
            </p:cNvPr>
            <p:cNvSpPr txBox="1"/>
            <p:nvPr/>
          </p:nvSpPr>
          <p:spPr>
            <a:xfrm>
              <a:off x="4656508" y="2370947"/>
              <a:ext cx="822661" cy="307777"/>
            </a:xfrm>
            <a:prstGeom prst="rect">
              <a:avLst/>
            </a:prstGeom>
            <a:noFill/>
          </p:spPr>
          <p:txBody>
            <a:bodyPr wrap="none" rtlCol="0">
              <a:spAutoFit/>
            </a:bodyPr>
            <a:lstStyle/>
            <a:p>
              <a:r>
                <a:rPr lang="lv-LV" sz="1400" b="1" noProof="1"/>
                <a:t>C</a:t>
              </a:r>
              <a:r>
                <a:rPr lang="lv-LV" sz="1400" b="1" baseline="-25000" noProof="1"/>
                <a:t>Mel</a:t>
              </a:r>
              <a:r>
                <a:rPr lang="lv-LV" sz="1400" b="1" noProof="1"/>
                <a:t>,mM</a:t>
              </a:r>
            </a:p>
          </p:txBody>
        </p:sp>
        <p:sp>
          <p:nvSpPr>
            <p:cNvPr id="98" name="TextBox 97">
              <a:extLst>
                <a:ext uri="{FF2B5EF4-FFF2-40B4-BE49-F238E27FC236}">
                  <a16:creationId xmlns:a16="http://schemas.microsoft.com/office/drawing/2014/main" id="{88CC5D4A-D99F-45F7-87D0-8EF52071FF8F}"/>
                </a:ext>
              </a:extLst>
            </p:cNvPr>
            <p:cNvSpPr txBox="1"/>
            <p:nvPr/>
          </p:nvSpPr>
          <p:spPr>
            <a:xfrm>
              <a:off x="7375191" y="440075"/>
              <a:ext cx="762773" cy="307777"/>
            </a:xfrm>
            <a:prstGeom prst="rect">
              <a:avLst/>
            </a:prstGeom>
            <a:noFill/>
          </p:spPr>
          <p:txBody>
            <a:bodyPr wrap="none" rtlCol="0">
              <a:spAutoFit/>
            </a:bodyPr>
            <a:lstStyle/>
            <a:p>
              <a:r>
                <a:rPr lang="lv-LV" sz="1400" b="1" noProof="1"/>
                <a:t>C</a:t>
              </a:r>
              <a:r>
                <a:rPr lang="lv-LV" sz="1400" b="1" baseline="-25000" noProof="1"/>
                <a:t>Ox</a:t>
              </a:r>
              <a:r>
                <a:rPr lang="lv-LV" sz="1400" b="1" noProof="1"/>
                <a:t>,mM</a:t>
              </a:r>
            </a:p>
          </p:txBody>
        </p:sp>
        <p:sp>
          <p:nvSpPr>
            <p:cNvPr id="99" name="TextBox 98">
              <a:extLst>
                <a:ext uri="{FF2B5EF4-FFF2-40B4-BE49-F238E27FC236}">
                  <a16:creationId xmlns:a16="http://schemas.microsoft.com/office/drawing/2014/main" id="{7C69D845-D10E-4961-BBC0-300CB3D617BC}"/>
                </a:ext>
              </a:extLst>
            </p:cNvPr>
            <p:cNvSpPr txBox="1"/>
            <p:nvPr/>
          </p:nvSpPr>
          <p:spPr>
            <a:xfrm>
              <a:off x="7355413" y="2339664"/>
              <a:ext cx="762773" cy="307777"/>
            </a:xfrm>
            <a:prstGeom prst="rect">
              <a:avLst/>
            </a:prstGeom>
            <a:noFill/>
          </p:spPr>
          <p:txBody>
            <a:bodyPr wrap="none" rtlCol="0">
              <a:spAutoFit/>
            </a:bodyPr>
            <a:lstStyle/>
            <a:p>
              <a:r>
                <a:rPr lang="lv-LV" sz="1400" b="1" noProof="1"/>
                <a:t>C</a:t>
              </a:r>
              <a:r>
                <a:rPr lang="lv-LV" sz="1400" b="1" baseline="-25000" noProof="1"/>
                <a:t>Ox</a:t>
              </a:r>
              <a:r>
                <a:rPr lang="lv-LV" sz="1400" b="1" noProof="1"/>
                <a:t>,mM</a:t>
              </a:r>
            </a:p>
          </p:txBody>
        </p:sp>
        <p:sp>
          <p:nvSpPr>
            <p:cNvPr id="103" name="TextBox 102">
              <a:extLst>
                <a:ext uri="{FF2B5EF4-FFF2-40B4-BE49-F238E27FC236}">
                  <a16:creationId xmlns:a16="http://schemas.microsoft.com/office/drawing/2014/main" id="{73B977EF-7D49-4AAA-91E7-FEE71DD13A5E}"/>
                </a:ext>
              </a:extLst>
            </p:cNvPr>
            <p:cNvSpPr txBox="1"/>
            <p:nvPr/>
          </p:nvSpPr>
          <p:spPr>
            <a:xfrm>
              <a:off x="9943245" y="449054"/>
              <a:ext cx="881203" cy="307777"/>
            </a:xfrm>
            <a:prstGeom prst="rect">
              <a:avLst/>
            </a:prstGeom>
            <a:noFill/>
          </p:spPr>
          <p:txBody>
            <a:bodyPr wrap="none" rtlCol="0">
              <a:spAutoFit/>
            </a:bodyPr>
            <a:lstStyle/>
            <a:p>
              <a:r>
                <a:rPr lang="lv-LV" sz="1400" b="1" noProof="1"/>
                <a:t>C</a:t>
              </a:r>
              <a:r>
                <a:rPr lang="lv-LV" sz="1400" b="1" baseline="-25000" noProof="1"/>
                <a:t>Deox</a:t>
              </a:r>
              <a:r>
                <a:rPr lang="lv-LV" sz="1400" b="1" noProof="1"/>
                <a:t>,mM</a:t>
              </a:r>
            </a:p>
          </p:txBody>
        </p:sp>
        <p:sp>
          <p:nvSpPr>
            <p:cNvPr id="104" name="TextBox 103">
              <a:extLst>
                <a:ext uri="{FF2B5EF4-FFF2-40B4-BE49-F238E27FC236}">
                  <a16:creationId xmlns:a16="http://schemas.microsoft.com/office/drawing/2014/main" id="{046B8E7A-149C-47FF-9D21-19B632FA9FE9}"/>
                </a:ext>
              </a:extLst>
            </p:cNvPr>
            <p:cNvSpPr txBox="1"/>
            <p:nvPr/>
          </p:nvSpPr>
          <p:spPr>
            <a:xfrm>
              <a:off x="9943245" y="2339664"/>
              <a:ext cx="881203" cy="307777"/>
            </a:xfrm>
            <a:prstGeom prst="rect">
              <a:avLst/>
            </a:prstGeom>
            <a:noFill/>
          </p:spPr>
          <p:txBody>
            <a:bodyPr wrap="none" rtlCol="0">
              <a:spAutoFit/>
            </a:bodyPr>
            <a:lstStyle/>
            <a:p>
              <a:r>
                <a:rPr lang="lv-LV" sz="1400" b="1" noProof="1"/>
                <a:t>C</a:t>
              </a:r>
              <a:r>
                <a:rPr lang="lv-LV" sz="1400" b="1" baseline="-25000" noProof="1"/>
                <a:t>Deox</a:t>
              </a:r>
              <a:r>
                <a:rPr lang="lv-LV" sz="1400" b="1" noProof="1"/>
                <a:t>,mM</a:t>
              </a:r>
            </a:p>
          </p:txBody>
        </p:sp>
      </p:grpSp>
      <p:pic>
        <p:nvPicPr>
          <p:cNvPr id="7" name="Picture 6"/>
          <p:cNvPicPr>
            <a:picLocks noChangeAspect="1"/>
          </p:cNvPicPr>
          <p:nvPr/>
        </p:nvPicPr>
        <p:blipFill>
          <a:blip r:embed="rId19"/>
          <a:stretch>
            <a:fillRect/>
          </a:stretch>
        </p:blipFill>
        <p:spPr>
          <a:xfrm>
            <a:off x="10203566" y="12962636"/>
            <a:ext cx="10748180" cy="3432345"/>
          </a:xfrm>
          <a:prstGeom prst="rect">
            <a:avLst/>
          </a:prstGeom>
        </p:spPr>
      </p:pic>
      <p:sp>
        <p:nvSpPr>
          <p:cNvPr id="17" name="TextBox 16"/>
          <p:cNvSpPr txBox="1"/>
          <p:nvPr/>
        </p:nvSpPr>
        <p:spPr>
          <a:xfrm>
            <a:off x="12158643" y="16638006"/>
            <a:ext cx="6258445" cy="707886"/>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Fig.2. Fluorescence life-time images of the dermal nevus: </a:t>
            </a:r>
          </a:p>
          <a:p>
            <a:pPr algn="ctr"/>
            <a:r>
              <a:rPr lang="lv-LV" sz="2000" dirty="0">
                <a:latin typeface="Symbol" panose="05050102010706020507" pitchFamily="18" charset="2"/>
                <a:cs typeface="Times New Roman" panose="02020603050405020304" pitchFamily="18" charset="0"/>
              </a:rPr>
              <a:t>t</a:t>
            </a:r>
            <a:r>
              <a:rPr lang="lv-LV" sz="2000" baseline="-25000" dirty="0">
                <a:latin typeface="Times New Roman" panose="02020603050405020304" pitchFamily="18" charset="0"/>
                <a:cs typeface="Times New Roman" panose="02020603050405020304" pitchFamily="18" charset="0"/>
              </a:rPr>
              <a:t>1</a:t>
            </a:r>
            <a:r>
              <a:rPr lang="lv-LV" sz="2000" dirty="0">
                <a:latin typeface="Times New Roman" panose="02020603050405020304" pitchFamily="18" charset="0"/>
                <a:cs typeface="Times New Roman" panose="02020603050405020304" pitchFamily="18" charset="0"/>
              </a:rPr>
              <a:t> - 460nm, </a:t>
            </a:r>
            <a:r>
              <a:rPr lang="lv-LV" sz="2000" dirty="0">
                <a:latin typeface="Symbol" panose="05050102010706020507" pitchFamily="18" charset="2"/>
                <a:cs typeface="Times New Roman" panose="02020603050405020304" pitchFamily="18" charset="0"/>
              </a:rPr>
              <a:t>t</a:t>
            </a:r>
            <a:r>
              <a:rPr lang="lv-LV" sz="2000" baseline="-25000" dirty="0">
                <a:latin typeface="Times New Roman" panose="02020603050405020304" pitchFamily="18" charset="0"/>
                <a:cs typeface="Times New Roman" panose="02020603050405020304" pitchFamily="18" charset="0"/>
              </a:rPr>
              <a:t>2</a:t>
            </a:r>
            <a:r>
              <a:rPr lang="lv-LV" sz="2000" dirty="0">
                <a:latin typeface="Times New Roman" panose="02020603050405020304" pitchFamily="18" charset="0"/>
                <a:cs typeface="Times New Roman" panose="02020603050405020304" pitchFamily="18" charset="0"/>
              </a:rPr>
              <a:t> - 460nm, </a:t>
            </a:r>
            <a:r>
              <a:rPr lang="lv-LV" sz="2000" dirty="0">
                <a:latin typeface="Symbol" panose="05050102010706020507" pitchFamily="18" charset="2"/>
                <a:cs typeface="Times New Roman" panose="02020603050405020304" pitchFamily="18" charset="0"/>
              </a:rPr>
              <a:t>t</a:t>
            </a:r>
            <a:r>
              <a:rPr lang="lv-LV" sz="2000" baseline="-25000" dirty="0">
                <a:latin typeface="Times New Roman" panose="02020603050405020304" pitchFamily="18" charset="0"/>
                <a:cs typeface="Times New Roman" panose="02020603050405020304" pitchFamily="18" charset="0"/>
              </a:rPr>
              <a:t>1</a:t>
            </a:r>
            <a:r>
              <a:rPr lang="lv-LV" sz="2000" dirty="0">
                <a:latin typeface="Times New Roman" panose="02020603050405020304" pitchFamily="18" charset="0"/>
                <a:cs typeface="Times New Roman" panose="02020603050405020304" pitchFamily="18" charset="0"/>
              </a:rPr>
              <a:t> - 520nm, </a:t>
            </a:r>
            <a:r>
              <a:rPr lang="lv-LV" sz="2000" dirty="0">
                <a:latin typeface="Symbol" panose="05050102010706020507" pitchFamily="18" charset="2"/>
                <a:cs typeface="Times New Roman" panose="02020603050405020304" pitchFamily="18" charset="0"/>
              </a:rPr>
              <a:t>t</a:t>
            </a:r>
            <a:r>
              <a:rPr lang="lv-LV" sz="2000" baseline="-25000" dirty="0">
                <a:latin typeface="Times New Roman" panose="02020603050405020304" pitchFamily="18" charset="0"/>
                <a:cs typeface="Times New Roman" panose="02020603050405020304" pitchFamily="18" charset="0"/>
              </a:rPr>
              <a:t>2</a:t>
            </a:r>
            <a:r>
              <a:rPr lang="lv-LV" sz="2000" dirty="0">
                <a:latin typeface="Times New Roman" panose="02020603050405020304" pitchFamily="18" charset="0"/>
                <a:cs typeface="Times New Roman" panose="02020603050405020304" pitchFamily="18" charset="0"/>
              </a:rPr>
              <a:t> - 520nm.</a:t>
            </a:r>
            <a:endParaRPr lang="en-US" sz="2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0586896" y="24512003"/>
            <a:ext cx="10139174" cy="707886"/>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The Raman spectral peak at 1437 cm</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is attributed to CH2 and CH3 deformations in proteins and lipids, mainly collagen, elastin, ceramide and </a:t>
            </a:r>
            <a:r>
              <a:rPr lang="en-US" sz="2000" dirty="0" err="1">
                <a:latin typeface="Times New Roman" panose="02020603050405020304" pitchFamily="18" charset="0"/>
                <a:cs typeface="Times New Roman" panose="02020603050405020304" pitchFamily="18" charset="0"/>
              </a:rPr>
              <a:t>triolein</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287767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3796</TotalTime>
  <Words>1022</Words>
  <Application>Microsoft Office PowerPoint</Application>
  <PresentationFormat>Custom</PresentationFormat>
  <Paragraphs>58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 Math</vt:lpstr>
      <vt:lpstr>Symbol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vanesa.lukinsone@gmail.com</dc:creator>
  <cp:lastModifiedBy>Jānis Spīgulis</cp:lastModifiedBy>
  <cp:revision>103</cp:revision>
  <dcterms:created xsi:type="dcterms:W3CDTF">2022-03-04T14:41:19Z</dcterms:created>
  <dcterms:modified xsi:type="dcterms:W3CDTF">2022-03-29T10:41:31Z</dcterms:modified>
</cp:coreProperties>
</file>