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9" r:id="rId5"/>
    <p:sldId id="261" r:id="rId6"/>
    <p:sldId id="262" r:id="rId7"/>
    <p:sldId id="263" r:id="rId8"/>
    <p:sldId id="264" r:id="rId9"/>
    <p:sldId id="279" r:id="rId10"/>
    <p:sldId id="269" r:id="rId11"/>
    <p:sldId id="278" r:id="rId12"/>
    <p:sldId id="280" r:id="rId13"/>
    <p:sldId id="265" r:id="rId14"/>
    <p:sldId id="266" r:id="rId15"/>
    <p:sldId id="267" r:id="rId16"/>
    <p:sldId id="268" r:id="rId17"/>
    <p:sldId id="275" r:id="rId18"/>
    <p:sldId id="276" r:id="rId19"/>
    <p:sldId id="270" r:id="rId20"/>
    <p:sldId id="274" r:id="rId21"/>
    <p:sldId id="273" r:id="rId22"/>
    <p:sldId id="272" r:id="rId23"/>
    <p:sldId id="281" r:id="rId24"/>
    <p:sldId id="271" r:id="rId25"/>
    <p:sldId id="282" r:id="rId26"/>
    <p:sldId id="283" r:id="rId27"/>
    <p:sldId id="284" r:id="rId28"/>
    <p:sldId id="257" r:id="rId29"/>
    <p:sldId id="27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15" autoAdjust="0"/>
    <p:restoredTop sz="94660"/>
  </p:normalViewPr>
  <p:slideViewPr>
    <p:cSldViewPr snapToGrid="0">
      <p:cViewPr varScale="1">
        <p:scale>
          <a:sx n="87" d="100"/>
          <a:sy n="87" d="100"/>
        </p:scale>
        <p:origin x="-1160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61F340-B673-4F50-86FC-1DE4666283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7808E03-4EEE-490D-9C50-DC3A76C24E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D725B9-0E73-4536-BF38-A64F1DDBF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3733-73F3-462B-B5CA-4A3654E060A9}" type="datetimeFigureOut">
              <a:rPr lang="en-GB" smtClean="0"/>
              <a:t>08.02.18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6FF9EE-2882-4F66-A178-3FE4D4741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51858E-5A6D-47A2-8915-77A69BF3A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ADD1-DAF7-4398-B31E-432AE76D4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977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2F6B3E-6886-4245-960C-59FD76BC7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63B61A2-EBFF-4E14-8039-D422D6715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ADA244-350D-44BC-8FD2-A0B6A01C4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3733-73F3-462B-B5CA-4A3654E060A9}" type="datetimeFigureOut">
              <a:rPr lang="en-GB" smtClean="0"/>
              <a:t>08.02.18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ECDE1B-FC52-4F73-AD9A-4D3D0C814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90062E-1662-47AE-B78F-ED8DAECCD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ADD1-DAF7-4398-B31E-432AE76D4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555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6718782-BDB5-425E-AFD1-4889F02A8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C3C5154-322A-483E-ADDE-EAA62CEE4E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358CE7-70AE-4E41-9620-64A725AFF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3733-73F3-462B-B5CA-4A3654E060A9}" type="datetimeFigureOut">
              <a:rPr lang="en-GB" smtClean="0"/>
              <a:t>08.02.18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8F501E-DC34-444F-B20B-A31B16A9A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CD484F-D798-4BD3-AB7C-D45CEF338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ADD1-DAF7-4398-B31E-432AE76D4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328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EC9B7A-0B9B-4C99-AA03-30C987C0D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49DF73-5AEE-46C2-8F12-EBE52F551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F2935A-55A9-4B0A-A73E-74BE683B2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3733-73F3-462B-B5CA-4A3654E060A9}" type="datetimeFigureOut">
              <a:rPr lang="en-GB" smtClean="0"/>
              <a:t>08.02.18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DDCDDB-2A36-46D6-B3E6-13A7D6E1C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A1241F-3C9C-45DB-BA99-2C66449B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ADD1-DAF7-4398-B31E-432AE76D4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937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B4E893-CBD6-4939-A4CB-27F0BCF06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92A571-1EEB-464D-AAC8-56B7B8005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1BAD88-1051-4855-8E11-3BBF011C2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3733-73F3-462B-B5CA-4A3654E060A9}" type="datetimeFigureOut">
              <a:rPr lang="en-GB" smtClean="0"/>
              <a:t>08.02.18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E798B5-A9C2-43D3-B0EB-6EAE3994D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C371CD-26A7-4F02-BB9F-512711953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ADD1-DAF7-4398-B31E-432AE76D4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911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618E82-06CA-4157-A70A-3CA59CD0E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DD7D1F-133E-49C4-A5EA-AC736ADFEA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63A2CC-8D2B-4723-9B4F-001AA84D4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1C43248-5E5E-4D45-A5D6-C55C354F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3733-73F3-462B-B5CA-4A3654E060A9}" type="datetimeFigureOut">
              <a:rPr lang="en-GB" smtClean="0"/>
              <a:t>08.02.18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6F496F1-DA31-4D26-B9E1-D50109514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CEB615-FBDE-43E9-8129-ABBA83F79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ADD1-DAF7-4398-B31E-432AE76D4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940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07EB3-D1AB-4858-AC8E-EA9C0480F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9D70CB-1EE5-4D2B-B23B-5D637A173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BB9DC2F-3486-4736-9810-5E7C421E0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96C662D-622B-464E-AA3A-EE8CBE7E22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F36C6B0-1351-49C1-9760-EBA89DB6B5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F6628E2-7EE4-4BB0-A5CD-203108FE9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3733-73F3-462B-B5CA-4A3654E060A9}" type="datetimeFigureOut">
              <a:rPr lang="en-GB" smtClean="0"/>
              <a:t>08.02.18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E3EA7ED-063A-44F4-A962-DCCA8FCD0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590D541-2D64-4046-8699-A4376F2F0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ADD1-DAF7-4398-B31E-432AE76D4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385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AA3CE7-98FB-4AC0-B995-A5FCE1A35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002AEDF-F278-49B3-AC41-C67904F04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3733-73F3-462B-B5CA-4A3654E060A9}" type="datetimeFigureOut">
              <a:rPr lang="en-GB" smtClean="0"/>
              <a:t>08.02.18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6261508-7B21-4BA9-BD81-CF8048536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5151E49-474D-4AD4-998F-A1F9348D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ADD1-DAF7-4398-B31E-432AE76D4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198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ABBB424-8D56-4733-8CDD-180F899BE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3733-73F3-462B-B5CA-4A3654E060A9}" type="datetimeFigureOut">
              <a:rPr lang="en-GB" smtClean="0"/>
              <a:t>08.02.18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05E6D1B-FE8F-41BD-B50C-725226992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D0136B7-0839-4E93-BEFD-8CB4ACD17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ADD1-DAF7-4398-B31E-432AE76D4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325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20BEFD-FCC1-4A68-A884-4060A5A86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727912-C4B6-412F-83AC-BE02B0501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F69C9DA-3774-40D7-893C-6A1D9C6E9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361A23-61A2-4199-A570-E03FA1D20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3733-73F3-462B-B5CA-4A3654E060A9}" type="datetimeFigureOut">
              <a:rPr lang="en-GB" smtClean="0"/>
              <a:t>08.02.18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8236889-9E22-4B18-836C-71F7ED548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85F4FC8-14A2-40F3-AC31-E6952B88F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ADD1-DAF7-4398-B31E-432AE76D4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615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5A5F81-23EA-421E-BB61-16465A11A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CE1F830-4037-4D0C-B897-DA5A03C5F2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9F951E6-5497-4CDB-91A2-776CE3AD5E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3490CB6-82CF-4A27-9C0F-89DEF4E11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3733-73F3-462B-B5CA-4A3654E060A9}" type="datetimeFigureOut">
              <a:rPr lang="en-GB" smtClean="0"/>
              <a:t>08.02.18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D57F22A-8E06-4AAF-B281-B19FA60C1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34D2AA-413C-4F8A-886C-7ACA53A70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5ADD1-DAF7-4398-B31E-432AE76D4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944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EFB3C2C-ABB8-461A-BFB2-A156A071D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6F4035-1595-4815-9DF0-85B099997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73FC90-A8C9-48A8-AB5C-F51A078508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3733-73F3-462B-B5CA-4A3654E060A9}" type="datetimeFigureOut">
              <a:rPr lang="en-GB" smtClean="0"/>
              <a:t>08.02.18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9A8DDD-7A9C-4868-96AD-6A6DD898E4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82C42D-AD3B-4CA9-B068-005C4CFDF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5ADD1-DAF7-4398-B31E-432AE76D4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98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microsoft.com/office/2007/relationships/hdphoto" Target="../media/hdphoto3.wdp"/><Relationship Id="rId5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Relationship Id="rId3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Relationship Id="rId3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Relationship Id="rId3" Type="http://schemas.openxmlformats.org/officeDocument/2006/relationships/image" Target="../media/image4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Relationship Id="rId3" Type="http://schemas.openxmlformats.org/officeDocument/2006/relationships/image" Target="../media/image5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Relationship Id="rId3" Type="http://schemas.openxmlformats.org/officeDocument/2006/relationships/image" Target="../media/image5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2ADAE6-4D66-4058-8EAB-9F4E0BA485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lv-LV" b="1" dirty="0"/>
              <a:t>LU Zooloģijas muzeja eksotisko putnu kolekcija – vēsture un izaicinājumi</a:t>
            </a:r>
            <a:endParaRPr lang="en-GB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D106824-DC90-46EF-9090-3F4CCAFDED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39602"/>
            <a:ext cx="9144000" cy="1655762"/>
          </a:xfrm>
        </p:spPr>
        <p:txBody>
          <a:bodyPr/>
          <a:lstStyle/>
          <a:p>
            <a:r>
              <a:rPr lang="lv-LV" b="1" dirty="0"/>
              <a:t>Viesturs Vintulis</a:t>
            </a:r>
            <a:r>
              <a:rPr lang="lv-LV" dirty="0"/>
              <a:t>, Dr. biol., </a:t>
            </a:r>
            <a:r>
              <a:rPr lang="lv-LV" b="1" dirty="0"/>
              <a:t>Madars Bergmanis</a:t>
            </a:r>
            <a:r>
              <a:rPr lang="lv-LV" dirty="0"/>
              <a:t> Mg. biol.</a:t>
            </a:r>
          </a:p>
          <a:p>
            <a:r>
              <a:rPr lang="lv-LV" dirty="0"/>
              <a:t>LU 76. Zinātniskā konference</a:t>
            </a:r>
          </a:p>
          <a:p>
            <a:r>
              <a:rPr lang="lv-LV" dirty="0"/>
              <a:t>29.01.2018.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0921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6B4EA15-5CCA-4CC9-8C83-6408A4CCF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0" y="2072081"/>
            <a:ext cx="6622889" cy="432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8D09095-4BD4-46C3-B9B2-412DFF0D5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48" y="0"/>
            <a:ext cx="5247841" cy="3484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29D8F9D-E95A-42A7-9AA7-32899D43F0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6" t="7284" r="1644" b="15442"/>
          <a:stretch/>
        </p:blipFill>
        <p:spPr>
          <a:xfrm>
            <a:off x="6778648" y="3477166"/>
            <a:ext cx="5247841" cy="33808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FDB2531-956D-4CCA-BD46-506289B88518}"/>
              </a:ext>
            </a:extLst>
          </p:cNvPr>
          <p:cNvSpPr txBox="1"/>
          <p:nvPr/>
        </p:nvSpPr>
        <p:spPr>
          <a:xfrm>
            <a:off x="989901" y="536895"/>
            <a:ext cx="4723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000" dirty="0"/>
              <a:t>Izbalējušas krāsas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855281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F5236F5-A2DD-492F-B44B-3BAEE93590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3309" y="260125"/>
            <a:ext cx="4354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000" dirty="0">
                <a:latin typeface="+mn-lt"/>
                <a:ea typeface="+mn-ea"/>
                <a:cs typeface="+mn-cs"/>
              </a:rPr>
              <a:t>Izbalējušas</a:t>
            </a:r>
            <a:r>
              <a:rPr lang="lv-LV" sz="4000" dirty="0"/>
              <a:t> </a:t>
            </a:r>
            <a:r>
              <a:rPr lang="lv-LV" sz="4000" dirty="0">
                <a:latin typeface="+mn-lt"/>
                <a:ea typeface="+mn-ea"/>
                <a:cs typeface="+mn-cs"/>
              </a:rPr>
              <a:t>krāsas</a:t>
            </a:r>
            <a:endParaRPr lang="en-GB" sz="4000" dirty="0"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285B586-8A6D-4681-9AA2-D3942B88C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93" y="906456"/>
            <a:ext cx="3851702" cy="57925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32C7B5F-BDB1-4CBF-9411-E69974BDD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68" y="1189308"/>
            <a:ext cx="7714972" cy="522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51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9E4B51-2A41-498E-B724-BDFDEE383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008"/>
            <a:ext cx="10515600" cy="868057"/>
          </a:xfrm>
        </p:spPr>
        <p:txBody>
          <a:bodyPr>
            <a:normAutofit/>
          </a:bodyPr>
          <a:lstStyle/>
          <a:p>
            <a:r>
              <a:rPr lang="lv-LV" sz="3600" dirty="0"/>
              <a:t>Problēmas ar etiķetēm, pamatiņiem un nosaukumiem</a:t>
            </a:r>
            <a:endParaRPr lang="en-GB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2AF7EF-8C14-410C-8337-3F9D24DE4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50" y="1115065"/>
            <a:ext cx="3179064" cy="27553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C2C0EE8-08DB-4B7B-816D-D66E9FB3B0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3" r="8152" b="20408"/>
          <a:stretch/>
        </p:blipFill>
        <p:spPr>
          <a:xfrm>
            <a:off x="1174612" y="1115065"/>
            <a:ext cx="4468352" cy="2755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18B438A-A9A9-449F-AAA4-615187D7AC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432" y="4172592"/>
            <a:ext cx="5172456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47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880AA7-E849-44A8-B8AE-261F02C09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198" y="0"/>
            <a:ext cx="10515600" cy="1325563"/>
          </a:xfrm>
        </p:spPr>
        <p:txBody>
          <a:bodyPr/>
          <a:lstStyle/>
          <a:p>
            <a:r>
              <a:rPr lang="lv-LV" dirty="0"/>
              <a:t>1999.g. inventarizācijas rezultāts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0D228E-55CA-429C-ACC4-9C8EAF3AA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198" y="1323466"/>
            <a:ext cx="10515600" cy="1603375"/>
          </a:xfrm>
        </p:spPr>
        <p:txBody>
          <a:bodyPr/>
          <a:lstStyle/>
          <a:p>
            <a:r>
              <a:rPr lang="lv-LV" dirty="0"/>
              <a:t>Līdz sugai/ģintij/dzimtai noteikti 135 eksemplāri – apm. 1/3 kolekcijas</a:t>
            </a:r>
          </a:p>
          <a:p>
            <a:r>
              <a:rPr lang="lv-LV" dirty="0"/>
              <a:t>Pamatā vieglāk atšķiramās grupas – papagaiļi, kolibri, dzeņi u.tml.</a:t>
            </a:r>
          </a:p>
          <a:p>
            <a:r>
              <a:rPr lang="lv-LV" dirty="0"/>
              <a:t>Izcelsme – Dienvidamerika, Austrālija, DA Āzija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AF471F9-348C-4A5C-9EB0-64F3FF5B3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80" y="3600329"/>
            <a:ext cx="4925568" cy="2770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8FB1F8-C556-42D2-9972-201564F98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329"/>
            <a:ext cx="4344758" cy="27706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F22B94E-5615-427A-A95F-AD4CD3918C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48" y="3600329"/>
            <a:ext cx="3121152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89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894270-6912-4510-B5EF-9BE95B96D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Paradīzes papagailis </a:t>
            </a:r>
            <a:r>
              <a:rPr lang="en-GB" i="1" dirty="0" err="1"/>
              <a:t>Psephotus</a:t>
            </a:r>
            <a:r>
              <a:rPr lang="en-GB" i="1" dirty="0"/>
              <a:t> </a:t>
            </a:r>
            <a:r>
              <a:rPr lang="en-GB" i="1" dirty="0" err="1"/>
              <a:t>pulcherrimus</a:t>
            </a:r>
            <a:r>
              <a:rPr lang="lv-LV" dirty="0"/>
              <a:t>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4E4563-1A1E-4D4A-92CE-CE1F76F74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52" y="2278631"/>
            <a:ext cx="4899870" cy="3056768"/>
          </a:xfrm>
        </p:spPr>
        <p:txBody>
          <a:bodyPr>
            <a:normAutofit fontScale="85000" lnSpcReduction="20000"/>
          </a:bodyPr>
          <a:lstStyle/>
          <a:p>
            <a:r>
              <a:rPr lang="lv-LV" dirty="0"/>
              <a:t>Pasaulē izmirusi suga (kopš 1928.g.)</a:t>
            </a:r>
          </a:p>
          <a:p>
            <a:r>
              <a:rPr lang="lv-LV" dirty="0"/>
              <a:t>Bijis sastopams ierobežotā apgabalā DA Kvīnslendā, Austrālijā</a:t>
            </a:r>
          </a:p>
          <a:p>
            <a:r>
              <a:rPr lang="lv-LV" dirty="0"/>
              <a:t>Maltica kolekcijas pirkšanas/dāvināšanas laikā nav vēl bijis aprakstīts kā suga (1845.g., </a:t>
            </a:r>
            <a:r>
              <a:rPr lang="lv-LV" dirty="0" err="1"/>
              <a:t>John</a:t>
            </a:r>
            <a:r>
              <a:rPr lang="lv-LV" dirty="0"/>
              <a:t> </a:t>
            </a:r>
            <a:r>
              <a:rPr lang="lv-LV" dirty="0" err="1"/>
              <a:t>Gauld</a:t>
            </a:r>
            <a:r>
              <a:rPr lang="lv-LV" dirty="0"/>
              <a:t>)</a:t>
            </a:r>
          </a:p>
          <a:p>
            <a:r>
              <a:rPr lang="lv-LV" dirty="0"/>
              <a:t>Bijis atklātu </a:t>
            </a:r>
            <a:r>
              <a:rPr lang="lv-LV" dirty="0" err="1"/>
              <a:t>savannas</a:t>
            </a:r>
            <a:r>
              <a:rPr lang="lv-LV" dirty="0"/>
              <a:t> / krūmāju ainavas suga, ligzdojis termītu pūžņos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4A5E184-F7D9-4153-A42B-A0839AA46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122" y="1916929"/>
            <a:ext cx="2954878" cy="3946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99B6869-1DF0-41A8-81F8-78E27172C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960" y="1916928"/>
            <a:ext cx="3677162" cy="394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53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32E015-9333-4DAC-B92E-EB7AB9ECE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2009.-2010. g. - inventarizācijas pabeigšana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2EA4FED-C8FB-4286-A6FA-629537D3F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5538"/>
            <a:ext cx="10515600" cy="1739696"/>
          </a:xfrm>
        </p:spPr>
        <p:txBody>
          <a:bodyPr/>
          <a:lstStyle/>
          <a:p>
            <a:r>
              <a:rPr lang="lv-LV" dirty="0"/>
              <a:t>10 gadu laikā ievērojami attīstījušies interneta resursi</a:t>
            </a:r>
          </a:p>
          <a:p>
            <a:r>
              <a:rPr lang="lv-LV" dirty="0"/>
              <a:t>Pieejama jauna literatūra</a:t>
            </a:r>
          </a:p>
          <a:p>
            <a:r>
              <a:rPr lang="lv-LV" dirty="0"/>
              <a:t>Brazīlijas putnu noteicējs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731282C-922C-4465-A5A0-CB59E04F6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043" y="2311856"/>
            <a:ext cx="2706351" cy="41810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46C59EB-2BF2-4B86-83F9-908CA3C93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973" y="3531256"/>
            <a:ext cx="4203157" cy="2961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C15B6C7-A26A-43AF-8BEB-675335101E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6" y="3531256"/>
            <a:ext cx="4463454" cy="296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79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F919B1-9831-49BD-95DD-120B097AA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137"/>
            <a:ext cx="10515600" cy="1325563"/>
          </a:xfrm>
        </p:spPr>
        <p:txBody>
          <a:bodyPr/>
          <a:lstStyle/>
          <a:p>
            <a:r>
              <a:rPr lang="lv-LV" dirty="0"/>
              <a:t>2009.-2010. g. - inventarizācijas pabeigšana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95AC68-8241-47F1-8912-9D5FBCE12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32009" cy="4351338"/>
          </a:xfrm>
        </p:spPr>
        <p:txBody>
          <a:bodyPr>
            <a:normAutofit fontScale="92500"/>
          </a:bodyPr>
          <a:lstStyle/>
          <a:p>
            <a:r>
              <a:rPr lang="lv-LV" dirty="0"/>
              <a:t>Mēģināts eksponātus atputekļot un daļēji restaurēt</a:t>
            </a:r>
          </a:p>
          <a:p>
            <a:r>
              <a:rPr lang="lv-LV" dirty="0"/>
              <a:t>Izdodas noteikt gandrīz visus atlikušos objektus, tikai 5 putni paliek neidentificēti</a:t>
            </a:r>
          </a:p>
          <a:p>
            <a:r>
              <a:rPr lang="lv-LV" dirty="0"/>
              <a:t>Izcelsmes apgabali: Dienvidamerika/Brazīlija (254 eks.), Centrālamerika u.c. (19), </a:t>
            </a:r>
            <a:r>
              <a:rPr lang="lv-LV" dirty="0" err="1"/>
              <a:t>Australāzija</a:t>
            </a:r>
            <a:r>
              <a:rPr lang="lv-LV" dirty="0"/>
              <a:t> (60 eks.) un Āfrika/Madagaskara (7 eks.)</a:t>
            </a:r>
          </a:p>
          <a:p>
            <a:r>
              <a:rPr lang="lv-LV" dirty="0"/>
              <a:t>Kopā 345 eksemplāri</a:t>
            </a:r>
          </a:p>
          <a:p>
            <a:pPr marL="0" indent="0">
              <a:buNone/>
            </a:pPr>
            <a:endParaRPr lang="lv-LV" dirty="0"/>
          </a:p>
          <a:p>
            <a:pPr marL="0" indent="0">
              <a:buNone/>
            </a:pPr>
            <a:r>
              <a:rPr lang="lv-LV" dirty="0"/>
              <a:t>Lietas ir jādara pareizajā laikā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CE36D4D-10FC-4F85-8755-1C0B6F010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879" y="1356992"/>
            <a:ext cx="3095539" cy="539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18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958D5232-2B22-40C6-A8E5-911426BF8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4000" dirty="0"/>
              <a:t>Āfrikas putni</a:t>
            </a: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C91C535-48E8-48D3-B038-44B2F4F80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277" y="1757188"/>
            <a:ext cx="5572119" cy="45219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6966EB8-48D8-4D04-98C2-FCB57CD67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62414"/>
            <a:ext cx="4530754" cy="452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40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958D5232-2B22-40C6-A8E5-911426BF8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4000" dirty="0" err="1"/>
              <a:t>Australāzijas</a:t>
            </a:r>
            <a:r>
              <a:rPr lang="lv-LV" sz="4000" dirty="0"/>
              <a:t> putni</a:t>
            </a: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862DCE-FEED-4C1B-80E1-D79397872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72" y="1782967"/>
            <a:ext cx="5538843" cy="5003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577CF42-D03C-43C4-963B-E32C5E142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376" y="71682"/>
            <a:ext cx="4203361" cy="671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68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7ABC7CA-5297-4088-B5A1-6E9B04707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84" y="238639"/>
            <a:ext cx="4822411" cy="3998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5138F3C-3DCF-43A8-833F-524C73FA2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84" y="3429000"/>
            <a:ext cx="2944725" cy="33245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3B39F1E-9327-499D-B762-DD0AFE6F7A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470" y="3426436"/>
            <a:ext cx="4679946" cy="33271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6319E9E-6EEE-4A3D-BC25-E0C109E7EEC8}"/>
              </a:ext>
            </a:extLst>
          </p:cNvPr>
          <p:cNvSpPr txBox="1"/>
          <p:nvPr/>
        </p:nvSpPr>
        <p:spPr>
          <a:xfrm>
            <a:off x="4462943" y="4236908"/>
            <a:ext cx="1359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err="1"/>
              <a:t>Lapeņputni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B665A40-B5F1-487E-A192-5A8B7DF2F161}"/>
              </a:ext>
            </a:extLst>
          </p:cNvPr>
          <p:cNvSpPr txBox="1"/>
          <p:nvPr/>
        </p:nvSpPr>
        <p:spPr>
          <a:xfrm>
            <a:off x="8334581" y="2929623"/>
            <a:ext cx="2243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Austrālijas paceplīši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1C9D5EA-90D1-4672-B060-3A1E1B9E1F12}"/>
              </a:ext>
            </a:extLst>
          </p:cNvPr>
          <p:cNvSpPr txBox="1"/>
          <p:nvPr/>
        </p:nvSpPr>
        <p:spPr>
          <a:xfrm>
            <a:off x="491515" y="2933103"/>
            <a:ext cx="2243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err="1"/>
              <a:t>Medusputni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8586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B9BC05-241D-4E58-9FF9-6CC4A1375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Barons </a:t>
            </a:r>
            <a:r>
              <a:rPr lang="lv-LV" dirty="0" err="1"/>
              <a:t>Apoloniuss</a:t>
            </a:r>
            <a:r>
              <a:rPr lang="lv-LV" dirty="0"/>
              <a:t> fon </a:t>
            </a:r>
            <a:r>
              <a:rPr lang="lv-LV" dirty="0" err="1"/>
              <a:t>Maltics</a:t>
            </a:r>
            <a:r>
              <a:rPr lang="lv-LV" dirty="0"/>
              <a:t> (1795-1870) </a:t>
            </a:r>
            <a:r>
              <a:rPr lang="en-GB" dirty="0"/>
              <a:t>(</a:t>
            </a:r>
            <a:r>
              <a:rPr lang="en-GB" i="1" dirty="0"/>
              <a:t>Franz Friedrich Apollonius von </a:t>
            </a:r>
            <a:r>
              <a:rPr lang="en-GB" i="1" dirty="0" err="1"/>
              <a:t>Maltitz</a:t>
            </a:r>
            <a:r>
              <a:rPr lang="en-GB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811BEE-D15C-4090-8677-F28251E26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4567"/>
            <a:ext cx="7885922" cy="3908392"/>
          </a:xfrm>
        </p:spPr>
        <p:txBody>
          <a:bodyPr>
            <a:normAutofit fontScale="92500" lnSpcReduction="10000"/>
          </a:bodyPr>
          <a:lstStyle/>
          <a:p>
            <a:r>
              <a:rPr lang="lv-LV" sz="3200" dirty="0"/>
              <a:t>Vācbaltiešu izcelsmes Kurzemes bruņniecības dzimtas pārstāvis (baronu tituls kopš 1796.g.)</a:t>
            </a:r>
          </a:p>
          <a:p>
            <a:r>
              <a:rPr lang="lv-LV" sz="3200" dirty="0"/>
              <a:t>Dzimis </a:t>
            </a:r>
            <a:r>
              <a:rPr lang="en-GB" sz="3200" dirty="0"/>
              <a:t>1795. </a:t>
            </a:r>
            <a:r>
              <a:rPr lang="en-GB" sz="3200" dirty="0" err="1"/>
              <a:t>gada</a:t>
            </a:r>
            <a:r>
              <a:rPr lang="en-GB" sz="3200" dirty="0"/>
              <a:t> 10. </a:t>
            </a:r>
            <a:r>
              <a:rPr lang="en-GB" sz="3200" dirty="0" err="1"/>
              <a:t>jūnijā</a:t>
            </a:r>
            <a:r>
              <a:rPr lang="en-GB" sz="3200" dirty="0"/>
              <a:t> </a:t>
            </a:r>
            <a:r>
              <a:rPr lang="en-GB" sz="3200" dirty="0" err="1"/>
              <a:t>Gerā</a:t>
            </a:r>
            <a:r>
              <a:rPr lang="en-GB" sz="3200" dirty="0"/>
              <a:t>, </a:t>
            </a:r>
            <a:r>
              <a:rPr lang="en-GB" sz="3200" dirty="0" err="1"/>
              <a:t>Vācijā</a:t>
            </a:r>
            <a:endParaRPr lang="lv-LV" sz="3200" dirty="0"/>
          </a:p>
          <a:p>
            <a:r>
              <a:rPr lang="lv-LV" sz="3200" dirty="0"/>
              <a:t>Krievijas Impērijas diplomāts kopš 16 gadu vecuma, sākotnēji tēva aizbildnībā, vēlāk patstāvīgās misijās </a:t>
            </a:r>
            <a:r>
              <a:rPr lang="lv-LV" sz="3200" dirty="0" err="1"/>
              <a:t>Karlsruē</a:t>
            </a:r>
            <a:r>
              <a:rPr lang="lv-LV" sz="3200" dirty="0"/>
              <a:t>, Štutgartē, Vīnē un Berlīnē</a:t>
            </a:r>
          </a:p>
          <a:p>
            <a:r>
              <a:rPr lang="lv-LV" sz="3200" b="1" dirty="0"/>
              <a:t>1830.- 1836.g. strādājis kā Krievijas Impērijas </a:t>
            </a:r>
            <a:r>
              <a:rPr lang="lv-LV" sz="3200" b="1" dirty="0" err="1"/>
              <a:t>komercatašejs</a:t>
            </a:r>
            <a:r>
              <a:rPr lang="lv-LV" sz="3200" b="1" dirty="0"/>
              <a:t> Riodežaneiro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32C75AC-73B1-4C23-B19E-6FB3AB66F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9716" y="1825625"/>
            <a:ext cx="2546499" cy="419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069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958D5232-2B22-40C6-A8E5-911426BF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142" y="616795"/>
            <a:ext cx="10515600" cy="1325563"/>
          </a:xfrm>
        </p:spPr>
        <p:txBody>
          <a:bodyPr>
            <a:normAutofit/>
          </a:bodyPr>
          <a:lstStyle/>
          <a:p>
            <a:r>
              <a:rPr lang="lv-LV" sz="4000" dirty="0"/>
              <a:t>Dienvidamerikas putni</a:t>
            </a: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A747807-8371-4F66-B5DE-80C43CCBC8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7"/>
          <a:stretch/>
        </p:blipFill>
        <p:spPr>
          <a:xfrm>
            <a:off x="209725" y="2468083"/>
            <a:ext cx="5406732" cy="42682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A4D794E-FB17-4017-8233-F6C49C2E0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855" y="453695"/>
            <a:ext cx="4353887" cy="62826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429F247-5F2E-4E28-87FF-4AB7C9E6E786}"/>
              </a:ext>
            </a:extLst>
          </p:cNvPr>
          <p:cNvSpPr txBox="1"/>
          <p:nvPr/>
        </p:nvSpPr>
        <p:spPr>
          <a:xfrm>
            <a:off x="1482055" y="1651222"/>
            <a:ext cx="4353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err="1"/>
              <a:t>Tukani</a:t>
            </a:r>
            <a:r>
              <a:rPr lang="lv-LV" dirty="0"/>
              <a:t> (</a:t>
            </a:r>
            <a:r>
              <a:rPr lang="lv-LV" dirty="0" err="1"/>
              <a:t>Piciformes</a:t>
            </a:r>
            <a:r>
              <a:rPr lang="lv-LV" dirty="0"/>
              <a:t>, </a:t>
            </a:r>
            <a:r>
              <a:rPr lang="lv-LV" dirty="0" err="1"/>
              <a:t>Rhamphastidae</a:t>
            </a:r>
            <a:r>
              <a:rPr lang="lv-LV" dirty="0"/>
              <a:t>), 9 sugas</a:t>
            </a:r>
          </a:p>
          <a:p>
            <a:r>
              <a:rPr lang="lv-LV" dirty="0"/>
              <a:t>Dzeņi (</a:t>
            </a:r>
            <a:r>
              <a:rPr lang="lv-LV" dirty="0" err="1"/>
              <a:t>Piciformes</a:t>
            </a:r>
            <a:r>
              <a:rPr lang="lv-LV" dirty="0"/>
              <a:t>, </a:t>
            </a:r>
            <a:r>
              <a:rPr lang="lv-LV" dirty="0" err="1"/>
              <a:t>Picidae</a:t>
            </a:r>
            <a:r>
              <a:rPr lang="lv-LV" dirty="0"/>
              <a:t>), 9 sugas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1247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958D5232-2B22-40C6-A8E5-911426BF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1042" y="204609"/>
            <a:ext cx="5990958" cy="901613"/>
          </a:xfrm>
        </p:spPr>
        <p:txBody>
          <a:bodyPr>
            <a:normAutofit/>
          </a:bodyPr>
          <a:lstStyle/>
          <a:p>
            <a:r>
              <a:rPr lang="lv-LV" sz="3600" dirty="0"/>
              <a:t>Dienvidamerikas putnu dzimtas</a:t>
            </a:r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D84E645-71F7-4B2E-BB63-A216074943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8"/>
          <a:stretch/>
        </p:blipFill>
        <p:spPr>
          <a:xfrm>
            <a:off x="0" y="0"/>
            <a:ext cx="6130171" cy="3115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AC280F-25AA-4260-A71C-C50976E4B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804" y="2876581"/>
            <a:ext cx="9932046" cy="39185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E81737A-FF94-409F-A6A5-044E5C8FFF78}"/>
              </a:ext>
            </a:extLst>
          </p:cNvPr>
          <p:cNvSpPr txBox="1"/>
          <p:nvPr/>
        </p:nvSpPr>
        <p:spPr>
          <a:xfrm>
            <a:off x="7290033" y="1577130"/>
            <a:ext cx="4588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err="1"/>
              <a:t>Jakamari</a:t>
            </a:r>
            <a:r>
              <a:rPr lang="lv-LV" dirty="0"/>
              <a:t> (</a:t>
            </a:r>
            <a:r>
              <a:rPr lang="lv-LV" dirty="0" err="1"/>
              <a:t>Piciformes</a:t>
            </a:r>
            <a:r>
              <a:rPr lang="lv-LV" dirty="0"/>
              <a:t>, </a:t>
            </a:r>
            <a:r>
              <a:rPr lang="lv-LV" dirty="0" err="1"/>
              <a:t>Galbulidae</a:t>
            </a:r>
            <a:r>
              <a:rPr lang="lv-LV" dirty="0"/>
              <a:t>), 3 sugas</a:t>
            </a:r>
          </a:p>
          <a:p>
            <a:r>
              <a:rPr lang="lv-LV" dirty="0" err="1"/>
              <a:t>Trogoni</a:t>
            </a:r>
            <a:r>
              <a:rPr lang="lv-LV" dirty="0"/>
              <a:t> (</a:t>
            </a:r>
            <a:r>
              <a:rPr lang="lv-LV" dirty="0" err="1"/>
              <a:t>Trogoniformes</a:t>
            </a:r>
            <a:r>
              <a:rPr lang="lv-LV" dirty="0"/>
              <a:t>, </a:t>
            </a:r>
            <a:r>
              <a:rPr lang="lv-LV" dirty="0" err="1"/>
              <a:t>Trogonidae</a:t>
            </a:r>
            <a:r>
              <a:rPr lang="lv-LV" dirty="0"/>
              <a:t>), 5 sugas</a:t>
            </a:r>
          </a:p>
          <a:p>
            <a:r>
              <a:rPr lang="lv-LV" dirty="0" err="1"/>
              <a:t>Pūkaiņi</a:t>
            </a:r>
            <a:r>
              <a:rPr lang="lv-LV" dirty="0"/>
              <a:t> (</a:t>
            </a:r>
            <a:r>
              <a:rPr lang="lv-LV" dirty="0" err="1"/>
              <a:t>Piciformes</a:t>
            </a:r>
            <a:r>
              <a:rPr lang="lv-LV" dirty="0"/>
              <a:t>, </a:t>
            </a:r>
            <a:r>
              <a:rPr lang="lv-LV" dirty="0" err="1"/>
              <a:t>Bucconidae</a:t>
            </a:r>
            <a:r>
              <a:rPr lang="lv-LV" dirty="0"/>
              <a:t>), 5 sugas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5453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958D5232-2B22-40C6-A8E5-911426BF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28" y="197346"/>
            <a:ext cx="10515600" cy="759000"/>
          </a:xfrm>
        </p:spPr>
        <p:txBody>
          <a:bodyPr>
            <a:normAutofit/>
          </a:bodyPr>
          <a:lstStyle/>
          <a:p>
            <a:r>
              <a:rPr lang="lv-LV" sz="4000" dirty="0"/>
              <a:t>Dienvidamerikas putnu dzimtas</a:t>
            </a: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A64C51A-851B-40EA-8BB2-6F8795ABB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55" y="1273867"/>
            <a:ext cx="11673599" cy="457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22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0F2E4B-BBF8-46C0-9B66-EF73D2621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092" y="0"/>
            <a:ext cx="7903129" cy="1061003"/>
          </a:xfrm>
        </p:spPr>
        <p:txBody>
          <a:bodyPr/>
          <a:lstStyle/>
          <a:p>
            <a:r>
              <a:rPr lang="lv-LV" dirty="0"/>
              <a:t>Dienvidamerikas putnu dzimtas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3E0EFAA-188F-48AC-8E2E-821C7FFB2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030" y="1032769"/>
            <a:ext cx="7491255" cy="582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219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958D5232-2B22-40C6-A8E5-911426BF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178"/>
            <a:ext cx="10515600" cy="901613"/>
          </a:xfrm>
        </p:spPr>
        <p:txBody>
          <a:bodyPr>
            <a:normAutofit/>
          </a:bodyPr>
          <a:lstStyle/>
          <a:p>
            <a:r>
              <a:rPr lang="lv-LV" sz="4000" dirty="0"/>
              <a:t>Dienvidamerikas putnu dzimtas</a:t>
            </a: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7E5C1D5-2D66-48BB-88BC-D889BCEBE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855" y="1197682"/>
            <a:ext cx="6659886" cy="25429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0B67E0C-2374-41FD-9CE2-1B76EDDBC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69" y="3864557"/>
            <a:ext cx="6675274" cy="29934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16611C2-FABB-4512-A72F-B508DB80349C}"/>
              </a:ext>
            </a:extLst>
          </p:cNvPr>
          <p:cNvSpPr txBox="1"/>
          <p:nvPr/>
        </p:nvSpPr>
        <p:spPr>
          <a:xfrm>
            <a:off x="419450" y="1702965"/>
            <a:ext cx="3414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err="1"/>
              <a:t>Mūrniekputni</a:t>
            </a:r>
            <a:r>
              <a:rPr lang="lv-LV" sz="2400" dirty="0"/>
              <a:t> </a:t>
            </a:r>
            <a:r>
              <a:rPr lang="lv-LV" sz="2400" dirty="0" err="1"/>
              <a:t>Furnariidae</a:t>
            </a:r>
            <a:r>
              <a:rPr lang="lv-LV" sz="2400" dirty="0"/>
              <a:t> (</a:t>
            </a:r>
            <a:r>
              <a:rPr lang="lv-LV" sz="2400" dirty="0" err="1"/>
              <a:t>adatastes</a:t>
            </a:r>
            <a:r>
              <a:rPr lang="lv-LV" sz="2400" dirty="0"/>
              <a:t> un </a:t>
            </a:r>
            <a:r>
              <a:rPr lang="lv-LV" sz="2400" dirty="0" err="1"/>
              <a:t>kokložņas</a:t>
            </a:r>
            <a:r>
              <a:rPr lang="lv-LV" sz="2400" dirty="0"/>
              <a:t>), 12 sugas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5237512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1BC3F2-10A4-4ECC-8732-329864B91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083"/>
            <a:ext cx="10515600" cy="1325563"/>
          </a:xfrm>
        </p:spPr>
        <p:txBody>
          <a:bodyPr/>
          <a:lstStyle/>
          <a:p>
            <a:r>
              <a:rPr lang="lv-LV" dirty="0"/>
              <a:t>Dienvidamerikas putnu dzimtas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FA79647-2FFD-4488-B281-B2B42C92F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3648"/>
            <a:ext cx="7410422" cy="5079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8D72FCE-733C-4E9C-9B01-D635D6890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422" y="1413646"/>
            <a:ext cx="4789547" cy="40879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13BC91D-B752-4F53-90D2-3A0816BB7D30}"/>
              </a:ext>
            </a:extLst>
          </p:cNvPr>
          <p:cNvSpPr txBox="1"/>
          <p:nvPr/>
        </p:nvSpPr>
        <p:spPr>
          <a:xfrm>
            <a:off x="7835317" y="5795589"/>
            <a:ext cx="3741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dirty="0"/>
              <a:t>Tirāni, </a:t>
            </a:r>
            <a:r>
              <a:rPr lang="lv-LV" sz="2000" dirty="0" err="1"/>
              <a:t>tirānmušķērāji</a:t>
            </a:r>
            <a:r>
              <a:rPr lang="lv-LV" sz="2000" dirty="0"/>
              <a:t> - 19 sugas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029820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8C1E47-77CB-4C79-9978-6A556FBF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Dienvidamerikas putnu dzimtas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6C8B18-17CC-4D04-AB41-4C23B3B57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1" y="1417739"/>
            <a:ext cx="10867804" cy="42112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360CA1A-C2BA-46B8-8297-BF407DB4CC81}"/>
              </a:ext>
            </a:extLst>
          </p:cNvPr>
          <p:cNvSpPr txBox="1"/>
          <p:nvPr/>
        </p:nvSpPr>
        <p:spPr>
          <a:xfrm>
            <a:off x="4169328" y="5821960"/>
            <a:ext cx="3556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err="1"/>
              <a:t>Kotingas</a:t>
            </a:r>
            <a:r>
              <a:rPr lang="lv-LV" sz="2400" dirty="0"/>
              <a:t>, 9 sugas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584310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57D0E1-398D-4A6D-A6E5-EF9693827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4896" y="88289"/>
            <a:ext cx="7441735" cy="809334"/>
          </a:xfrm>
        </p:spPr>
        <p:txBody>
          <a:bodyPr/>
          <a:lstStyle/>
          <a:p>
            <a:r>
              <a:rPr lang="lv-LV" dirty="0"/>
              <a:t>Dienvidamerikas putnu dzimtas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BA318AD-F86D-46F2-91E5-B57192497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7116"/>
            <a:ext cx="7630370" cy="29657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D4F0B57-5855-45F2-9BAC-199507740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018" y="2776756"/>
            <a:ext cx="5296825" cy="40812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6780D91-967C-4D04-B62F-63EC1FC39DC0}"/>
              </a:ext>
            </a:extLst>
          </p:cNvPr>
          <p:cNvSpPr txBox="1"/>
          <p:nvPr/>
        </p:nvSpPr>
        <p:spPr>
          <a:xfrm>
            <a:off x="2256639" y="4546833"/>
            <a:ext cx="2718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 err="1"/>
              <a:t>Tanagras</a:t>
            </a:r>
            <a:r>
              <a:rPr lang="lv-LV" sz="2400" dirty="0"/>
              <a:t>, 36 sugas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104547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B887C4-83A8-4544-A049-92EC16825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Barona Maltica vai Eksotisko putnu kolekcija?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F6B5C0-B210-49BC-ACC0-3D30F5849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dirty="0"/>
              <a:t>No vēsturiskajiem avotiem: 200-250 eksemplāri; reāli - 345</a:t>
            </a:r>
          </a:p>
          <a:p>
            <a:r>
              <a:rPr lang="lv-LV" dirty="0"/>
              <a:t>Droši zināms, ka A. </a:t>
            </a:r>
            <a:r>
              <a:rPr lang="lv-LV" dirty="0" err="1"/>
              <a:t>Maltics</a:t>
            </a:r>
            <a:r>
              <a:rPr lang="lv-LV" dirty="0"/>
              <a:t> iepircis kolekciju Riodežaneiro</a:t>
            </a:r>
          </a:p>
          <a:p>
            <a:r>
              <a:rPr lang="lv-LV" dirty="0"/>
              <a:t>Dienvidamerikas/Brazīlijas putni – ≈253 </a:t>
            </a:r>
          </a:p>
          <a:p>
            <a:r>
              <a:rPr lang="lv-LV" dirty="0"/>
              <a:t>Vai </a:t>
            </a:r>
            <a:r>
              <a:rPr lang="lv-LV" dirty="0" err="1"/>
              <a:t>Maltics</a:t>
            </a:r>
            <a:r>
              <a:rPr lang="lv-LV" dirty="0"/>
              <a:t> apceļoja Austrāliju?</a:t>
            </a:r>
          </a:p>
          <a:p>
            <a:r>
              <a:rPr lang="lv-LV" dirty="0"/>
              <a:t>Āfrikas un Āzijas putni – acīmredzot citu autoru vākums, tāpat arī daži Centrālamerikas un Ziemeļamerikas putni</a:t>
            </a:r>
          </a:p>
          <a:p>
            <a:endParaRPr lang="lv-LV" dirty="0"/>
          </a:p>
          <a:p>
            <a:pPr marL="0" indent="0">
              <a:buNone/>
            </a:pPr>
            <a:r>
              <a:rPr lang="lv-LV" dirty="0"/>
              <a:t>=&gt; Pareizākais nosaukums būtu Tropu vai Eksotisko putnu kolekcija (kuras lielāko daļu veido A. Maltica kolekcija).</a:t>
            </a:r>
          </a:p>
        </p:txBody>
      </p:sp>
    </p:spTree>
    <p:extLst>
      <p:ext uri="{BB962C8B-B14F-4D97-AF65-F5344CB8AC3E}">
        <p14:creationId xmlns:p14="http://schemas.microsoft.com/office/powerpoint/2010/main" val="156119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0394F1-04D7-426B-9621-62EAF5472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8779" y="4731852"/>
            <a:ext cx="5599922" cy="1325563"/>
          </a:xfrm>
        </p:spPr>
        <p:txBody>
          <a:bodyPr/>
          <a:lstStyle/>
          <a:p>
            <a:r>
              <a:rPr lang="lv-LV" dirty="0"/>
              <a:t>Paldies par uzmanību!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785C78D-3B57-422F-BFC3-78A63BE79A1F}"/>
              </a:ext>
            </a:extLst>
          </p:cNvPr>
          <p:cNvSpPr txBox="1"/>
          <p:nvPr/>
        </p:nvSpPr>
        <p:spPr>
          <a:xfrm>
            <a:off x="831708" y="228814"/>
            <a:ext cx="961053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b="1" dirty="0"/>
              <a:t>Liels Paldies </a:t>
            </a:r>
          </a:p>
          <a:p>
            <a:endParaRPr lang="lv-LV" sz="2800" dirty="0"/>
          </a:p>
          <a:p>
            <a:r>
              <a:rPr lang="lv-LV" sz="2800" dirty="0"/>
              <a:t>Dr. biol. Mārim Strazdam par nepieciešamās literatūras aizdošanu un vērtīgiem komentāriem;</a:t>
            </a:r>
          </a:p>
          <a:p>
            <a:r>
              <a:rPr lang="lv-LV" sz="2800" dirty="0"/>
              <a:t>Andrim </a:t>
            </a:r>
            <a:r>
              <a:rPr lang="lv-LV" sz="2800" dirty="0" err="1"/>
              <a:t>Piterānam</a:t>
            </a:r>
            <a:r>
              <a:rPr lang="lv-LV" sz="2800" dirty="0"/>
              <a:t> un Ruslanam Matrozim par vēsturiskās informācijas apkopošanu, uz kuras bāzes veidota šīs prezentācijas vēstures daļa</a:t>
            </a:r>
          </a:p>
          <a:p>
            <a:r>
              <a:rPr lang="lv-LV" sz="2800" dirty="0"/>
              <a:t>Aivaram Petriņam par ierosinājumu šo darbu veikt</a:t>
            </a:r>
          </a:p>
          <a:p>
            <a:endParaRPr lang="en-GB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EB48BAA-7720-4693-9AB6-BB265D371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761" y="3880062"/>
            <a:ext cx="3121152" cy="265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13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00BF2A-DD7C-4944-B39C-BF9D01757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Barons </a:t>
            </a:r>
            <a:r>
              <a:rPr lang="lv-LV" dirty="0" err="1"/>
              <a:t>Apoloniuss</a:t>
            </a:r>
            <a:r>
              <a:rPr lang="lv-LV" dirty="0"/>
              <a:t> fon </a:t>
            </a:r>
            <a:r>
              <a:rPr lang="lv-LV" dirty="0" err="1"/>
              <a:t>Maltics</a:t>
            </a:r>
            <a:r>
              <a:rPr lang="lv-LV" dirty="0"/>
              <a:t> (1795-1870)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97BFC2-0965-4FDB-BDEB-7AA4BBFE5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58512" cy="3560107"/>
          </a:xfrm>
        </p:spPr>
        <p:txBody>
          <a:bodyPr>
            <a:normAutofit/>
          </a:bodyPr>
          <a:lstStyle/>
          <a:p>
            <a:r>
              <a:rPr lang="lv-LV" dirty="0"/>
              <a:t>1839.g. aprecējis grāfieni </a:t>
            </a:r>
            <a:r>
              <a:rPr lang="lv-LV" dirty="0" err="1"/>
              <a:t>Klotildi</a:t>
            </a:r>
            <a:r>
              <a:rPr lang="lv-LV" dirty="0"/>
              <a:t> fon </a:t>
            </a:r>
            <a:r>
              <a:rPr lang="lv-LV" dirty="0" err="1"/>
              <a:t>Botmeri</a:t>
            </a:r>
            <a:endParaRPr lang="lv-LV" dirty="0"/>
          </a:p>
          <a:p>
            <a:r>
              <a:rPr lang="lv-LV" dirty="0"/>
              <a:t>No 1841. līdz 1865. g. strādājis kā Krievijas pilnvarotais </a:t>
            </a:r>
            <a:r>
              <a:rPr lang="lv-LV" dirty="0" err="1"/>
              <a:t>Veimārā</a:t>
            </a:r>
            <a:endParaRPr lang="lv-LV" dirty="0"/>
          </a:p>
          <a:p>
            <a:r>
              <a:rPr lang="lv-LV" dirty="0"/>
              <a:t>Miris </a:t>
            </a:r>
            <a:r>
              <a:rPr lang="en-GB" dirty="0"/>
              <a:t>1870.</a:t>
            </a:r>
            <a:r>
              <a:rPr lang="lv-LV" dirty="0"/>
              <a:t>g. 3. februārī</a:t>
            </a:r>
            <a:r>
              <a:rPr lang="en-GB" dirty="0"/>
              <a:t> </a:t>
            </a:r>
            <a:r>
              <a:rPr lang="en-GB" dirty="0" err="1"/>
              <a:t>Veimārā</a:t>
            </a:r>
            <a:endParaRPr lang="lv-LV" dirty="0"/>
          </a:p>
          <a:p>
            <a:r>
              <a:rPr lang="lv-LV" dirty="0"/>
              <a:t>Bijis ne tikai sūtniecību darbinieks, bet arī pazīstams dzejnieks, dramaturgs, tulkotājs. Izdevis 23 grāmatas un radošās dzīves kulminācijas laikā izdevis vidēji 2 sējumus gadā</a:t>
            </a:r>
          </a:p>
          <a:p>
            <a:pPr marL="0" indent="0">
              <a:buNone/>
            </a:pPr>
            <a:endParaRPr lang="lv-LV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C6BF574-65ED-494A-869F-0737ACF15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312" y="1825624"/>
            <a:ext cx="2832488" cy="364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0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3AF99A-311F-44FF-9A38-B06F957F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899"/>
            <a:ext cx="10515600" cy="1325563"/>
          </a:xfrm>
        </p:spPr>
        <p:txBody>
          <a:bodyPr/>
          <a:lstStyle/>
          <a:p>
            <a:r>
              <a:rPr lang="lv-LV" dirty="0"/>
              <a:t>Barona </a:t>
            </a:r>
            <a:r>
              <a:rPr lang="lv-LV" dirty="0" err="1"/>
              <a:t>Maltica</a:t>
            </a:r>
            <a:r>
              <a:rPr lang="lv-LV" dirty="0"/>
              <a:t> Brazīlijas putnu kolekcija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8E98C96-4E10-47A4-8E1A-6DA9C4723E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916"/>
          <a:stretch/>
        </p:blipFill>
        <p:spPr>
          <a:xfrm>
            <a:off x="838200" y="1535185"/>
            <a:ext cx="3881950" cy="16694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D68A0B-3E0E-49D8-81FC-E59BA396C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63317"/>
            <a:ext cx="3881950" cy="28932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873176-6D57-4679-9035-920E64618E9E}"/>
              </a:ext>
            </a:extLst>
          </p:cNvPr>
          <p:cNvSpPr txBox="1"/>
          <p:nvPr/>
        </p:nvSpPr>
        <p:spPr>
          <a:xfrm>
            <a:off x="5327009" y="1567805"/>
            <a:ext cx="602679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err="1"/>
              <a:t>Libausches</a:t>
            </a:r>
            <a:r>
              <a:rPr lang="de-DE" b="1" i="1" dirty="0"/>
              <a:t> Wochenblatt </a:t>
            </a:r>
            <a:r>
              <a:rPr lang="de-DE" dirty="0"/>
              <a:t>1834.g.19.sept</a:t>
            </a:r>
            <a:r>
              <a:rPr lang="lv-LV" dirty="0" err="1"/>
              <a:t>embris</a:t>
            </a:r>
            <a:endParaRPr lang="lv-LV" dirty="0"/>
          </a:p>
          <a:p>
            <a:endParaRPr lang="lv-LV" dirty="0"/>
          </a:p>
          <a:p>
            <a:r>
              <a:rPr lang="lv-LV" dirty="0"/>
              <a:t>«Jelgava 8.sept.</a:t>
            </a:r>
            <a:br>
              <a:rPr lang="lv-LV" dirty="0"/>
            </a:br>
            <a:r>
              <a:rPr lang="lv-LV" dirty="0"/>
              <a:t>Piektajā (septembrī) notika Kurzemes Literatūras un Mākslas biedrības 215.sēde. No dāvanām, kas papildina biedrības kolekcijas, īpaši izcēlās dabas vēstures sekcijai piederīgās - Lihtenšteina kunga dāvinātais izbāztais flamingo un Barona fon Maltica kunga 200 izbāztie Brazīlijas putni no Riodežaneiro - no dažādām, skaistākajām un retākajām dzimtām, tāpat arī 2 kastes kukaiņu.»</a:t>
            </a:r>
          </a:p>
          <a:p>
            <a:endParaRPr lang="lv-LV" dirty="0"/>
          </a:p>
          <a:p>
            <a:r>
              <a:rPr lang="lv-LV" dirty="0"/>
              <a:t>"</a:t>
            </a:r>
            <a:r>
              <a:rPr lang="lv-LV" dirty="0" err="1"/>
              <a:t>Das</a:t>
            </a:r>
            <a:r>
              <a:rPr lang="lv-LV" dirty="0"/>
              <a:t> </a:t>
            </a:r>
            <a:r>
              <a:rPr lang="lv-LV" dirty="0" err="1"/>
              <a:t>Inland</a:t>
            </a:r>
            <a:r>
              <a:rPr lang="lv-LV" dirty="0"/>
              <a:t>" 19.apr. 1839. Raksts par kārtējo KLMB sēdi. Garāmejot pieminēts Zooloģijas kabinets, kurā glabājoties barona Maltica dāvinātie &gt;250 Brazīlijas putni no skaistākajām un retākajām dzimtām. No raksta uzzinām arī, ka </a:t>
            </a:r>
            <a:r>
              <a:rPr lang="lv-LV" dirty="0" err="1"/>
              <a:t>Maltics</a:t>
            </a:r>
            <a:r>
              <a:rPr lang="lv-LV" dirty="0"/>
              <a:t> bijis KLMB Goda biedrs.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763452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652477-8A57-4F87-9250-199B9FDC6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Maltica kolekcijas tālākās gaitas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9180D6-B579-4118-8DDF-80B2672C6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15231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lv-LV" dirty="0"/>
              <a:t>Kurzemes Literatūras un Mākslas biedrība dibināta 1815. g.</a:t>
            </a:r>
          </a:p>
          <a:p>
            <a:pPr marL="0" indent="0">
              <a:buNone/>
            </a:pPr>
            <a:r>
              <a:rPr lang="lv-LV" dirty="0"/>
              <a:t>1818.g. tās paspārnē dibināts Kurzemes provinces muzejs, kurā 1834.-36. g. nonāk barona </a:t>
            </a:r>
            <a:r>
              <a:rPr lang="lv-LV" dirty="0" err="1"/>
              <a:t>Maltica</a:t>
            </a:r>
            <a:r>
              <a:rPr lang="lv-LV" dirty="0"/>
              <a:t> dāvinātie putni.</a:t>
            </a:r>
          </a:p>
          <a:p>
            <a:pPr marL="0" indent="0">
              <a:buNone/>
            </a:pPr>
            <a:r>
              <a:rPr lang="lv-LV" dirty="0"/>
              <a:t>1941.g. apm. 750 šī muzeja eksponātus, t.sk. arī Maltica kolekciju, pārņem Sistemātiskās Zooloģijas institūts</a:t>
            </a:r>
          </a:p>
          <a:p>
            <a:pPr marL="0" indent="0">
              <a:buNone/>
            </a:pPr>
            <a:r>
              <a:rPr lang="lv-LV" dirty="0"/>
              <a:t>Kara gados institūtu kolekcijas tiek nogādātas no Alberta ielas uz Salas pagastu pagaidu mītnē, kur daļa eksponātu tiek bojāti, vai iet bojā.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DB4CB9-5DC6-4F0A-AED1-7D393A94D9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1"/>
          <a:stretch/>
        </p:blipFill>
        <p:spPr>
          <a:xfrm>
            <a:off x="8092540" y="4266838"/>
            <a:ext cx="1864407" cy="1910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5EAABB6-BD81-4227-AE84-C5B4BAA97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947" y="4266838"/>
            <a:ext cx="2111504" cy="1910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FB35384-9EAB-4BFC-B3A7-09A34B34C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540" y="1481770"/>
            <a:ext cx="3975911" cy="25141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D11FD73-BA98-4304-90CD-C8BFC771F775}"/>
              </a:ext>
            </a:extLst>
          </p:cNvPr>
          <p:cNvSpPr txBox="1"/>
          <p:nvPr/>
        </p:nvSpPr>
        <p:spPr>
          <a:xfrm>
            <a:off x="8906784" y="3811283"/>
            <a:ext cx="328521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/>
              <a:t>http://www.makslasvesture.lv/index.php/Att%C4%93ls:Neimanis-Kurzemes_provinces_muzejs.jpg</a:t>
            </a:r>
          </a:p>
        </p:txBody>
      </p:sp>
    </p:spTree>
    <p:extLst>
      <p:ext uri="{BB962C8B-B14F-4D97-AF65-F5344CB8AC3E}">
        <p14:creationId xmlns:p14="http://schemas.microsoft.com/office/powerpoint/2010/main" val="1005819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EE3A42-FBA9-4690-967C-A3A5F3220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Maltica kolekcijas tālākās gaitas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BC3EBD-8CB5-4874-ABBD-D63AA22CB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492068" cy="4491285"/>
          </a:xfrm>
        </p:spPr>
        <p:txBody>
          <a:bodyPr>
            <a:normAutofit lnSpcReduction="10000"/>
          </a:bodyPr>
          <a:lstStyle/>
          <a:p>
            <a:r>
              <a:rPr lang="lv-LV" dirty="0"/>
              <a:t>1944. g. uz SZI un SAEZI bāzes izveidojas Bioloģijas un augsnes zinību (vēlāk – Bioloģijas) fakultātes Zooloģijas katedra (no 1958.g.  Zooloģijas un ģenētikas katedra un mūsdienās - Zooloģijas un dzīvnieku ekoloģijas katedra).</a:t>
            </a:r>
          </a:p>
          <a:p>
            <a:r>
              <a:rPr lang="lv-LV" dirty="0"/>
              <a:t>1961.g. pie katedras kā apakšstruktūra tiek iedibināts Zooloģijas muzejs (</a:t>
            </a:r>
            <a:r>
              <a:rPr lang="lv-LV" dirty="0" err="1"/>
              <a:t>J.Lūsis</a:t>
            </a:r>
            <a:r>
              <a:rPr lang="lv-LV" dirty="0"/>
              <a:t>, </a:t>
            </a:r>
            <a:r>
              <a:rPr lang="lv-LV" dirty="0" err="1"/>
              <a:t>R.Eglīte</a:t>
            </a:r>
            <a:r>
              <a:rPr lang="lv-LV" dirty="0"/>
              <a:t>, </a:t>
            </a:r>
            <a:r>
              <a:rPr lang="lv-LV" dirty="0" err="1"/>
              <a:t>J.Jurgens</a:t>
            </a:r>
            <a:r>
              <a:rPr lang="lv-LV" dirty="0"/>
              <a:t>)</a:t>
            </a:r>
          </a:p>
          <a:p>
            <a:r>
              <a:rPr lang="lv-LV" dirty="0"/>
              <a:t>1969. g. 8. februārī, P. Stučkas </a:t>
            </a:r>
            <a:r>
              <a:rPr lang="en-GB" dirty="0"/>
              <a:t>Latvijas </a:t>
            </a:r>
            <a:r>
              <a:rPr lang="en-GB" dirty="0" err="1"/>
              <a:t>Valsts</a:t>
            </a:r>
            <a:r>
              <a:rPr lang="en-GB" dirty="0"/>
              <a:t> </a:t>
            </a:r>
            <a:r>
              <a:rPr lang="en-GB" dirty="0" err="1"/>
              <a:t>universitātes</a:t>
            </a:r>
            <a:r>
              <a:rPr lang="en-GB" dirty="0"/>
              <a:t> 50. </a:t>
            </a:r>
            <a:r>
              <a:rPr lang="en-GB" dirty="0" err="1"/>
              <a:t>gadadienā</a:t>
            </a:r>
            <a:r>
              <a:rPr lang="lv-LV" dirty="0"/>
              <a:t> svinīgi notiek pastāvīgās ekspozīcijas atklāšana.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227689-FF6A-49DB-B718-CE2BBE9E4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3941" y="1362808"/>
            <a:ext cx="2469859" cy="24698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C959463-504A-4D47-B5A7-CD7EA94BA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511" y="3896152"/>
            <a:ext cx="4309767" cy="28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56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393B59-AA64-4D11-A463-D979BBB38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Maltica / eksotisko putnu kolekcijas inventarizācija 1999. – 2010. g.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C93B2-EBF3-4582-B41B-C0BA023B2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5257800" cy="4351338"/>
          </a:xfrm>
        </p:spPr>
        <p:txBody>
          <a:bodyPr/>
          <a:lstStyle/>
          <a:p>
            <a:r>
              <a:rPr lang="lv-LV" dirty="0"/>
              <a:t>Tropiskie putni – greznuma priekšmeti Sistemātiskās Zooloģijas muzejā</a:t>
            </a:r>
          </a:p>
          <a:p>
            <a:pPr marL="0" indent="0">
              <a:buNone/>
            </a:pPr>
            <a:r>
              <a:rPr lang="lv-LV" dirty="0"/>
              <a:t>	- nezināmas sugas</a:t>
            </a:r>
          </a:p>
          <a:p>
            <a:pPr marL="0" indent="0">
              <a:buNone/>
            </a:pPr>
            <a:r>
              <a:rPr lang="lv-LV" dirty="0"/>
              <a:t>	- nezināma izcelsme</a:t>
            </a:r>
          </a:p>
          <a:p>
            <a:pPr marL="0" indent="0">
              <a:buNone/>
            </a:pPr>
            <a:endParaRPr lang="lv-LV" dirty="0"/>
          </a:p>
          <a:p>
            <a:pPr marL="0" indent="0">
              <a:buNone/>
            </a:pPr>
            <a:r>
              <a:rPr lang="lv-LV" dirty="0"/>
              <a:t>1999.g. uzsākta kolekcijas inventarizācija (</a:t>
            </a:r>
            <a:r>
              <a:rPr lang="lv-LV" dirty="0" err="1"/>
              <a:t>M.Bergmanis</a:t>
            </a:r>
            <a:r>
              <a:rPr lang="lv-LV" dirty="0"/>
              <a:t>)</a:t>
            </a:r>
          </a:p>
          <a:p>
            <a:pPr marL="0" indent="0">
              <a:buNone/>
            </a:pPr>
            <a:r>
              <a:rPr lang="lv-LV" dirty="0"/>
              <a:t>2009.-2010.g. to turpina </a:t>
            </a:r>
            <a:r>
              <a:rPr lang="lv-LV" dirty="0" err="1"/>
              <a:t>V.Vintulis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54305DD-6D41-4F93-8D05-21F6ACD1B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083" y="1690688"/>
            <a:ext cx="4075260" cy="26867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0486668-8C6B-4D08-8BD8-E1B144FE5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496" y="4162197"/>
            <a:ext cx="4075260" cy="269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01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0BA396-BF7C-414B-B5B6-306D10508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Maltica / eksotisko putnu kolekcijas inventarizācija 1999.g. - problēmas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AFFBB0-D80A-40E1-A621-C27525099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0183"/>
            <a:ext cx="7978629" cy="4351338"/>
          </a:xfrm>
        </p:spPr>
        <p:txBody>
          <a:bodyPr>
            <a:normAutofit fontScale="77500" lnSpcReduction="20000"/>
          </a:bodyPr>
          <a:lstStyle/>
          <a:p>
            <a:r>
              <a:rPr lang="lv-LV" dirty="0"/>
              <a:t>Daudzi eksponāti sliktā stāvoklī</a:t>
            </a:r>
          </a:p>
          <a:p>
            <a:r>
              <a:rPr lang="lv-LV" dirty="0"/>
              <a:t>Padomju laikā etiķetes nesaudzīgi mainītas uz «</a:t>
            </a:r>
            <a:r>
              <a:rPr lang="lv-LV" dirty="0" err="1"/>
              <a:t>P.Stučkas</a:t>
            </a:r>
            <a:r>
              <a:rPr lang="lv-LV" dirty="0"/>
              <a:t>» etiķetēm, bieži vien kļūdaini</a:t>
            </a:r>
          </a:p>
          <a:p>
            <a:r>
              <a:rPr lang="lv-LV" dirty="0"/>
              <a:t>Nosaukumi uz etiķetēm novecojuši, vai jau kopš pirmsākumiem suga nav bijusi zināma</a:t>
            </a:r>
          </a:p>
          <a:p>
            <a:r>
              <a:rPr lang="lv-LV" dirty="0"/>
              <a:t>Daļai eksponātu laika gaitā nomainīti /sajaukti pamatiņi</a:t>
            </a:r>
          </a:p>
          <a:p>
            <a:r>
              <a:rPr lang="lv-LV" dirty="0"/>
              <a:t>Kolekcijā ir ne tikai Brazīlijas putni, un nav zināms, kurš ir no kurienes</a:t>
            </a:r>
          </a:p>
          <a:p>
            <a:r>
              <a:rPr lang="lv-LV" dirty="0"/>
              <a:t>Mēs nezinām tropu putnus!</a:t>
            </a:r>
          </a:p>
          <a:p>
            <a:r>
              <a:rPr lang="lv-LV" dirty="0"/>
              <a:t>Maz piemērotu grāmatu, interneta resursi ierobežoti</a:t>
            </a:r>
          </a:p>
          <a:p>
            <a:endParaRPr lang="lv-LV" dirty="0"/>
          </a:p>
          <a:p>
            <a:pPr marL="0" indent="0">
              <a:buNone/>
            </a:pPr>
            <a:r>
              <a:rPr lang="lv-LV" dirty="0">
                <a:solidFill>
                  <a:srgbClr val="FF0000"/>
                </a:solidFill>
              </a:rPr>
              <a:t>=&gt; Sugas jānosaka «no nulles» ar ierobežotiem informācijas avotiem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66E8AA-E03D-45E3-A2CD-E447F6567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270" y="1690688"/>
            <a:ext cx="3389376" cy="18166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C399615-B3CE-4686-B030-62DAC3DE9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153" y="3715718"/>
            <a:ext cx="2258931" cy="299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22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A82575-C415-44DC-A690-AD07ED450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5169"/>
          </a:xfrm>
        </p:spPr>
        <p:txBody>
          <a:bodyPr>
            <a:normAutofit/>
          </a:bodyPr>
          <a:lstStyle/>
          <a:p>
            <a:r>
              <a:rPr lang="lv-LV" sz="4000" dirty="0"/>
              <a:t>Deformēta forma, mehāniski bojājumi u.c.</a:t>
            </a:r>
            <a:endParaRPr lang="en-GB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40B354-AB55-435D-BCE5-9590043C1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742" y="1555839"/>
            <a:ext cx="2489614" cy="4458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B97490F-60BE-47C1-B3FE-0EE23E06A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44" y="1116223"/>
            <a:ext cx="4257134" cy="3013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4ECB9B0-00D2-49CA-A186-7502F692C9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43" y="3784871"/>
            <a:ext cx="4257133" cy="28731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107C501-DABB-4EB1-8492-A0FB04958F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993" y="1555839"/>
            <a:ext cx="4355529" cy="445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18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998</TotalTime>
  <Words>921</Words>
  <Application>Microsoft Macintosh PowerPoint</Application>
  <PresentationFormat>Custom</PresentationFormat>
  <Paragraphs>107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LU Zooloģijas muzeja eksotisko putnu kolekcija – vēsture un izaicinājumi</vt:lpstr>
      <vt:lpstr>Barons Apoloniuss fon Maltics (1795-1870) (Franz Friedrich Apollonius von Maltitz)</vt:lpstr>
      <vt:lpstr>Barons Apoloniuss fon Maltics (1795-1870)</vt:lpstr>
      <vt:lpstr>Barona Maltica Brazīlijas putnu kolekcija</vt:lpstr>
      <vt:lpstr>Maltica kolekcijas tālākās gaitas</vt:lpstr>
      <vt:lpstr>Maltica kolekcijas tālākās gaitas</vt:lpstr>
      <vt:lpstr>Maltica / eksotisko putnu kolekcijas inventarizācija 1999. – 2010. g.</vt:lpstr>
      <vt:lpstr>Maltica / eksotisko putnu kolekcijas inventarizācija 1999.g. - problēmas</vt:lpstr>
      <vt:lpstr>Deformēta forma, mehāniski bojājumi u.c.</vt:lpstr>
      <vt:lpstr>PowerPoint Presentation</vt:lpstr>
      <vt:lpstr>Izbalējušas krāsas</vt:lpstr>
      <vt:lpstr>Problēmas ar etiķetēm, pamatiņiem un nosaukumiem</vt:lpstr>
      <vt:lpstr>1999.g. inventarizācijas rezultāts</vt:lpstr>
      <vt:lpstr>Paradīzes papagailis Psephotus pulcherrimus </vt:lpstr>
      <vt:lpstr>2009.-2010. g. - inventarizācijas pabeigšana</vt:lpstr>
      <vt:lpstr>2009.-2010. g. - inventarizācijas pabeigšana</vt:lpstr>
      <vt:lpstr>Āfrikas putni</vt:lpstr>
      <vt:lpstr>Australāzijas putni</vt:lpstr>
      <vt:lpstr>PowerPoint Presentation</vt:lpstr>
      <vt:lpstr>Dienvidamerikas putni</vt:lpstr>
      <vt:lpstr>Dienvidamerikas putnu dzimtas</vt:lpstr>
      <vt:lpstr>Dienvidamerikas putnu dzimtas</vt:lpstr>
      <vt:lpstr>Dienvidamerikas putnu dzimtas</vt:lpstr>
      <vt:lpstr>Dienvidamerikas putnu dzimtas</vt:lpstr>
      <vt:lpstr>Dienvidamerikas putnu dzimtas</vt:lpstr>
      <vt:lpstr>Dienvidamerikas putnu dzimtas</vt:lpstr>
      <vt:lpstr>Dienvidamerikas putnu dzimtas</vt:lpstr>
      <vt:lpstr>Barona Maltica vai Eksotisko putnu kolekcija?</vt:lpstr>
      <vt:lpstr>Paldies par uzmanību!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 Zooloģijas muzeja eksotisko putnu kolekcija – vēsture un izaicinājumi</dc:title>
  <dc:creator>Latvijas Univeristāte</dc:creator>
  <cp:lastModifiedBy>Iveta Gudakovska</cp:lastModifiedBy>
  <cp:revision>67</cp:revision>
  <dcterms:created xsi:type="dcterms:W3CDTF">2018-01-22T15:42:49Z</dcterms:created>
  <dcterms:modified xsi:type="dcterms:W3CDTF">2018-02-08T12:24:15Z</dcterms:modified>
</cp:coreProperties>
</file>