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7" r:id="rId3"/>
    <p:sldId id="274" r:id="rId4"/>
    <p:sldId id="258" r:id="rId5"/>
    <p:sldId id="278" r:id="rId6"/>
    <p:sldId id="279" r:id="rId7"/>
    <p:sldId id="261" r:id="rId8"/>
    <p:sldId id="262" r:id="rId9"/>
    <p:sldId id="270" r:id="rId10"/>
    <p:sldId id="272" r:id="rId11"/>
    <p:sldId id="263" r:id="rId12"/>
    <p:sldId id="280" r:id="rId13"/>
    <p:sldId id="269" r:id="rId14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23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7913-FBFB-4826-A5A5-AAD2A61ACC50}" type="datetimeFigureOut">
              <a:rPr lang="lv-LV" smtClean="0"/>
              <a:t>08.02.18</a:t>
            </a:fld>
            <a:endParaRPr lang="lv-LV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2FBE7E-B4F4-4688-9D77-C56C97A58435}" type="slidenum">
              <a:rPr lang="lv-LV" smtClean="0"/>
              <a:t>‹#›</a:t>
            </a:fld>
            <a:endParaRPr lang="lv-LV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7913-FBFB-4826-A5A5-AAD2A61ACC50}" type="datetimeFigureOut">
              <a:rPr lang="lv-LV" smtClean="0"/>
              <a:t>08.02.18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BE7E-B4F4-4688-9D77-C56C97A58435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7913-FBFB-4826-A5A5-AAD2A61ACC50}" type="datetimeFigureOut">
              <a:rPr lang="lv-LV" smtClean="0"/>
              <a:t>08.02.18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BE7E-B4F4-4688-9D77-C56C97A58435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B9C7913-FBFB-4826-A5A5-AAD2A61ACC50}" type="datetimeFigureOut">
              <a:rPr lang="lv-LV" smtClean="0"/>
              <a:t>08.02.18</a:t>
            </a:fld>
            <a:endParaRPr lang="lv-LV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12FBE7E-B4F4-4688-9D77-C56C97A58435}" type="slidenum">
              <a:rPr lang="lv-LV" smtClean="0"/>
              <a:t>‹#›</a:t>
            </a:fld>
            <a:endParaRPr lang="lv-LV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7913-FBFB-4826-A5A5-AAD2A61ACC50}" type="datetimeFigureOut">
              <a:rPr lang="lv-LV" smtClean="0"/>
              <a:t>08.02.18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BE7E-B4F4-4688-9D77-C56C97A58435}" type="slidenum">
              <a:rPr lang="lv-LV" smtClean="0"/>
              <a:t>‹#›</a:t>
            </a:fld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7913-FBFB-4826-A5A5-AAD2A61ACC50}" type="datetimeFigureOut">
              <a:rPr lang="lv-LV" smtClean="0"/>
              <a:t>08.02.18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BE7E-B4F4-4688-9D77-C56C97A58435}" type="slidenum">
              <a:rPr lang="lv-LV" smtClean="0"/>
              <a:t>‹#›</a:t>
            </a:fld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BE7E-B4F4-4688-9D77-C56C97A58435}" type="slidenum">
              <a:rPr lang="lv-LV" smtClean="0"/>
              <a:t>‹#›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7913-FBFB-4826-A5A5-AAD2A61ACC50}" type="datetimeFigureOut">
              <a:rPr lang="lv-LV" smtClean="0"/>
              <a:t>08.02.18</a:t>
            </a:fld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7913-FBFB-4826-A5A5-AAD2A61ACC50}" type="datetimeFigureOut">
              <a:rPr lang="lv-LV" smtClean="0"/>
              <a:t>08.02.18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BE7E-B4F4-4688-9D77-C56C97A58435}" type="slidenum">
              <a:rPr lang="lv-LV" smtClean="0"/>
              <a:t>‹#›</a:t>
            </a:fld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7913-FBFB-4826-A5A5-AAD2A61ACC50}" type="datetimeFigureOut">
              <a:rPr lang="lv-LV" smtClean="0"/>
              <a:t>08.02.18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BE7E-B4F4-4688-9D77-C56C97A58435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B9C7913-FBFB-4826-A5A5-AAD2A61ACC50}" type="datetimeFigureOut">
              <a:rPr lang="lv-LV" smtClean="0"/>
              <a:t>08.02.18</a:t>
            </a:fld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2FBE7E-B4F4-4688-9D77-C56C97A58435}" type="slidenum">
              <a:rPr lang="lv-LV" smtClean="0"/>
              <a:t>‹#›</a:t>
            </a:fld>
            <a:endParaRPr lang="lv-LV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7913-FBFB-4826-A5A5-AAD2A61ACC50}" type="datetimeFigureOut">
              <a:rPr lang="lv-LV" smtClean="0"/>
              <a:t>08.02.18</a:t>
            </a:fld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2FBE7E-B4F4-4688-9D77-C56C97A58435}" type="slidenum">
              <a:rPr lang="lv-LV" smtClean="0"/>
              <a:t>‹#›</a:t>
            </a:fld>
            <a:endParaRPr lang="lv-LV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B9C7913-FBFB-4826-A5A5-AAD2A61ACC50}" type="datetimeFigureOut">
              <a:rPr lang="lv-LV" smtClean="0"/>
              <a:t>08.02.18</a:t>
            </a:fld>
            <a:endParaRPr lang="lv-LV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12FBE7E-B4F4-4688-9D77-C56C97A58435}" type="slidenum">
              <a:rPr lang="lv-LV" smtClean="0"/>
              <a:t>‹#›</a:t>
            </a:fld>
            <a:endParaRPr lang="lv-LV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6.png"/><Relationship Id="rId8" Type="http://schemas.openxmlformats.org/officeDocument/2006/relationships/image" Target="../media/image29.jpeg"/><Relationship Id="rId9" Type="http://schemas.openxmlformats.org/officeDocument/2006/relationships/image" Target="../media/image30.jpeg"/><Relationship Id="rId10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6.pn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7.jpeg"/><Relationship Id="rId5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9814">
            <a:off x="5331756" y="3481588"/>
            <a:ext cx="3453173" cy="2302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0483">
            <a:off x="479174" y="3540159"/>
            <a:ext cx="3277456" cy="2184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89" y="350322"/>
            <a:ext cx="8507288" cy="2988283"/>
          </a:xfrm>
          <a:prstGeom prst="rect">
            <a:avLst/>
          </a:prstGeom>
        </p:spPr>
      </p:pic>
      <p:pic>
        <p:nvPicPr>
          <p:cNvPr id="1026" name="Picture 2" descr="C:\Users\Lelde\Desktop\OM_logo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198" y="476672"/>
            <a:ext cx="56190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324544" y="832812"/>
            <a:ext cx="90773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sz="4000" b="1" i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LATVIJAS OKUPĀCIJAS MUZEJS</a:t>
            </a:r>
            <a:endParaRPr lang="lv-LV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63492" y="5317301"/>
            <a:ext cx="59854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4400" b="1" i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Videoliecību</a:t>
            </a:r>
            <a:r>
              <a:rPr lang="lv-LV" sz="4400" b="1" i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kolekcija</a:t>
            </a:r>
            <a:endParaRPr lang="lv-LV" sz="4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972" y="6078425"/>
            <a:ext cx="5551238" cy="418772"/>
          </a:xfrm>
        </p:spPr>
        <p:txBody>
          <a:bodyPr/>
          <a:lstStyle/>
          <a:p>
            <a:r>
              <a:rPr lang="lv-LV" sz="2000" i="1" dirty="0" smtClean="0"/>
              <a:t>Lelde Neimane</a:t>
            </a:r>
            <a:endParaRPr lang="lv-LV" sz="2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340768"/>
            <a:ext cx="7715200" cy="4176464"/>
          </a:xfrm>
        </p:spPr>
        <p:txBody>
          <a:bodyPr>
            <a:normAutofit lnSpcReduction="10000"/>
          </a:bodyPr>
          <a:lstStyle/>
          <a:p>
            <a:r>
              <a:rPr lang="lv-LV" sz="2800" dirty="0" err="1" smtClean="0"/>
              <a:t>Videoliecību</a:t>
            </a:r>
            <a:r>
              <a:rPr lang="lv-LV" sz="2800" dirty="0" smtClean="0"/>
              <a:t> </a:t>
            </a:r>
            <a:r>
              <a:rPr lang="lv-LV" sz="2800" dirty="0"/>
              <a:t>datu </a:t>
            </a:r>
            <a:r>
              <a:rPr lang="lv-LV" sz="2800" dirty="0" smtClean="0"/>
              <a:t>bāze</a:t>
            </a:r>
          </a:p>
          <a:p>
            <a:endParaRPr lang="lv-LV" sz="2800" dirty="0"/>
          </a:p>
          <a:p>
            <a:endParaRPr lang="lv-LV" sz="2800" dirty="0" smtClean="0"/>
          </a:p>
          <a:p>
            <a:endParaRPr lang="lv-LV" sz="2800" dirty="0" smtClean="0"/>
          </a:p>
          <a:p>
            <a:endParaRPr lang="lv-LV" sz="2800" dirty="0"/>
          </a:p>
          <a:p>
            <a:endParaRPr lang="lv-LV" sz="2800" dirty="0" smtClean="0"/>
          </a:p>
          <a:p>
            <a:endParaRPr lang="lv-LV" sz="2800" dirty="0"/>
          </a:p>
          <a:p>
            <a:endParaRPr lang="lv-LV" sz="2800" dirty="0"/>
          </a:p>
          <a:p>
            <a:r>
              <a:rPr lang="lv-LV" sz="2800" dirty="0"/>
              <a:t>Papildus fotogrāfijas, dokumenti datu bāzē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4889" y="115346"/>
            <a:ext cx="8172557" cy="1057093"/>
          </a:xfrm>
        </p:spPr>
        <p:txBody>
          <a:bodyPr>
            <a:normAutofit/>
          </a:bodyPr>
          <a:lstStyle/>
          <a:p>
            <a:pPr algn="ctr"/>
            <a:r>
              <a:rPr lang="lv-LV" b="1" i="1" dirty="0" smtClean="0"/>
              <a:t>Datu bāze:</a:t>
            </a:r>
            <a:endParaRPr lang="lv-LV" dirty="0"/>
          </a:p>
        </p:txBody>
      </p:sp>
      <p:pic>
        <p:nvPicPr>
          <p:cNvPr id="4" name="Picture 2" descr="C:\Users\Lelde\Desktop\OM_log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198" y="476672"/>
            <a:ext cx="56190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96" y="2204864"/>
            <a:ext cx="2817463" cy="2276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571" y="1817379"/>
            <a:ext cx="3979217" cy="322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8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501" y="1653108"/>
            <a:ext cx="5168086" cy="35588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9010" y="332656"/>
            <a:ext cx="8229600" cy="1363216"/>
          </a:xfrm>
        </p:spPr>
        <p:txBody>
          <a:bodyPr>
            <a:normAutofit fontScale="90000"/>
          </a:bodyPr>
          <a:lstStyle/>
          <a:p>
            <a:pPr algn="ctr"/>
            <a:r>
              <a:rPr lang="lv-LV" sz="3600" b="1" i="1" dirty="0" smtClean="0"/>
              <a:t>Okupācijas muzejs ir sagatavojis </a:t>
            </a:r>
            <a:br>
              <a:rPr lang="lv-LV" sz="3600" b="1" i="1" dirty="0" smtClean="0"/>
            </a:br>
            <a:r>
              <a:rPr lang="lv-LV" sz="4800" b="1" i="1" dirty="0" smtClean="0"/>
              <a:t>11</a:t>
            </a:r>
            <a:r>
              <a:rPr lang="lv-LV" sz="3600" b="1" i="1" dirty="0" smtClean="0"/>
              <a:t> dokumentālas filmas:</a:t>
            </a:r>
            <a:endParaRPr lang="lv-LV" sz="3600" dirty="0"/>
          </a:p>
        </p:txBody>
      </p:sp>
      <p:pic>
        <p:nvPicPr>
          <p:cNvPr id="15" name="Picture 5" descr="C:\Users\Gatis\Documents\Lelde\darbs\Toronto\Pukis_lv_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12" y="1586591"/>
            <a:ext cx="2096954" cy="2637678"/>
          </a:xfrm>
          <a:prstGeom prst="rect">
            <a:avLst/>
          </a:prstGeom>
          <a:noFill/>
        </p:spPr>
      </p:pic>
      <p:pic>
        <p:nvPicPr>
          <p:cNvPr id="16" name="Picture 4" descr="C:\Users\Gatis\Documents\Lelde\darbs\Toronto\Prom no maj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138" y="3422878"/>
            <a:ext cx="2113235" cy="2658158"/>
          </a:xfrm>
          <a:prstGeom prst="rect">
            <a:avLst/>
          </a:prstGeom>
          <a:noFill/>
        </p:spPr>
      </p:pic>
      <p:pic>
        <p:nvPicPr>
          <p:cNvPr id="17" name="Picture 3" descr="C:\Users\Gatis\Documents\Lelde\darbs\Toronto\Nometinajum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4756" y="2130976"/>
            <a:ext cx="1855931" cy="2349279"/>
          </a:xfrm>
          <a:prstGeom prst="rect">
            <a:avLst/>
          </a:prstGeom>
          <a:noFill/>
        </p:spPr>
      </p:pic>
      <p:pic>
        <p:nvPicPr>
          <p:cNvPr id="18" name="Picture 6" descr="C:\Users\Gatis\Documents\Lelde\darbs\Toronto\Majupcel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8692" y="3415713"/>
            <a:ext cx="2007102" cy="2493295"/>
          </a:xfrm>
          <a:prstGeom prst="rect">
            <a:avLst/>
          </a:prstGeom>
          <a:noFill/>
        </p:spPr>
      </p:pic>
      <p:pic>
        <p:nvPicPr>
          <p:cNvPr id="9" name="Picture 2" descr="C:\Users\Lelde\Desktop\OM_logo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198" y="476672"/>
            <a:ext cx="56190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315" y="3573016"/>
            <a:ext cx="2188653" cy="2757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243" y="4108533"/>
            <a:ext cx="1584774" cy="1996290"/>
          </a:xfrm>
          <a:prstGeom prst="rect">
            <a:avLst/>
          </a:prstGeom>
        </p:spPr>
      </p:pic>
      <p:pic>
        <p:nvPicPr>
          <p:cNvPr id="19" name="Picture 2" descr="C:\Users\Gatis\Documents\Lelde\darbs\Toronto\Mes bijam.jpg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1351" y="3125615"/>
            <a:ext cx="1930964" cy="2398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06640"/>
            <a:ext cx="5234350" cy="23711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420850"/>
            <a:ext cx="5184576" cy="684312"/>
          </a:xfrm>
        </p:spPr>
        <p:txBody>
          <a:bodyPr>
            <a:normAutofit/>
          </a:bodyPr>
          <a:lstStyle/>
          <a:p>
            <a:r>
              <a:rPr lang="lv-LV" sz="2800" b="1" i="1" dirty="0" err="1" smtClean="0"/>
              <a:t>www.okupacijasmuzejs.lv</a:t>
            </a:r>
            <a:endParaRPr lang="lv-LV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93" y="3501008"/>
            <a:ext cx="5111170" cy="24970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80112" y="3888823"/>
            <a:ext cx="3213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b="1" i="1" dirty="0" err="1" smtClean="0"/>
              <a:t>Youtube</a:t>
            </a:r>
            <a:r>
              <a:rPr lang="lv-LV" sz="2400" b="1" i="1" dirty="0" smtClean="0"/>
              <a:t> vietnē:</a:t>
            </a:r>
          </a:p>
          <a:p>
            <a:r>
              <a:rPr lang="lv-LV" sz="2400" dirty="0"/>
              <a:t/>
            </a:r>
            <a:br>
              <a:rPr lang="lv-LV" sz="2400" dirty="0"/>
            </a:br>
            <a:r>
              <a:rPr lang="lv-LV" sz="2400" i="1" dirty="0" err="1"/>
              <a:t>occupationmuseum</a:t>
            </a:r>
            <a:endParaRPr lang="lv-LV" sz="2400" i="1" dirty="0"/>
          </a:p>
        </p:txBody>
      </p:sp>
    </p:spTree>
    <p:extLst>
      <p:ext uri="{BB962C8B-B14F-4D97-AF65-F5344CB8AC3E}">
        <p14:creationId xmlns:p14="http://schemas.microsoft.com/office/powerpoint/2010/main" val="3031761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 smtClean="0"/>
              <a:t>29.01.2018.</a:t>
            </a:r>
            <a:endParaRPr lang="lv-LV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b="1" i="1" dirty="0" smtClean="0"/>
              <a:t>Paldies!</a:t>
            </a:r>
            <a:endParaRPr lang="lv-LV" b="1" i="1" dirty="0"/>
          </a:p>
        </p:txBody>
      </p:sp>
      <p:pic>
        <p:nvPicPr>
          <p:cNvPr id="6" name="Picture 2" descr="C:\Users\Lelde\Desktop\OM_log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198" y="476672"/>
            <a:ext cx="56190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90" y="391939"/>
            <a:ext cx="7583383" cy="249823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204864"/>
            <a:ext cx="8188565" cy="3888432"/>
          </a:xfrm>
        </p:spPr>
        <p:txBody>
          <a:bodyPr>
            <a:normAutofit/>
          </a:bodyPr>
          <a:lstStyle/>
          <a:p>
            <a:pPr marL="137160" indent="0" algn="ctr">
              <a:spcAft>
                <a:spcPts val="600"/>
              </a:spcAft>
              <a:buNone/>
            </a:pPr>
            <a:r>
              <a:rPr lang="lv-LV" i="1" dirty="0" smtClean="0"/>
              <a:t>	</a:t>
            </a:r>
            <a:endParaRPr lang="en-US" sz="3200" dirty="0"/>
          </a:p>
        </p:txBody>
      </p:sp>
      <p:pic>
        <p:nvPicPr>
          <p:cNvPr id="5" name="Picture 2" descr="C:\Users\Lelde\Desktop\OM_logo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198" y="476672"/>
            <a:ext cx="56190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71702" y="3246075"/>
            <a:ext cx="6750496" cy="2686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lv-LV" sz="3600" b="1" i="1" dirty="0" smtClean="0">
                <a:latin typeface="+mj-lt"/>
              </a:rPr>
              <a:t>Audiovizuālo materiālu krātuve</a:t>
            </a:r>
            <a:endParaRPr lang="lv-LV" b="1" i="1" dirty="0">
              <a:latin typeface="+mj-lt"/>
            </a:endParaRPr>
          </a:p>
          <a:p>
            <a:pPr>
              <a:spcBef>
                <a:spcPct val="20000"/>
              </a:spcBef>
              <a:defRPr/>
            </a:pPr>
            <a:endParaRPr lang="lv-LV" sz="400" b="1" i="1" dirty="0">
              <a:latin typeface="+mj-lt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lv-LV" b="1" dirty="0" smtClean="0">
                <a:latin typeface="+mj-lt"/>
              </a:rPr>
              <a:t>sākta</a:t>
            </a:r>
            <a:r>
              <a:rPr lang="en-US" b="1" dirty="0" smtClean="0">
                <a:latin typeface="+mj-lt"/>
              </a:rPr>
              <a:t>  </a:t>
            </a:r>
            <a:r>
              <a:rPr lang="en-US" sz="3600" dirty="0" smtClean="0">
                <a:latin typeface="+mj-lt"/>
              </a:rPr>
              <a:t>1994</a:t>
            </a:r>
            <a:r>
              <a:rPr lang="lv-LV" sz="3600" b="1" dirty="0" smtClean="0">
                <a:latin typeface="+mj-lt"/>
              </a:rPr>
              <a:t>. </a:t>
            </a:r>
            <a:r>
              <a:rPr lang="lv-LV" b="1" dirty="0" smtClean="0">
                <a:latin typeface="+mj-lt"/>
              </a:rPr>
              <a:t>gadā</a:t>
            </a:r>
            <a:r>
              <a:rPr lang="en-US" sz="3200" b="1" dirty="0" smtClean="0">
                <a:latin typeface="+mj-lt"/>
              </a:rPr>
              <a:t> </a:t>
            </a:r>
            <a:endParaRPr lang="lv-LV" sz="3200" b="1" dirty="0" smtClean="0">
              <a:latin typeface="+mj-lt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b="1" dirty="0" smtClean="0">
                <a:latin typeface="+mj-lt"/>
              </a:rPr>
              <a:t>(</a:t>
            </a:r>
            <a:r>
              <a:rPr lang="lv-LV" b="1" i="1" dirty="0" smtClean="0">
                <a:latin typeface="+mj-lt"/>
              </a:rPr>
              <a:t>veidotājs: </a:t>
            </a:r>
            <a:r>
              <a:rPr lang="en-US" b="1" i="1" dirty="0" smtClean="0">
                <a:latin typeface="+mj-lt"/>
              </a:rPr>
              <a:t> </a:t>
            </a:r>
            <a:r>
              <a:rPr lang="lv-LV" b="1" i="1" dirty="0" smtClean="0">
                <a:latin typeface="+mj-lt"/>
              </a:rPr>
              <a:t> </a:t>
            </a:r>
            <a:r>
              <a:rPr lang="en-US" b="1" i="1" dirty="0" smtClean="0">
                <a:latin typeface="+mj-lt"/>
              </a:rPr>
              <a:t>Andrejs </a:t>
            </a:r>
            <a:r>
              <a:rPr lang="en-US" b="1" i="1" dirty="0" err="1" smtClean="0">
                <a:latin typeface="+mj-lt"/>
              </a:rPr>
              <a:t>Edvīns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Feldmanis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)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0056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9021">
            <a:off x="6331256" y="4140110"/>
            <a:ext cx="1714809" cy="20203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0584">
            <a:off x="341383" y="1393582"/>
            <a:ext cx="2069505" cy="13796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5453">
            <a:off x="457865" y="4084414"/>
            <a:ext cx="1269217" cy="9203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7202">
            <a:off x="5985952" y="1674717"/>
            <a:ext cx="2699792" cy="179986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2457" y="2133096"/>
            <a:ext cx="6851104" cy="3715794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200000"/>
              </a:lnSpc>
            </a:pPr>
            <a:r>
              <a:rPr lang="lv-LV" sz="3200" dirty="0" smtClean="0"/>
              <a:t>2334</a:t>
            </a:r>
            <a:r>
              <a:rPr lang="lv-LV" sz="2800" dirty="0" smtClean="0"/>
              <a:t> </a:t>
            </a:r>
            <a:r>
              <a:rPr lang="lv-LV" sz="2800" dirty="0" err="1" smtClean="0"/>
              <a:t>videoliecības</a:t>
            </a:r>
            <a:r>
              <a:rPr lang="lv-LV" sz="2800" dirty="0" smtClean="0"/>
              <a:t> (~4250 stundas) </a:t>
            </a:r>
          </a:p>
          <a:p>
            <a:pPr marL="514350" indent="-514350">
              <a:lnSpc>
                <a:spcPct val="200000"/>
              </a:lnSpc>
            </a:pPr>
            <a:r>
              <a:rPr lang="lv-LV" sz="2800" dirty="0" smtClean="0"/>
              <a:t>541 </a:t>
            </a:r>
            <a:r>
              <a:rPr lang="lv-LV" sz="2800" dirty="0" err="1" smtClean="0"/>
              <a:t>videoreportāžas</a:t>
            </a:r>
            <a:r>
              <a:rPr lang="lv-LV" sz="2800" dirty="0" smtClean="0"/>
              <a:t> (~626 stundas)</a:t>
            </a:r>
          </a:p>
          <a:p>
            <a:pPr marL="514350" indent="-514350">
              <a:lnSpc>
                <a:spcPct val="200000"/>
              </a:lnSpc>
            </a:pPr>
            <a:r>
              <a:rPr lang="lv-LV" sz="2800" dirty="0" smtClean="0"/>
              <a:t>Audioliecības un audioreportāžas </a:t>
            </a:r>
          </a:p>
          <a:p>
            <a:pPr marL="514350" indent="-514350">
              <a:lnSpc>
                <a:spcPct val="200000"/>
              </a:lnSpc>
            </a:pPr>
            <a:r>
              <a:rPr lang="lv-LV" sz="2800" dirty="0" smtClean="0"/>
              <a:t>Kino materiāli (16mm, 8mm)</a:t>
            </a:r>
          </a:p>
          <a:p>
            <a:endParaRPr lang="lv-LV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lv-LV" sz="3600" b="1" i="1" dirty="0" smtClean="0"/>
              <a:t>Latvijas Okupācijas muzeja </a:t>
            </a:r>
            <a:br>
              <a:rPr lang="lv-LV" sz="3600" b="1" i="1" dirty="0" smtClean="0"/>
            </a:br>
            <a:r>
              <a:rPr lang="lv-LV" sz="3600" b="1" i="1" dirty="0" smtClean="0"/>
              <a:t>Audiovizuālajā krajumā ir :</a:t>
            </a:r>
            <a:endParaRPr lang="lv-LV" sz="3600" b="1" i="1" dirty="0"/>
          </a:p>
        </p:txBody>
      </p:sp>
      <p:pic>
        <p:nvPicPr>
          <p:cNvPr id="7" name="Picture 2" descr="C:\Users\Lelde\Desktop\OM_logo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197" y="476672"/>
            <a:ext cx="56190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03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42" y="3850723"/>
            <a:ext cx="3219393" cy="2460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6294">
            <a:off x="4055761" y="638979"/>
            <a:ext cx="3701857" cy="2759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0708">
            <a:off x="473674" y="515910"/>
            <a:ext cx="3482527" cy="229285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2843188"/>
            <a:ext cx="8188565" cy="23860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v-LV" i="1" dirty="0" smtClean="0"/>
              <a:t>	</a:t>
            </a:r>
            <a:r>
              <a:rPr lang="lv-LV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padomju un nacistiskās okupācijas režīmos cietušo personu un nozīmīgu Latvijas vēstures notikumu aculiecinieku liecība uzņemta video kā vēstures avots.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1219200"/>
          </a:xfrm>
        </p:spPr>
        <p:txBody>
          <a:bodyPr/>
          <a:lstStyle/>
          <a:p>
            <a:r>
              <a:rPr lang="lv-LV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Videoliecība –</a:t>
            </a:r>
            <a:endParaRPr lang="lv-LV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Lelde\Desktop\OM_logo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198" y="476672"/>
            <a:ext cx="56190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667" y="4276116"/>
            <a:ext cx="3082371" cy="2096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Darbam OM\no filmam\izsutijums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3366" y="1153684"/>
            <a:ext cx="2803565" cy="1840614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370666"/>
            <a:ext cx="6779096" cy="792088"/>
          </a:xfrm>
        </p:spPr>
        <p:txBody>
          <a:bodyPr>
            <a:normAutofit/>
          </a:bodyPr>
          <a:lstStyle/>
          <a:p>
            <a:pPr marL="137160" indent="0" algn="ctr">
              <a:spcAft>
                <a:spcPts val="600"/>
              </a:spcAft>
              <a:buNone/>
            </a:pPr>
            <a:r>
              <a:rPr lang="lv-LV" i="1" dirty="0" smtClean="0"/>
              <a:t>	</a:t>
            </a:r>
            <a:r>
              <a:rPr lang="en-US" sz="3200" b="1" i="1" dirty="0" smtClean="0">
                <a:solidFill>
                  <a:srgbClr val="FFC000"/>
                </a:solidFill>
              </a:rPr>
              <a:t>VIDEO</a:t>
            </a:r>
            <a:r>
              <a:rPr lang="lv-LV" sz="3200" b="1" i="1" dirty="0" smtClean="0">
                <a:solidFill>
                  <a:srgbClr val="FFC000"/>
                </a:solidFill>
              </a:rPr>
              <a:t>LIECĪBA</a:t>
            </a:r>
            <a:endParaRPr lang="en-US" sz="3200" dirty="0"/>
          </a:p>
        </p:txBody>
      </p:sp>
      <p:pic>
        <p:nvPicPr>
          <p:cNvPr id="5" name="Picture 2" descr="C:\Users\Lelde\Desktop\OM_logo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198" y="476672"/>
            <a:ext cx="56190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1262344"/>
            <a:ext cx="4572000" cy="9694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lv-LV" sz="2000" dirty="0" smtClean="0">
                <a:solidFill>
                  <a:srgbClr val="FFC000"/>
                </a:solidFill>
                <a:latin typeface="+mj-lt"/>
              </a:rPr>
              <a:t>Padomju deportācijas </a:t>
            </a:r>
            <a:r>
              <a:rPr lang="en-US" sz="2000" dirty="0" smtClean="0">
                <a:solidFill>
                  <a:srgbClr val="FFC000"/>
                </a:solidFill>
                <a:latin typeface="+mj-lt"/>
              </a:rPr>
              <a:t>1941</a:t>
            </a:r>
            <a:r>
              <a:rPr lang="en-US" sz="2000" dirty="0">
                <a:solidFill>
                  <a:srgbClr val="FFC000"/>
                </a:solidFill>
                <a:latin typeface="+mj-lt"/>
              </a:rPr>
              <a:t>, 1949 </a:t>
            </a:r>
            <a:r>
              <a:rPr lang="en-US" dirty="0" smtClean="0">
                <a:latin typeface="+mj-lt"/>
              </a:rPr>
              <a:t>–</a:t>
            </a:r>
            <a:r>
              <a:rPr lang="en-US" i="1" dirty="0" smtClean="0">
                <a:latin typeface="+mj-lt"/>
              </a:rPr>
              <a:t> </a:t>
            </a:r>
            <a:r>
              <a:rPr lang="lv-LV" i="1" dirty="0" smtClean="0">
                <a:latin typeface="+mj-lt"/>
              </a:rPr>
              <a:t>deportētie, palikušie</a:t>
            </a:r>
            <a:endParaRPr lang="en-US" i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1653" y="3283110"/>
            <a:ext cx="2808312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lv-LV" sz="2000" dirty="0" smtClean="0">
                <a:solidFill>
                  <a:srgbClr val="FFC000"/>
                </a:solidFill>
                <a:latin typeface="+mj-lt"/>
              </a:rPr>
              <a:t>Holokausts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 </a:t>
            </a:r>
            <a:endParaRPr lang="en-US" i="1" dirty="0">
              <a:latin typeface="+mj-lt"/>
            </a:endParaRPr>
          </a:p>
        </p:txBody>
      </p:sp>
      <p:pic>
        <p:nvPicPr>
          <p:cNvPr id="8" name="Picture 2" descr="C:\Users\Lelde\Downloads\Ge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04275"/>
            <a:ext cx="282230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67544" y="4653134"/>
            <a:ext cx="5408265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 err="1" smtClean="0">
                <a:solidFill>
                  <a:srgbClr val="FFC000"/>
                </a:solidFill>
                <a:latin typeface="+mj-lt"/>
              </a:rPr>
              <a:t>Latvi</a:t>
            </a:r>
            <a:r>
              <a:rPr lang="lv-LV" sz="2000" dirty="0" err="1" smtClean="0">
                <a:solidFill>
                  <a:srgbClr val="FFC000"/>
                </a:solidFill>
                <a:latin typeface="+mj-lt"/>
              </a:rPr>
              <a:t>jas</a:t>
            </a:r>
            <a:r>
              <a:rPr lang="lv-LV" sz="2000" dirty="0" smtClean="0">
                <a:solidFill>
                  <a:srgbClr val="FFC000"/>
                </a:solidFill>
                <a:latin typeface="+mj-lt"/>
              </a:rPr>
              <a:t> karavīri II PK</a:t>
            </a:r>
            <a:r>
              <a:rPr lang="en-US" sz="2000" dirty="0" smtClean="0">
                <a:solidFill>
                  <a:srgbClr val="FFC000"/>
                </a:solidFill>
                <a:latin typeface="+mj-lt"/>
              </a:rPr>
              <a:t> </a:t>
            </a:r>
            <a:r>
              <a:rPr lang="en-US" sz="2000" i="1" dirty="0">
                <a:latin typeface="+mj-lt"/>
              </a:rPr>
              <a:t>– </a:t>
            </a:r>
            <a:endParaRPr lang="lv-LV" sz="2000" i="1" dirty="0" smtClean="0">
              <a:latin typeface="+mj-lt"/>
            </a:endParaRPr>
          </a:p>
          <a:p>
            <a:pPr>
              <a:lnSpc>
                <a:spcPct val="150000"/>
              </a:lnSpc>
              <a:defRPr/>
            </a:pPr>
            <a:r>
              <a:rPr lang="en-US" sz="2000" i="1" dirty="0" smtClean="0">
                <a:latin typeface="+mj-lt"/>
              </a:rPr>
              <a:t> </a:t>
            </a:r>
            <a:r>
              <a:rPr lang="lv-LV" sz="2000" i="1" dirty="0" smtClean="0">
                <a:latin typeface="+mj-lt"/>
              </a:rPr>
              <a:t>gan leģionāri, gan sarkanarmieši</a:t>
            </a:r>
            <a:endParaRPr lang="en-US" i="1" dirty="0">
              <a:latin typeface="+mj-lt"/>
            </a:endParaRPr>
          </a:p>
        </p:txBody>
      </p:sp>
      <p:pic>
        <p:nvPicPr>
          <p:cNvPr id="10" name="Picture 4" descr="D:\OM\BILSKA-GRUNDZALE\Kreilis\Kreilis -03-2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7958" y="4391282"/>
            <a:ext cx="2836143" cy="17477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3062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370666"/>
            <a:ext cx="6779096" cy="792088"/>
          </a:xfrm>
        </p:spPr>
        <p:txBody>
          <a:bodyPr>
            <a:normAutofit/>
          </a:bodyPr>
          <a:lstStyle/>
          <a:p>
            <a:pPr marL="137160" indent="0" algn="ctr">
              <a:spcAft>
                <a:spcPts val="600"/>
              </a:spcAft>
              <a:buNone/>
            </a:pPr>
            <a:r>
              <a:rPr lang="lv-LV" i="1" dirty="0" smtClean="0"/>
              <a:t>	</a:t>
            </a:r>
            <a:r>
              <a:rPr lang="en-US" sz="3200" b="1" i="1" dirty="0" smtClean="0">
                <a:solidFill>
                  <a:srgbClr val="FFC000"/>
                </a:solidFill>
              </a:rPr>
              <a:t>VIDEO</a:t>
            </a:r>
            <a:r>
              <a:rPr lang="lv-LV" sz="3200" b="1" i="1" dirty="0" smtClean="0">
                <a:solidFill>
                  <a:srgbClr val="FFC000"/>
                </a:solidFill>
              </a:rPr>
              <a:t>LIECĪBA</a:t>
            </a:r>
            <a:endParaRPr lang="en-US" sz="3200" dirty="0"/>
          </a:p>
        </p:txBody>
      </p:sp>
      <p:pic>
        <p:nvPicPr>
          <p:cNvPr id="5" name="Picture 2" descr="C:\Users\Lelde\Desktop\OM_log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198" y="476672"/>
            <a:ext cx="56190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1560" y="4759623"/>
            <a:ext cx="516817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 err="1" smtClean="0">
                <a:solidFill>
                  <a:srgbClr val="FFC000"/>
                </a:solidFill>
                <a:latin typeface="+mj-lt"/>
              </a:rPr>
              <a:t>Latvi</a:t>
            </a:r>
            <a:r>
              <a:rPr lang="lv-LV" sz="2000" dirty="0" err="1" smtClean="0">
                <a:solidFill>
                  <a:srgbClr val="FFC000"/>
                </a:solidFill>
                <a:latin typeface="+mj-lt"/>
              </a:rPr>
              <a:t>eši</a:t>
            </a:r>
            <a:r>
              <a:rPr lang="lv-LV" sz="2000" dirty="0" smtClean="0">
                <a:solidFill>
                  <a:srgbClr val="FFC000"/>
                </a:solidFill>
                <a:latin typeface="+mj-lt"/>
              </a:rPr>
              <a:t> trimdā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dirty="0" smtClean="0">
                <a:latin typeface="+mj-lt"/>
              </a:rPr>
              <a:t>–</a:t>
            </a:r>
            <a:r>
              <a:rPr lang="en-US" i="1" dirty="0" smtClean="0">
                <a:latin typeface="+mj-lt"/>
              </a:rPr>
              <a:t> </a:t>
            </a:r>
            <a:r>
              <a:rPr lang="lv-LV" i="1" dirty="0" smtClean="0"/>
              <a:t>bēgļi no Latvijas  IIPK beigās, gan uz Vāciju, gan Zviedriju, gan tie, kas nonāca Rietumu zonās, gan tie, kuri nonāca PSRS zonā un atgriezās</a:t>
            </a:r>
            <a:endParaRPr lang="en-US" i="1" dirty="0" smtClean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29677" y="3254017"/>
            <a:ext cx="34563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C000"/>
                </a:solidFill>
              </a:rPr>
              <a:t>GULAG</a:t>
            </a:r>
            <a:r>
              <a:rPr lang="lv-LV" sz="2000" dirty="0" smtClean="0">
                <a:solidFill>
                  <a:srgbClr val="FFC000"/>
                </a:solidFill>
              </a:rPr>
              <a:t>ā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lv-LV" sz="2000" dirty="0" smtClean="0">
                <a:solidFill>
                  <a:srgbClr val="FFC000"/>
                </a:solidFill>
              </a:rPr>
              <a:t>izdzīvojušie</a:t>
            </a:r>
            <a:endParaRPr lang="en-US" i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51" y="2742092"/>
            <a:ext cx="2985082" cy="19079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804" y="4027147"/>
            <a:ext cx="1969975" cy="23324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892" y="1089780"/>
            <a:ext cx="2798817" cy="20546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5576" y="1210002"/>
            <a:ext cx="41063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lv-LV" sz="2000" dirty="0" smtClean="0">
                <a:solidFill>
                  <a:srgbClr val="FFC000"/>
                </a:solidFill>
                <a:latin typeface="+mj-lt"/>
              </a:rPr>
              <a:t>Nacionālā pretošanās kustība</a:t>
            </a:r>
            <a:r>
              <a:rPr lang="en-US" sz="2000" dirty="0" smtClean="0">
                <a:solidFill>
                  <a:srgbClr val="FFC000"/>
                </a:solidFill>
                <a:latin typeface="+mj-lt"/>
              </a:rPr>
              <a:t> </a:t>
            </a:r>
            <a:r>
              <a:rPr lang="en-US" dirty="0" smtClean="0">
                <a:latin typeface="+mj-lt"/>
              </a:rPr>
              <a:t>–</a:t>
            </a:r>
            <a:r>
              <a:rPr lang="en-US" i="1" dirty="0" smtClean="0">
                <a:latin typeface="+mj-lt"/>
              </a:rPr>
              <a:t> </a:t>
            </a:r>
            <a:r>
              <a:rPr lang="lv-LV" i="1" dirty="0" smtClean="0">
                <a:latin typeface="+mj-lt"/>
              </a:rPr>
              <a:t>nacionālie partizāni, to atbalstītāji, LCP,  jaunatne, disidenti</a:t>
            </a:r>
            <a:endParaRPr lang="en-US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8419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7704" y="1844824"/>
            <a:ext cx="2664296" cy="3744416"/>
          </a:xfrm>
        </p:spPr>
        <p:txBody>
          <a:bodyPr>
            <a:normAutofit/>
          </a:bodyPr>
          <a:lstStyle/>
          <a:p>
            <a:r>
              <a:rPr lang="lv-LV" sz="2800" dirty="0" smtClean="0"/>
              <a:t>Latvieši </a:t>
            </a:r>
          </a:p>
          <a:p>
            <a:r>
              <a:rPr lang="lv-LV" sz="2800" dirty="0" smtClean="0"/>
              <a:t>Krievi </a:t>
            </a:r>
          </a:p>
          <a:p>
            <a:r>
              <a:rPr lang="lv-LV" sz="2800" dirty="0" smtClean="0"/>
              <a:t>Vācieši </a:t>
            </a:r>
          </a:p>
          <a:p>
            <a:r>
              <a:rPr lang="lv-LV" sz="2800" dirty="0" smtClean="0"/>
              <a:t>Ebreji </a:t>
            </a:r>
          </a:p>
          <a:p>
            <a:r>
              <a:rPr lang="lv-LV" sz="2800" dirty="0" smtClean="0"/>
              <a:t>Lietuvieši </a:t>
            </a:r>
          </a:p>
          <a:p>
            <a:r>
              <a:rPr lang="lv-LV" sz="2800" dirty="0" smtClean="0"/>
              <a:t>Igauņi</a:t>
            </a:r>
          </a:p>
          <a:p>
            <a:r>
              <a:rPr lang="lv-LV" sz="2800" dirty="0" smtClean="0"/>
              <a:t>Poļi</a:t>
            </a:r>
          </a:p>
          <a:p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lv-LV" b="1" i="1" dirty="0" smtClean="0"/>
              <a:t>Iedalījums pēc tautībām :</a:t>
            </a:r>
            <a:endParaRPr lang="lv-LV" dirty="0"/>
          </a:p>
        </p:txBody>
      </p:sp>
      <p:pic>
        <p:nvPicPr>
          <p:cNvPr id="5" name="Picture 2" descr="C:\Users\Lelde\Desktop\OM_log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198" y="476672"/>
            <a:ext cx="56190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76056" y="2420888"/>
            <a:ext cx="264604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lv-LV" sz="2000" dirty="0"/>
              <a:t>Ukraiņi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lv-LV" sz="2000" dirty="0"/>
              <a:t>Anglis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lv-LV" sz="2000" dirty="0"/>
              <a:t>Zviedriete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lv-LV" sz="2000" dirty="0"/>
              <a:t>Tadžikiete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lv-LV" sz="2000" dirty="0"/>
              <a:t>Tatāriete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lv-LV" sz="2000" dirty="0"/>
              <a:t>Austrietis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19672" y="2441330"/>
            <a:ext cx="2880320" cy="28083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lv-LV" sz="3200" dirty="0" smtClean="0"/>
              <a:t>Latviešu </a:t>
            </a:r>
          </a:p>
          <a:p>
            <a:pPr>
              <a:lnSpc>
                <a:spcPct val="150000"/>
              </a:lnSpc>
            </a:pPr>
            <a:r>
              <a:rPr lang="lv-LV" sz="3200" dirty="0" smtClean="0"/>
              <a:t>Krievu </a:t>
            </a:r>
          </a:p>
          <a:p>
            <a:pPr>
              <a:lnSpc>
                <a:spcPct val="150000"/>
              </a:lnSpc>
            </a:pPr>
            <a:r>
              <a:rPr lang="lv-LV" sz="3200" dirty="0" smtClean="0"/>
              <a:t>Vācu </a:t>
            </a:r>
          </a:p>
          <a:p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73116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lv-LV" b="1" i="1" dirty="0" smtClean="0"/>
              <a:t>Iedalījums </a:t>
            </a:r>
            <a:br>
              <a:rPr lang="lv-LV" b="1" i="1" dirty="0" smtClean="0"/>
            </a:br>
            <a:r>
              <a:rPr lang="lv-LV" b="1" i="1" dirty="0" smtClean="0"/>
              <a:t>pēc intervijas valodas</a:t>
            </a:r>
            <a:r>
              <a:rPr lang="lv-LV" b="1" i="1" dirty="0"/>
              <a:t>:</a:t>
            </a:r>
            <a:endParaRPr lang="lv-LV" dirty="0"/>
          </a:p>
        </p:txBody>
      </p:sp>
      <p:pic>
        <p:nvPicPr>
          <p:cNvPr id="5" name="Picture 2" descr="C:\Users\Lelde\Desktop\OM_log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198" y="476672"/>
            <a:ext cx="56190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27835" y="2780928"/>
            <a:ext cx="2574032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lv-LV" sz="2400" dirty="0"/>
              <a:t>Angļu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lv-LV" sz="2400" dirty="0"/>
              <a:t>Zviedru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lv-LV" sz="2400" dirty="0"/>
              <a:t>Lietuviešu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31640" y="2276872"/>
            <a:ext cx="7067128" cy="3240360"/>
          </a:xfrm>
        </p:spPr>
        <p:txBody>
          <a:bodyPr>
            <a:normAutofit/>
          </a:bodyPr>
          <a:lstStyle/>
          <a:p>
            <a:r>
              <a:rPr lang="lv-LV" sz="2800" dirty="0" smtClean="0"/>
              <a:t>Lielbritānija </a:t>
            </a:r>
          </a:p>
          <a:p>
            <a:r>
              <a:rPr lang="lv-LV" sz="2800" dirty="0" smtClean="0"/>
              <a:t>Krievija (Krasnojarskas nov.)</a:t>
            </a:r>
          </a:p>
          <a:p>
            <a:r>
              <a:rPr lang="lv-LV" sz="2800" dirty="0" smtClean="0"/>
              <a:t>Vācija (Minstere, Bērzaine pie Freiburgas)</a:t>
            </a:r>
          </a:p>
          <a:p>
            <a:r>
              <a:rPr lang="lv-LV" sz="2800" dirty="0" smtClean="0"/>
              <a:t>ASV (Austrumu krasts</a:t>
            </a:r>
            <a:r>
              <a:rPr lang="lv-LV" sz="2800" dirty="0"/>
              <a:t> </a:t>
            </a:r>
            <a:r>
              <a:rPr lang="lv-LV" sz="2800" dirty="0" smtClean="0"/>
              <a:t>un vidiene)</a:t>
            </a:r>
          </a:p>
          <a:p>
            <a:r>
              <a:rPr lang="lv-LV" sz="2800" dirty="0" smtClean="0"/>
              <a:t>Kanāda (Toronto, Monreāla, Otava u.c.)</a:t>
            </a:r>
            <a:endParaRPr lang="lv-LV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8493" y="458581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lv-LV" b="1" i="1" dirty="0" smtClean="0"/>
              <a:t>Ekspedīcijas ārpus Latvijas:</a:t>
            </a:r>
            <a:endParaRPr lang="lv-LV" dirty="0"/>
          </a:p>
        </p:txBody>
      </p:sp>
      <p:pic>
        <p:nvPicPr>
          <p:cNvPr id="4" name="Picture 2" descr="C:\Users\Lelde\Desktop\OM_log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198" y="476672"/>
            <a:ext cx="56190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855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205</Words>
  <Application>Microsoft Macintosh PowerPoint</Application>
  <PresentationFormat>On-screen Show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Paper</vt:lpstr>
      <vt:lpstr>PowerPoint Presentation</vt:lpstr>
      <vt:lpstr>PowerPoint Presentation</vt:lpstr>
      <vt:lpstr>Latvijas Okupācijas muzeja  Audiovizuālajā krajumā ir :</vt:lpstr>
      <vt:lpstr>Videoliecība –</vt:lpstr>
      <vt:lpstr>PowerPoint Presentation</vt:lpstr>
      <vt:lpstr>PowerPoint Presentation</vt:lpstr>
      <vt:lpstr>Iedalījums pēc tautībām :</vt:lpstr>
      <vt:lpstr>Iedalījums  pēc intervijas valodas:</vt:lpstr>
      <vt:lpstr>Ekspedīcijas ārpus Latvijas:</vt:lpstr>
      <vt:lpstr>Datu bāze:</vt:lpstr>
      <vt:lpstr>Okupācijas muzejs ir sagatavojis  11 dokumentālas filmas:</vt:lpstr>
      <vt:lpstr>www.okupacijasmuzejs.lv</vt:lpstr>
      <vt:lpstr>Paldies!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 Audiovizuālais krājums</dc:title>
  <dc:creator>Gatis</dc:creator>
  <cp:lastModifiedBy>Iveta Gudakovska</cp:lastModifiedBy>
  <cp:revision>55</cp:revision>
  <dcterms:created xsi:type="dcterms:W3CDTF">2012-03-24T19:05:25Z</dcterms:created>
  <dcterms:modified xsi:type="dcterms:W3CDTF">2018-02-08T12:23:52Z</dcterms:modified>
</cp:coreProperties>
</file>