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91" r:id="rId3"/>
    <p:sldId id="371" r:id="rId4"/>
    <p:sldId id="390" r:id="rId5"/>
    <p:sldId id="373" r:id="rId6"/>
    <p:sldId id="374" r:id="rId7"/>
    <p:sldId id="392" r:id="rId8"/>
    <p:sldId id="393" r:id="rId9"/>
    <p:sldId id="376" r:id="rId10"/>
    <p:sldId id="378" r:id="rId11"/>
    <p:sldId id="394" r:id="rId12"/>
    <p:sldId id="395" r:id="rId13"/>
    <p:sldId id="396" r:id="rId14"/>
    <p:sldId id="397" r:id="rId15"/>
    <p:sldId id="383" r:id="rId16"/>
    <p:sldId id="384" r:id="rId17"/>
    <p:sldId id="389" r:id="rId18"/>
    <p:sldId id="385" r:id="rId19"/>
    <p:sldId id="386" r:id="rId20"/>
    <p:sldId id="387" r:id="rId21"/>
    <p:sldId id="264" r:id="rId22"/>
  </p:sldIdLst>
  <p:sldSz cx="9144000" cy="6858000" type="screen4x3"/>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Vidējs stils 3 - izcēlum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Tumšs stils 2 - izcēlums 1/izcēlum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13" autoAdjust="0"/>
  </p:normalViewPr>
  <p:slideViewPr>
    <p:cSldViewPr snapToGrid="0" snapToObjects="1">
      <p:cViewPr>
        <p:scale>
          <a:sx n="100" d="100"/>
          <a:sy n="100" d="100"/>
        </p:scale>
        <p:origin x="-80"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63EC7809-73B4-4331-BCCF-49F1C980D829}" type="datetimeFigureOut">
              <a:rPr lang="lv-LV" altLang="lv-LV"/>
              <a:pPr>
                <a:defRPr/>
              </a:pPr>
              <a:t>27.01.18</a:t>
            </a:fld>
            <a:endParaRPr lang="lv-LV" alt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1249A131-60B5-4204-B259-89A38B373B9C}" type="slidenum">
              <a:rPr lang="lv-LV" altLang="lv-LV"/>
              <a:pPr>
                <a:defRPr/>
              </a:pPr>
              <a:t>‹#›</a:t>
            </a:fld>
            <a:endParaRPr lang="lv-LV" altLang="lv-LV"/>
          </a:p>
        </p:txBody>
      </p:sp>
    </p:spTree>
    <p:extLst>
      <p:ext uri="{BB962C8B-B14F-4D97-AF65-F5344CB8AC3E}">
        <p14:creationId xmlns:p14="http://schemas.microsoft.com/office/powerpoint/2010/main" val="772652735"/>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3626B70B-E02C-4431-8AA1-3BB0E1BE4171}" type="slidenum">
              <a:rPr lang="en-US" altLang="lv-LV"/>
              <a:pPr>
                <a:defRPr/>
              </a:pPr>
              <a:t>‹#›</a:t>
            </a:fld>
            <a:endParaRPr lang="en-US" alt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4F13D8E1-D10F-4971-A5F4-F6EE5164572D}" type="slidenum">
              <a:rPr lang="en-US" altLang="lv-LV"/>
              <a:pPr>
                <a:defRPr/>
              </a:pPr>
              <a:t>‹#›</a:t>
            </a:fld>
            <a:endParaRPr lang="en-US" alt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B12A38F6-3DA9-4417-97A0-BDBF75F86DAC}" type="slidenum">
              <a:rPr lang="en-US" altLang="lv-LV"/>
              <a:pPr>
                <a:defRPr/>
              </a:pPr>
              <a:t>‹#›</a:t>
            </a:fld>
            <a:endParaRPr lang="en-US" alt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itchFamily="34" charset="0"/>
              </a:defRPr>
            </a:lvl1pPr>
          </a:lstStyle>
          <a:p>
            <a:pPr>
              <a:defRPr/>
            </a:pPr>
            <a:fld id="{25625B84-1DB8-4053-821A-DA37C3E878A6}" type="slidenum">
              <a:rPr lang="en-US" altLang="lv-LV"/>
              <a:pPr>
                <a:defRPr/>
              </a:pPr>
              <a:t>‹#›</a:t>
            </a:fld>
            <a:endParaRPr lang="en-US" alt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5F4870EE-3B63-420E-89D6-52F40077A5A3}" type="slidenum">
              <a:rPr lang="en-US" altLang="lv-LV"/>
              <a:pPr>
                <a:defRPr/>
              </a:pPr>
              <a:t>‹#›</a:t>
            </a:fld>
            <a:endParaRPr lang="en-US" alt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D9562579-8F88-4705-88B0-7C4E9C8FC6CD}" type="slidenum">
              <a:rPr lang="en-US" altLang="lv-LV"/>
              <a:pPr>
                <a:defRPr/>
              </a:pPr>
              <a:t>‹#›</a:t>
            </a:fld>
            <a:endParaRPr lang="en-US" alt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EFE73871-232C-4191-A720-4A0BE2E05F4E}" type="slidenum">
              <a:rPr lang="en-US" altLang="lv-LV"/>
              <a:pPr>
                <a:defRPr/>
              </a:pPr>
              <a:t>‹#›</a:t>
            </a:fld>
            <a:endParaRPr lang="en-US" alt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fld id="{1DF7153E-D4DE-4A8B-A53B-48ADCD5F2DF9}" type="datetime1">
              <a:rPr lang="en-US" altLang="lv-LV"/>
              <a:pPr>
                <a:defRPr/>
              </a:pPr>
              <a:t>27.01.18</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smtClean="0">
                <a:solidFill>
                  <a:srgbClr val="898989"/>
                </a:solidFill>
              </a:defRPr>
            </a:lvl1pPr>
          </a:lstStyle>
          <a:p>
            <a:pPr>
              <a:defRPr/>
            </a:pPr>
            <a:fld id="{69429F68-296F-4265-AEE9-AE4F795C39CB}"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timing>
    <p:tnLst>
      <p:par>
        <p:cTn xmlns:p14="http://schemas.microsoft.com/office/powerpoint/2010/mai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mailto:Janis.Garjans@km.gov.l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05200"/>
            <a:ext cx="7772400" cy="960438"/>
          </a:xfrm>
        </p:spPr>
        <p:txBody>
          <a:bodyPr>
            <a:normAutofit fontScale="90000"/>
          </a:bodyPr>
          <a:lstStyle/>
          <a:p>
            <a:r>
              <a:rPr lang="cs-CZ" dirty="0" smtClean="0"/>
              <a:t>Latvijas muzeju nozares attīstības tendences</a:t>
            </a:r>
            <a:endParaRPr lang="lv-LV" dirty="0"/>
          </a:p>
        </p:txBody>
      </p:sp>
      <p:sp>
        <p:nvSpPr>
          <p:cNvPr id="11267" name="Text Placeholder 2"/>
          <p:cNvSpPr>
            <a:spLocks noGrp="1"/>
          </p:cNvSpPr>
          <p:nvPr>
            <p:ph type="body" sz="quarter" idx="10"/>
          </p:nvPr>
        </p:nvSpPr>
        <p:spPr>
          <a:xfrm>
            <a:off x="685800" y="4465638"/>
            <a:ext cx="7772400" cy="961385"/>
          </a:xfrm>
        </p:spPr>
        <p:txBody>
          <a:bodyPr>
            <a:normAutofit/>
          </a:bodyPr>
          <a:lstStyle/>
          <a:p>
            <a:endParaRPr lang="lv-LV" dirty="0" smtClean="0"/>
          </a:p>
          <a:p>
            <a:r>
              <a:rPr lang="lv-LV" dirty="0" smtClean="0"/>
              <a:t>Latvijas Universitātes 76. starptautiskā zinātniskā konference</a:t>
            </a:r>
          </a:p>
          <a:p>
            <a:r>
              <a:rPr lang="lv-LV" b="1" dirty="0" smtClean="0"/>
              <a:t>„Zinātņu vēsture un </a:t>
            </a:r>
            <a:r>
              <a:rPr lang="lv-LV" b="1" dirty="0" err="1" smtClean="0"/>
              <a:t>muzeoloģija</a:t>
            </a:r>
            <a:r>
              <a:rPr lang="lv-LV" b="1" dirty="0" smtClean="0"/>
              <a:t>“ </a:t>
            </a:r>
            <a:endParaRPr lang="lv-LV" altLang="lv-LV" b="1" dirty="0" smtClean="0">
              <a:ea typeface="MS PGothic" pitchFamily="34" charset="-128"/>
            </a:endParaRPr>
          </a:p>
          <a:p>
            <a:endParaRPr lang="lv-LV" altLang="lv-LV" dirty="0" smtClean="0">
              <a:ea typeface="MS PGothic" pitchFamily="34" charset="-128"/>
            </a:endParaRPr>
          </a:p>
        </p:txBody>
      </p:sp>
      <p:sp>
        <p:nvSpPr>
          <p:cNvPr id="11268" name="Text Placeholder 3"/>
          <p:cNvSpPr>
            <a:spLocks noGrp="1"/>
          </p:cNvSpPr>
          <p:nvPr>
            <p:ph type="body" sz="quarter" idx="11"/>
          </p:nvPr>
        </p:nvSpPr>
        <p:spPr>
          <a:xfrm>
            <a:off x="685800" y="5593279"/>
            <a:ext cx="7772400" cy="973776"/>
          </a:xfrm>
        </p:spPr>
        <p:txBody>
          <a:bodyPr>
            <a:normAutofit/>
          </a:bodyPr>
          <a:lstStyle/>
          <a:p>
            <a:r>
              <a:rPr lang="lv-LV" altLang="lv-LV" dirty="0" smtClean="0"/>
              <a:t>Rīga</a:t>
            </a:r>
          </a:p>
          <a:p>
            <a:r>
              <a:rPr lang="lv-LV" altLang="lv-LV" dirty="0" smtClean="0">
                <a:ea typeface="MS PGothic" pitchFamily="34" charset="-128"/>
              </a:rPr>
              <a:t>2018.gada 29.janvāris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Muzeja definīcija un muzeja misija</a:t>
            </a:r>
            <a:endParaRPr lang="lv-LV" dirty="0"/>
          </a:p>
        </p:txBody>
      </p:sp>
      <p:sp>
        <p:nvSpPr>
          <p:cNvPr id="3" name="Satura vietturis 2"/>
          <p:cNvSpPr>
            <a:spLocks noGrp="1"/>
          </p:cNvSpPr>
          <p:nvPr>
            <p:ph idx="1"/>
          </p:nvPr>
        </p:nvSpPr>
        <p:spPr/>
        <p:txBody>
          <a:bodyPr/>
          <a:lstStyle/>
          <a:p>
            <a:r>
              <a:rPr lang="lv-LV" dirty="0" smtClean="0"/>
              <a:t>Muzejs ir pastāvīga un publiski pieejama institūcija, kura kalpo sabiedrībai un tās attīstībai un kura iegūst, uzkrāj, saglabā, pēta, popularizē un eksponē materiālo un nemateriālo cilvēces mantojumu un vidi, lai sekmētu pētniecību, sabiedrības izglītošanu un </a:t>
            </a:r>
            <a:r>
              <a:rPr lang="lv-LV" dirty="0" smtClean="0">
                <a:solidFill>
                  <a:srgbClr val="FF0000"/>
                </a:solidFill>
              </a:rPr>
              <a:t>sniegtu sabiedrībai emocionālu baudījumu</a:t>
            </a:r>
            <a:r>
              <a:rPr lang="lv-LV" dirty="0" smtClean="0"/>
              <a:t>, un kuras darbība, īstenojot muzeja funkcijas, nav vērsta uz peļņas gūšanu.</a:t>
            </a:r>
          </a:p>
          <a:p>
            <a:endParaRPr lang="lv-LV" dirty="0" smtClean="0"/>
          </a:p>
          <a:p>
            <a:pPr algn="r"/>
            <a:r>
              <a:rPr lang="lv-LV" dirty="0" smtClean="0"/>
              <a:t>LR Muzeju likums</a:t>
            </a:r>
          </a:p>
          <a:p>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10</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Muzeja definīcija un muzeja misija</a:t>
            </a:r>
            <a:endParaRPr lang="lv-LV" dirty="0"/>
          </a:p>
        </p:txBody>
      </p:sp>
      <p:sp>
        <p:nvSpPr>
          <p:cNvPr id="3" name="Satura vietturis 2"/>
          <p:cNvSpPr>
            <a:spLocks noGrp="1"/>
          </p:cNvSpPr>
          <p:nvPr>
            <p:ph idx="1"/>
          </p:nvPr>
        </p:nvSpPr>
        <p:spPr/>
        <p:txBody>
          <a:bodyPr/>
          <a:lstStyle/>
          <a:p>
            <a:r>
              <a:rPr lang="lv-LV" b="1" dirty="0" smtClean="0"/>
              <a:t>7. pants. Muzeja jēdziens, pamatfunkcijas un </a:t>
            </a:r>
            <a:r>
              <a:rPr lang="lv-LV" b="1" dirty="0" smtClean="0">
                <a:solidFill>
                  <a:srgbClr val="FF0000"/>
                </a:solidFill>
              </a:rPr>
              <a:t>misija</a:t>
            </a:r>
          </a:p>
          <a:p>
            <a:r>
              <a:rPr lang="lv-LV" b="1" dirty="0" smtClean="0"/>
              <a:t>/../</a:t>
            </a:r>
            <a:endParaRPr lang="lv-LV" dirty="0" smtClean="0"/>
          </a:p>
          <a:p>
            <a:r>
              <a:rPr lang="lv-LV" dirty="0" smtClean="0"/>
              <a:t>(3) Muzeja pamatfunkcijas tiek īstenotas atbilstoši muzeja misijai — muzeja darbības vispārīgajam mērķim, kas ietver muzeja nepieciešamības pamatojumu un informāciju par muzeja profilu jeb muzeja specializāciju, ko nosaka muzeja krājuma saistība ar noteiktu zinātņu nozari vai darbības sfēru, kā arī muzeja darbības aptverto laika posmu, teritoriju un mērķauditoriju.</a:t>
            </a:r>
          </a:p>
          <a:p>
            <a:pPr marL="457200" indent="-457200" algn="r"/>
            <a:r>
              <a:rPr lang="lv-LV" dirty="0" smtClean="0"/>
              <a:t>LR Muzeju likums</a:t>
            </a:r>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11</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Integrēta pieeja kultūras mantojumam </a:t>
            </a:r>
            <a:endParaRPr lang="lv-LV" dirty="0"/>
          </a:p>
        </p:txBody>
      </p:sp>
      <p:sp>
        <p:nvSpPr>
          <p:cNvPr id="3" name="Satura vietturis 2"/>
          <p:cNvSpPr>
            <a:spLocks noGrp="1"/>
          </p:cNvSpPr>
          <p:nvPr>
            <p:ph idx="1"/>
          </p:nvPr>
        </p:nvSpPr>
        <p:spPr/>
        <p:txBody>
          <a:bodyPr/>
          <a:lstStyle/>
          <a:p>
            <a:r>
              <a:rPr lang="lv-LV" b="1" dirty="0" smtClean="0"/>
              <a:t>16. pants. Informācija par kultūras mantojuma objektiem</a:t>
            </a:r>
            <a:endParaRPr lang="lv-LV" dirty="0" smtClean="0"/>
          </a:p>
          <a:p>
            <a:r>
              <a:rPr lang="lv-LV" dirty="0" smtClean="0"/>
              <a:t>(1) Informāciju par krātuvēm, kolekcijām, ekspozīcijām, izstādēm, pētniecības centriem, zinātnes centriem, piemiņas vietām un tamlīdzīgiem kultūras mantojuma objektiem, kuri izveidoti ar mērķi īstenot kādu no šā likuma  7.panta otrajā daļā minētajām muzeja pamatfunkcijām, var iekļaut muzeju reģistrā.</a:t>
            </a:r>
          </a:p>
          <a:p>
            <a:pPr marL="457200" indent="-457200" algn="r"/>
            <a:endParaRPr lang="lv-LV" dirty="0" smtClean="0"/>
          </a:p>
          <a:p>
            <a:pPr marL="457200" indent="-457200" algn="r"/>
            <a:r>
              <a:rPr lang="lv-LV" dirty="0" smtClean="0"/>
              <a:t>LR Muzeju likums</a:t>
            </a:r>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12</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Integrēta pieeja kultūras mantojumam </a:t>
            </a:r>
            <a:endParaRPr lang="lv-LV" dirty="0"/>
          </a:p>
        </p:txBody>
      </p:sp>
      <p:sp>
        <p:nvSpPr>
          <p:cNvPr id="3" name="Satura vietturis 2"/>
          <p:cNvSpPr>
            <a:spLocks noGrp="1"/>
          </p:cNvSpPr>
          <p:nvPr>
            <p:ph idx="1"/>
          </p:nvPr>
        </p:nvSpPr>
        <p:spPr/>
        <p:txBody>
          <a:bodyPr>
            <a:normAutofit lnSpcReduction="10000"/>
          </a:bodyPr>
          <a:lstStyle/>
          <a:p>
            <a:r>
              <a:rPr lang="lv-LV" b="1" dirty="0" smtClean="0"/>
              <a:t>13.pants. Nacionālais krājums</a:t>
            </a:r>
            <a:endParaRPr lang="lv-LV" dirty="0" smtClean="0"/>
          </a:p>
          <a:p>
            <a:r>
              <a:rPr lang="lv-LV" dirty="0" smtClean="0"/>
              <a:t>(1) Nacionālais krājums ir nacionālā bagātība, un tas ir valsts aizsardzībā.</a:t>
            </a:r>
          </a:p>
          <a:p>
            <a:r>
              <a:rPr lang="lv-LV" dirty="0" smtClean="0"/>
              <a:t>(2) Nacionālo krājumu veido:</a:t>
            </a:r>
          </a:p>
          <a:p>
            <a:r>
              <a:rPr lang="lv-LV" dirty="0" smtClean="0"/>
              <a:t>1) akreditēto valsts muzeju un akreditēto pašvaldību muzeju </a:t>
            </a:r>
            <a:r>
              <a:rPr lang="lv-LV" dirty="0" err="1" smtClean="0"/>
              <a:t>pamatkrājumi</a:t>
            </a:r>
            <a:r>
              <a:rPr lang="lv-LV" dirty="0" smtClean="0"/>
              <a:t>;</a:t>
            </a:r>
          </a:p>
          <a:p>
            <a:r>
              <a:rPr lang="lv-LV" dirty="0" smtClean="0"/>
              <a:t>2) akreditēto autonomo muzeju un akreditēto privāto muzeju </a:t>
            </a:r>
            <a:r>
              <a:rPr lang="lv-LV" dirty="0" err="1" smtClean="0"/>
              <a:t>pamatkrājumi</a:t>
            </a:r>
            <a:r>
              <a:rPr lang="lv-LV" dirty="0" smtClean="0"/>
              <a:t> (ar Muzeju padomes piekrišanu) ;</a:t>
            </a:r>
          </a:p>
          <a:p>
            <a:r>
              <a:rPr lang="lv-LV" dirty="0" smtClean="0"/>
              <a:t>3) privātās kolekcijas vai atsevišķi </a:t>
            </a:r>
            <a:r>
              <a:rPr lang="lv-LV" dirty="0" err="1" smtClean="0"/>
              <a:t>muzejiski</a:t>
            </a:r>
            <a:r>
              <a:rPr lang="lv-LV" dirty="0" smtClean="0"/>
              <a:t> priekšmeti (pēc īpašnieka ierosinājuma un ar Muzeju padomes piekrišanu) .</a:t>
            </a:r>
          </a:p>
          <a:p>
            <a:pPr marL="457200" indent="-457200" algn="r"/>
            <a:endParaRPr lang="lv-LV" dirty="0" smtClean="0"/>
          </a:p>
          <a:p>
            <a:pPr marL="457200" indent="-457200" algn="r"/>
            <a:r>
              <a:rPr lang="lv-LV" dirty="0" smtClean="0"/>
              <a:t>LR Muzeju likums</a:t>
            </a:r>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13</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Integrēta pieeja kultūras mantojumam </a:t>
            </a:r>
            <a:endParaRPr lang="lv-LV" dirty="0"/>
          </a:p>
        </p:txBody>
      </p:sp>
      <p:sp>
        <p:nvSpPr>
          <p:cNvPr id="3" name="Satura vietturis 2"/>
          <p:cNvSpPr>
            <a:spLocks noGrp="1"/>
          </p:cNvSpPr>
          <p:nvPr>
            <p:ph idx="1"/>
          </p:nvPr>
        </p:nvSpPr>
        <p:spPr/>
        <p:txBody>
          <a:bodyPr>
            <a:normAutofit fontScale="92500" lnSpcReduction="10000"/>
          </a:bodyPr>
          <a:lstStyle/>
          <a:p>
            <a:r>
              <a:rPr lang="lv-LV" b="1" dirty="0" smtClean="0"/>
              <a:t>13.</a:t>
            </a:r>
            <a:r>
              <a:rPr lang="lv-LV" b="1" baseline="30000" dirty="0" smtClean="0"/>
              <a:t>1</a:t>
            </a:r>
            <a:r>
              <a:rPr lang="lv-LV" b="1" dirty="0" smtClean="0"/>
              <a:t> pants. Nacionālā muzeju krājuma </a:t>
            </a:r>
            <a:r>
              <a:rPr lang="lv-LV" b="1" dirty="0" err="1" smtClean="0"/>
              <a:t>kopkataloga</a:t>
            </a:r>
            <a:r>
              <a:rPr lang="lv-LV" b="1" dirty="0" smtClean="0"/>
              <a:t> informācijas sistēma</a:t>
            </a:r>
            <a:endParaRPr lang="lv-LV" dirty="0" smtClean="0"/>
          </a:p>
          <a:p>
            <a:r>
              <a:rPr lang="lv-LV" dirty="0" smtClean="0"/>
              <a:t>(1) Nacionālajā krājumā esošo priekšmetu un kolekciju apraksti tiek iekļauti Nacionālā muzeju krājuma </a:t>
            </a:r>
            <a:r>
              <a:rPr lang="lv-LV" dirty="0" err="1" smtClean="0"/>
              <a:t>kopkataloga</a:t>
            </a:r>
            <a:r>
              <a:rPr lang="lv-LV" dirty="0" smtClean="0"/>
              <a:t> informācijas sistēmā.</a:t>
            </a:r>
          </a:p>
          <a:p>
            <a:r>
              <a:rPr lang="lv-LV" dirty="0" smtClean="0"/>
              <a:t>(2) Nacionālā muzeju krājuma </a:t>
            </a:r>
            <a:r>
              <a:rPr lang="lv-LV" dirty="0" err="1" smtClean="0"/>
              <a:t>kopkataloga</a:t>
            </a:r>
            <a:r>
              <a:rPr lang="lv-LV" dirty="0" smtClean="0"/>
              <a:t> informācijas sistēma ir valsts informācijas sistēma, kura apkopo Nacionālajā krājumā esošo priekšmetu un kolekciju aprakstus un nodrošina sabiedrībai informācijas pieejamību par materiālo un nemateriālo cilvēces mantojumu un vidi, kas ir uzkrāta muzeju krājumos.</a:t>
            </a:r>
          </a:p>
          <a:p>
            <a:pPr marL="457200" indent="-457200" algn="r"/>
            <a:endParaRPr lang="lv-LV" dirty="0" smtClean="0"/>
          </a:p>
          <a:p>
            <a:pPr marL="457200" indent="-457200" algn="r"/>
            <a:r>
              <a:rPr lang="lv-LV" dirty="0" smtClean="0"/>
              <a:t>LR Muzeju likums</a:t>
            </a:r>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14</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Muzeju darbības novērtēšana </a:t>
            </a:r>
            <a:endParaRPr lang="lv-LV" dirty="0"/>
          </a:p>
        </p:txBody>
      </p:sp>
      <p:sp>
        <p:nvSpPr>
          <p:cNvPr id="3" name="Satura vietturis 2"/>
          <p:cNvSpPr>
            <a:spLocks noGrp="1"/>
          </p:cNvSpPr>
          <p:nvPr>
            <p:ph idx="1"/>
          </p:nvPr>
        </p:nvSpPr>
        <p:spPr/>
        <p:txBody>
          <a:bodyPr>
            <a:normAutofit fontScale="85000" lnSpcReduction="20000"/>
          </a:bodyPr>
          <a:lstStyle/>
          <a:p>
            <a:r>
              <a:rPr lang="lv-LV" b="1" dirty="0" smtClean="0"/>
              <a:t>9. pants. Muzeju akreditācija un reģistrācija</a:t>
            </a:r>
            <a:endParaRPr lang="lv-LV" dirty="0" smtClean="0"/>
          </a:p>
          <a:p>
            <a:r>
              <a:rPr lang="lv-LV" dirty="0" smtClean="0"/>
              <a:t>(2) Muzejs iegūst akreditēta muzeja statusu, ja tas atbilst šādām akreditācijas prasībām:</a:t>
            </a:r>
          </a:p>
          <a:p>
            <a:r>
              <a:rPr lang="lv-LV" dirty="0" smtClean="0"/>
              <a:t>1) ir dibinātāja apstiprināts muzeja nolikums, statūti, reglaments vai līgums;</a:t>
            </a:r>
          </a:p>
          <a:p>
            <a:r>
              <a:rPr lang="lv-LV" dirty="0" smtClean="0"/>
              <a:t>2) muzejs veic visas šā likuma 7.panta otrajā daļā noteiktās pamatfunkcijas;</a:t>
            </a:r>
          </a:p>
          <a:p>
            <a:r>
              <a:rPr lang="lv-LV" dirty="0" smtClean="0"/>
              <a:t>3) ir veikta muzeja krājuma uzskaite;</a:t>
            </a:r>
          </a:p>
          <a:p>
            <a:r>
              <a:rPr lang="lv-LV" dirty="0" smtClean="0"/>
              <a:t>4) ir telpas, iekārtas un drošības sistēmas, kas garantē muzeja krājuma saglabāšanu;</a:t>
            </a:r>
          </a:p>
          <a:p>
            <a:r>
              <a:rPr lang="lv-LV" dirty="0" smtClean="0"/>
              <a:t>5) </a:t>
            </a:r>
            <a:r>
              <a:rPr lang="lv-LV" dirty="0" smtClean="0">
                <a:solidFill>
                  <a:srgbClr val="FF0000"/>
                </a:solidFill>
              </a:rPr>
              <a:t>ir nodrošināta muzeja misijai atbilstošu ekspozīciju un izstāžu, kā arī krājuma neeksponētās daļas pieejamība sabiedrībai</a:t>
            </a:r>
            <a:r>
              <a:rPr lang="lv-LV" dirty="0" smtClean="0"/>
              <a:t>;</a:t>
            </a:r>
          </a:p>
          <a:p>
            <a:r>
              <a:rPr lang="lv-LV" dirty="0" smtClean="0"/>
              <a:t>6) ir izstrādāta muzeja darbības un attīstības stratēģija.</a:t>
            </a:r>
          </a:p>
          <a:p>
            <a:pPr algn="r"/>
            <a:endParaRPr lang="lv-LV" dirty="0" smtClean="0"/>
          </a:p>
          <a:p>
            <a:pPr algn="r"/>
            <a:r>
              <a:rPr lang="lv-LV" dirty="0" smtClean="0"/>
              <a:t>LR Muzeju likums</a:t>
            </a:r>
          </a:p>
          <a:p>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15</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Secinājumi</a:t>
            </a:r>
            <a:endParaRPr lang="lv-LV" dirty="0"/>
          </a:p>
        </p:txBody>
      </p:sp>
      <p:sp>
        <p:nvSpPr>
          <p:cNvPr id="3" name="Satura vietturis 2"/>
          <p:cNvSpPr>
            <a:spLocks noGrp="1"/>
          </p:cNvSpPr>
          <p:nvPr>
            <p:ph idx="1"/>
          </p:nvPr>
        </p:nvSpPr>
        <p:spPr/>
        <p:txBody>
          <a:bodyPr>
            <a:normAutofit/>
          </a:bodyPr>
          <a:lstStyle/>
          <a:p>
            <a:pPr lvl="0">
              <a:buFont typeface="Wingdings" pitchFamily="2" charset="2"/>
              <a:buChar char="Ø"/>
            </a:pPr>
            <a:r>
              <a:rPr lang="lv-LV" b="1" dirty="0" smtClean="0">
                <a:solidFill>
                  <a:schemeClr val="accent2">
                    <a:lumMod val="75000"/>
                  </a:schemeClr>
                </a:solidFill>
              </a:rPr>
              <a:t>Muzeju darbības normatīvais regulējums Latvijā iezīmē būtiskus laikmetīgai muzeju darbībai raksturīgus elementus (integrēts krājums, kvalitātes vērtēšana, muzeju pamatfunkcijas un misija u.c.);</a:t>
            </a:r>
          </a:p>
          <a:p>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16</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irsraksts 7"/>
          <p:cNvSpPr>
            <a:spLocks noGrp="1"/>
          </p:cNvSpPr>
          <p:nvPr>
            <p:ph type="title"/>
          </p:nvPr>
        </p:nvSpPr>
        <p:spPr/>
        <p:txBody>
          <a:bodyPr/>
          <a:lstStyle/>
          <a:p>
            <a:endParaRPr lang="lv-LV" dirty="0"/>
          </a:p>
        </p:txBody>
      </p:sp>
      <p:pic>
        <p:nvPicPr>
          <p:cNvPr id="12" name="Satura vietturis 11" descr="Tabula.PNG"/>
          <p:cNvPicPr>
            <a:picLocks noGrp="1" noChangeAspect="1"/>
          </p:cNvPicPr>
          <p:nvPr>
            <p:ph idx="1"/>
          </p:nvPr>
        </p:nvPicPr>
        <p:blipFill>
          <a:blip r:embed="rId2" cstate="print"/>
          <a:stretch>
            <a:fillRect/>
          </a:stretch>
        </p:blipFill>
        <p:spPr>
          <a:xfrm>
            <a:off x="1076325" y="1704951"/>
            <a:ext cx="7610475" cy="4203810"/>
          </a:xfrm>
        </p:spPr>
      </p:pic>
      <p:sp>
        <p:nvSpPr>
          <p:cNvPr id="10" name="Teksta vietturis 9"/>
          <p:cNvSpPr>
            <a:spLocks noGrp="1"/>
          </p:cNvSpPr>
          <p:nvPr>
            <p:ph type="body" sz="quarter" idx="10"/>
          </p:nvPr>
        </p:nvSpPr>
        <p:spPr/>
        <p:txBody>
          <a:bodyPr/>
          <a:lstStyle/>
          <a:p>
            <a:endParaRPr lang="lv-LV"/>
          </a:p>
        </p:txBody>
      </p:sp>
      <p:sp>
        <p:nvSpPr>
          <p:cNvPr id="11" name="Teksta vietturis 10"/>
          <p:cNvSpPr>
            <a:spLocks noGrp="1"/>
          </p:cNvSpPr>
          <p:nvPr>
            <p:ph type="body" sz="quarter" idx="12"/>
          </p:nvPr>
        </p:nvSpPr>
        <p:spPr/>
        <p:txBody>
          <a:bodyPr/>
          <a:lstStyle/>
          <a:p>
            <a:endParaRPr lang="lv-LV"/>
          </a:p>
        </p:txBody>
      </p:sp>
      <p:sp>
        <p:nvSpPr>
          <p:cNvPr id="7" name="Slaida numura vietturis 6"/>
          <p:cNvSpPr>
            <a:spLocks noGrp="1"/>
          </p:cNvSpPr>
          <p:nvPr>
            <p:ph type="sldNum" sz="quarter" idx="13"/>
          </p:nvPr>
        </p:nvSpPr>
        <p:spPr/>
        <p:txBody>
          <a:bodyPr/>
          <a:lstStyle/>
          <a:p>
            <a:pPr>
              <a:defRPr/>
            </a:pPr>
            <a:fld id="{B12A38F6-3DA9-4417-97A0-BDBF75F86DAC}" type="slidenum">
              <a:rPr lang="en-US" altLang="lv-LV" smtClean="0"/>
              <a:pPr>
                <a:defRPr/>
              </a:pPr>
              <a:t>17</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Secinājumi</a:t>
            </a:r>
            <a:endParaRPr lang="lv-LV" dirty="0"/>
          </a:p>
        </p:txBody>
      </p:sp>
      <p:sp>
        <p:nvSpPr>
          <p:cNvPr id="3" name="Satura vietturis 2"/>
          <p:cNvSpPr>
            <a:spLocks noGrp="1"/>
          </p:cNvSpPr>
          <p:nvPr>
            <p:ph idx="1"/>
          </p:nvPr>
        </p:nvSpPr>
        <p:spPr/>
        <p:txBody>
          <a:bodyPr>
            <a:normAutofit/>
          </a:bodyPr>
          <a:lstStyle/>
          <a:p>
            <a:pPr lvl="0">
              <a:buFont typeface="Wingdings" pitchFamily="2" charset="2"/>
              <a:buChar char="Ø"/>
            </a:pPr>
            <a:r>
              <a:rPr lang="lv-LV" dirty="0" smtClean="0"/>
              <a:t>Muzeju darbības normatīvais regulējums Latvijā iezīmē būtiskus laikmetīgai muzeju darbībai raksturīgus elementus (integrēts krājums, kvalitātes vērtēšana, muzeju pamatfunkcijas un misija u.c.);</a:t>
            </a:r>
          </a:p>
          <a:p>
            <a:pPr>
              <a:buFont typeface="Wingdings" pitchFamily="2" charset="2"/>
              <a:buChar char="Ø"/>
            </a:pPr>
            <a:r>
              <a:rPr lang="lv-LV" b="1" dirty="0" smtClean="0">
                <a:solidFill>
                  <a:schemeClr val="accent2">
                    <a:lumMod val="75000"/>
                  </a:schemeClr>
                </a:solidFill>
              </a:rPr>
              <a:t>Likumdošanas normas pašas par sevi nav garants šo elementu pilnvērtīgai īstenošanai praksē – tam nepieciešami atbilstoši resursi, pirmkārt – gan praktiski, gan teorētiski izglītoti muzeju speciālisti;</a:t>
            </a:r>
          </a:p>
          <a:p>
            <a:pPr lvl="0">
              <a:buFont typeface="Wingdings" pitchFamily="2" charset="2"/>
              <a:buChar char="Ø"/>
            </a:pPr>
            <a:endParaRPr lang="lv-LV" dirty="0" smtClean="0"/>
          </a:p>
          <a:p>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18</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Secinājumi</a:t>
            </a:r>
            <a:endParaRPr lang="lv-LV" dirty="0"/>
          </a:p>
        </p:txBody>
      </p:sp>
      <p:sp>
        <p:nvSpPr>
          <p:cNvPr id="3" name="Satura vietturis 2"/>
          <p:cNvSpPr>
            <a:spLocks noGrp="1"/>
          </p:cNvSpPr>
          <p:nvPr>
            <p:ph idx="1"/>
          </p:nvPr>
        </p:nvSpPr>
        <p:spPr/>
        <p:txBody>
          <a:bodyPr>
            <a:normAutofit fontScale="92500" lnSpcReduction="20000"/>
          </a:bodyPr>
          <a:lstStyle/>
          <a:p>
            <a:pPr lvl="0">
              <a:buFont typeface="Wingdings" pitchFamily="2" charset="2"/>
              <a:buChar char="Ø"/>
            </a:pPr>
            <a:r>
              <a:rPr lang="lv-LV" dirty="0" smtClean="0"/>
              <a:t>Muzeju darbības normatīvais regulējums Latvijā iezīmē būtiskus laikmetīgai muzeju darbībai raksturīgus elementus (integrēts krājums, kvalitātes vērtēšana, muzeju pamatfunkcijas un misija u.c.);</a:t>
            </a:r>
          </a:p>
          <a:p>
            <a:pPr>
              <a:buFont typeface="Wingdings" pitchFamily="2" charset="2"/>
              <a:buChar char="Ø"/>
            </a:pPr>
            <a:r>
              <a:rPr lang="lv-LV" dirty="0" smtClean="0"/>
              <a:t>Likumdošanas normas pašas par sevi nav garants šo elementu pilnvērtīgai īstenošanai praksē – tam nepieciešami atbilstoši resursi, pirmkārt – gan praktiski, gan teorētiski izglītoti muzeju speciālisti;</a:t>
            </a:r>
          </a:p>
          <a:p>
            <a:pPr lvl="0">
              <a:buFont typeface="Wingdings" pitchFamily="2" charset="2"/>
              <a:buChar char="Ø"/>
            </a:pPr>
            <a:r>
              <a:rPr lang="lv-LV" b="1" dirty="0" smtClean="0">
                <a:solidFill>
                  <a:schemeClr val="accent2">
                    <a:lumMod val="75000"/>
                  </a:schemeClr>
                </a:solidFill>
              </a:rPr>
              <a:t>Latvijas muzeju nozares normatīvais regulējums neizvirza profesionalitātes prasības muzeju darbiniekiem. Šis aspekts var kļūt par nopietnu šķērsli nozares dinamiskai, konkurētspējīgai un ilglaicīgai attīstībai. </a:t>
            </a:r>
          </a:p>
          <a:p>
            <a:pPr>
              <a:buFont typeface="Wingdings" pitchFamily="2" charset="2"/>
              <a:buChar char="Ø"/>
            </a:pPr>
            <a:endParaRPr lang="lv-LV" dirty="0" smtClean="0">
              <a:solidFill>
                <a:schemeClr val="accent2">
                  <a:lumMod val="75000"/>
                </a:schemeClr>
              </a:solidFill>
            </a:endParaRPr>
          </a:p>
          <a:p>
            <a:pPr lvl="0">
              <a:buFont typeface="Wingdings" pitchFamily="2" charset="2"/>
              <a:buChar char="Ø"/>
            </a:pPr>
            <a:endParaRPr lang="lv-LV" dirty="0" smtClean="0"/>
          </a:p>
          <a:p>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19</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05200"/>
            <a:ext cx="7772400" cy="960438"/>
          </a:xfrm>
        </p:spPr>
        <p:txBody>
          <a:bodyPr>
            <a:normAutofit/>
          </a:bodyPr>
          <a:lstStyle/>
          <a:p>
            <a:r>
              <a:rPr lang="cs-CZ" sz="2400" b="0" dirty="0" smtClean="0"/>
              <a:t>Latvijas muzeju nozares attīstības tendences</a:t>
            </a:r>
            <a:endParaRPr lang="lv-LV" altLang="lv-LV" sz="2400" b="0" dirty="0" smtClean="0">
              <a:ea typeface="MS PGothic" pitchFamily="34" charset="-128"/>
            </a:endParaRPr>
          </a:p>
        </p:txBody>
      </p:sp>
      <p:sp>
        <p:nvSpPr>
          <p:cNvPr id="11267" name="Text Placeholder 2"/>
          <p:cNvSpPr>
            <a:spLocks noGrp="1"/>
          </p:cNvSpPr>
          <p:nvPr>
            <p:ph type="body" sz="quarter" idx="10"/>
          </p:nvPr>
        </p:nvSpPr>
        <p:spPr>
          <a:xfrm>
            <a:off x="685800" y="4210050"/>
            <a:ext cx="7772400" cy="1076325"/>
          </a:xfrm>
        </p:spPr>
        <p:txBody>
          <a:bodyPr>
            <a:normAutofit fontScale="92500" lnSpcReduction="10000"/>
          </a:bodyPr>
          <a:lstStyle/>
          <a:p>
            <a:endParaRPr lang="lv-LV" dirty="0" smtClean="0"/>
          </a:p>
          <a:p>
            <a:r>
              <a:rPr lang="lv-LV" altLang="lv-LV" sz="2800" b="1" dirty="0" smtClean="0">
                <a:solidFill>
                  <a:srgbClr val="C00000"/>
                </a:solidFill>
                <a:ea typeface="MS PGothic" pitchFamily="34" charset="-128"/>
              </a:rPr>
              <a:t>Muzeju teorija un normatīvais regulējums Latvijas muzejos</a:t>
            </a:r>
          </a:p>
        </p:txBody>
      </p:sp>
      <p:sp>
        <p:nvSpPr>
          <p:cNvPr id="11268" name="Text Placeholder 3"/>
          <p:cNvSpPr>
            <a:spLocks noGrp="1"/>
          </p:cNvSpPr>
          <p:nvPr>
            <p:ph type="body" sz="quarter" idx="11"/>
          </p:nvPr>
        </p:nvSpPr>
        <p:spPr>
          <a:xfrm>
            <a:off x="685800" y="5593279"/>
            <a:ext cx="7772400" cy="973776"/>
          </a:xfrm>
        </p:spPr>
        <p:txBody>
          <a:bodyPr>
            <a:normAutofit/>
          </a:bodyPr>
          <a:lstStyle/>
          <a:p>
            <a:r>
              <a:rPr lang="lv-LV" altLang="lv-LV" dirty="0" smtClean="0"/>
              <a:t>Rīga</a:t>
            </a:r>
          </a:p>
          <a:p>
            <a:r>
              <a:rPr lang="lv-LV" altLang="lv-LV" dirty="0" smtClean="0">
                <a:ea typeface="MS PGothic" pitchFamily="34" charset="-128"/>
              </a:rPr>
              <a:t>2018.gada 29.janvāris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Secinājumi</a:t>
            </a:r>
            <a:endParaRPr lang="lv-LV" dirty="0"/>
          </a:p>
        </p:txBody>
      </p:sp>
      <p:sp>
        <p:nvSpPr>
          <p:cNvPr id="3" name="Satura vietturis 2"/>
          <p:cNvSpPr>
            <a:spLocks noGrp="1"/>
          </p:cNvSpPr>
          <p:nvPr>
            <p:ph idx="1"/>
          </p:nvPr>
        </p:nvSpPr>
        <p:spPr/>
        <p:txBody>
          <a:bodyPr>
            <a:normAutofit fontScale="85000" lnSpcReduction="20000"/>
          </a:bodyPr>
          <a:lstStyle/>
          <a:p>
            <a:pPr lvl="0">
              <a:buFont typeface="Wingdings" pitchFamily="2" charset="2"/>
              <a:buChar char="Ø"/>
            </a:pPr>
            <a:r>
              <a:rPr lang="lv-LV" dirty="0" smtClean="0"/>
              <a:t>Muzeju darbības normatīvais regulējums Latvijā iezīmē būtiskus laikmetīgai muzeju darbībai raksturīgus elementus (integrēts krājums, kvalitātes vērtēšana, muzeju pamatfunkcijas un misija u.c.);</a:t>
            </a:r>
          </a:p>
          <a:p>
            <a:pPr>
              <a:buFont typeface="Wingdings" pitchFamily="2" charset="2"/>
              <a:buChar char="Ø"/>
            </a:pPr>
            <a:r>
              <a:rPr lang="lv-LV" dirty="0" smtClean="0"/>
              <a:t>Likumdošanas normas pašas par sevi nav garants šo elementu pilnvērtīgai īstenošanai praksē – tam nepieciešami atbilstoši resursi, pirmkārt – gan praktiski, gan teorētiski izglītoti muzeju speciālisti;</a:t>
            </a:r>
          </a:p>
          <a:p>
            <a:pPr lvl="0">
              <a:buFont typeface="Wingdings" pitchFamily="2" charset="2"/>
              <a:buChar char="Ø"/>
            </a:pPr>
            <a:r>
              <a:rPr lang="lv-LV" dirty="0" smtClean="0"/>
              <a:t>Latvijas muzeju nozares normatīvais regulējums neizvirza profesionalitātes prasības muzeju darbiniekiem. Šis aspekts var kļūt par nopietnu šķērsli nozares dinamiskai, konkurētspējīgai un ilglaicīgai attīstībai.</a:t>
            </a:r>
          </a:p>
          <a:p>
            <a:pPr>
              <a:buFont typeface="Wingdings" pitchFamily="2" charset="2"/>
              <a:buChar char="Ø"/>
            </a:pPr>
            <a:r>
              <a:rPr lang="lv-LV" b="1" dirty="0" smtClean="0">
                <a:solidFill>
                  <a:schemeClr val="accent2">
                    <a:lumMod val="75000"/>
                  </a:schemeClr>
                </a:solidFill>
              </a:rPr>
              <a:t>Muzeju likuma grozījumu mērķis ir sekmēt prasmīgāku un kvalitatīvāku muzeju darbu, no kura ieguvēji būs muzeju lietotāji – sabiedrība. Priekšnoteikums šī mērķa īstenošanā ir nozares darbības organizēšana, respektējot muzeju teoriju un Latvijas muzeju tradīcijas.  </a:t>
            </a:r>
          </a:p>
          <a:p>
            <a:pPr lvl="0"/>
            <a:endParaRPr lang="lv-LV" dirty="0" smtClean="0">
              <a:solidFill>
                <a:schemeClr val="accent2">
                  <a:lumMod val="75000"/>
                </a:schemeClr>
              </a:solidFill>
            </a:endParaRPr>
          </a:p>
          <a:p>
            <a:pPr lvl="0">
              <a:buFont typeface="Wingdings" pitchFamily="2" charset="2"/>
              <a:buChar char="Ø"/>
            </a:pPr>
            <a:endParaRPr lang="lv-LV" dirty="0" smtClean="0"/>
          </a:p>
          <a:p>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20</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685800" y="4322618"/>
            <a:ext cx="7772400" cy="1092530"/>
          </a:xfrm>
        </p:spPr>
        <p:txBody>
          <a:bodyPr>
            <a:normAutofit/>
          </a:bodyPr>
          <a:lstStyle/>
          <a:p>
            <a:r>
              <a:rPr lang="lv-LV" altLang="lv-LV" sz="2400" b="1" dirty="0" smtClean="0">
                <a:solidFill>
                  <a:schemeClr val="tx1">
                    <a:lumMod val="75000"/>
                    <a:lumOff val="25000"/>
                  </a:schemeClr>
                </a:solidFill>
                <a:ea typeface="MS PGothic" pitchFamily="34" charset="-128"/>
              </a:rPr>
              <a:t>PALDIES PAR UZMANĪBU!</a:t>
            </a:r>
          </a:p>
        </p:txBody>
      </p:sp>
      <p:sp>
        <p:nvSpPr>
          <p:cNvPr id="19459" name="Text Placeholder 2"/>
          <p:cNvSpPr>
            <a:spLocks noGrp="1"/>
          </p:cNvSpPr>
          <p:nvPr>
            <p:ph type="body" sz="quarter" idx="11"/>
          </p:nvPr>
        </p:nvSpPr>
        <p:spPr>
          <a:xfrm>
            <a:off x="685800" y="5415148"/>
            <a:ext cx="7772400" cy="985652"/>
          </a:xfrm>
        </p:spPr>
        <p:txBody>
          <a:bodyPr/>
          <a:lstStyle/>
          <a:p>
            <a:r>
              <a:rPr lang="lv-LV" altLang="lv-LV" dirty="0" smtClean="0">
                <a:ea typeface="MS PGothic" pitchFamily="34" charset="-128"/>
              </a:rPr>
              <a:t>Jānis Garjāns</a:t>
            </a:r>
          </a:p>
          <a:p>
            <a:r>
              <a:rPr lang="lv-LV" altLang="lv-LV" dirty="0" smtClean="0">
                <a:ea typeface="MS PGothic" pitchFamily="34" charset="-128"/>
              </a:rPr>
              <a:t>Kultūras ministrijas Muzeju nodaļas vadītājs</a:t>
            </a:r>
          </a:p>
          <a:p>
            <a:r>
              <a:rPr lang="lv-LV" altLang="lv-LV" dirty="0" smtClean="0">
                <a:ea typeface="MS PGothic" pitchFamily="34" charset="-128"/>
                <a:hlinkClick r:id="rId2"/>
              </a:rPr>
              <a:t>Janis.Garjans@km.gov.lv</a:t>
            </a:r>
            <a:r>
              <a:rPr lang="lv-LV" altLang="lv-LV" dirty="0" smtClean="0">
                <a:ea typeface="MS PGothic" pitchFamily="34" charset="-128"/>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dirty="0"/>
          </a:p>
        </p:txBody>
      </p:sp>
      <p:sp>
        <p:nvSpPr>
          <p:cNvPr id="3" name="Satura vietturis 2"/>
          <p:cNvSpPr>
            <a:spLocks noGrp="1"/>
          </p:cNvSpPr>
          <p:nvPr>
            <p:ph sz="half" idx="1"/>
          </p:nvPr>
        </p:nvSpPr>
        <p:spPr>
          <a:xfrm>
            <a:off x="2590800" y="1371600"/>
            <a:ext cx="3009900" cy="4754565"/>
          </a:xfrm>
        </p:spPr>
        <p:txBody>
          <a:bodyPr>
            <a:noAutofit/>
          </a:bodyPr>
          <a:lstStyle/>
          <a:p>
            <a:pPr algn="ctr">
              <a:buNone/>
            </a:pPr>
            <a:r>
              <a:rPr lang="lv-LV" sz="1400" b="1" dirty="0" smtClean="0"/>
              <a:t>Muzeju likums</a:t>
            </a:r>
          </a:p>
          <a:p>
            <a:pPr algn="ctr">
              <a:buNone/>
            </a:pPr>
            <a:endParaRPr lang="lv-LV" sz="1000" dirty="0" smtClean="0"/>
          </a:p>
          <a:p>
            <a:pPr>
              <a:buNone/>
            </a:pPr>
            <a:r>
              <a:rPr lang="lv-LV" sz="1000" b="1" dirty="0" smtClean="0"/>
              <a:t>1. Likumā lietotie termini</a:t>
            </a:r>
            <a:endParaRPr lang="lv-LV" sz="1000" dirty="0" smtClean="0"/>
          </a:p>
          <a:p>
            <a:pPr>
              <a:buNone/>
            </a:pPr>
            <a:r>
              <a:rPr lang="lv-LV" sz="1000" b="1" dirty="0" smtClean="0"/>
              <a:t>2. Likuma mērķis un darbība</a:t>
            </a:r>
            <a:endParaRPr lang="lv-LV" sz="1000" dirty="0" smtClean="0"/>
          </a:p>
          <a:p>
            <a:pPr>
              <a:buNone/>
            </a:pPr>
            <a:r>
              <a:rPr lang="lv-LV" sz="1000" b="1" dirty="0" smtClean="0"/>
              <a:t>3. Kultūras ministrijas kompetence muzeju jomā </a:t>
            </a:r>
            <a:endParaRPr lang="lv-LV" sz="1000" dirty="0" smtClean="0"/>
          </a:p>
          <a:p>
            <a:pPr>
              <a:buNone/>
            </a:pPr>
            <a:r>
              <a:rPr lang="lv-LV" sz="1000" b="1" dirty="0" smtClean="0"/>
              <a:t>4. Muzeju valsts pārvalde </a:t>
            </a:r>
            <a:r>
              <a:rPr lang="lv-LV" sz="1000" i="1" dirty="0" smtClean="0"/>
              <a:t>(Izslēgts)</a:t>
            </a:r>
            <a:endParaRPr lang="lv-LV" sz="1000" dirty="0" smtClean="0"/>
          </a:p>
          <a:p>
            <a:pPr>
              <a:buNone/>
            </a:pPr>
            <a:r>
              <a:rPr lang="lv-LV" sz="1000" b="1" dirty="0" smtClean="0"/>
              <a:t>5. Latvijas Muzeju padome un tās sastāvs</a:t>
            </a:r>
            <a:endParaRPr lang="lv-LV" sz="1000" dirty="0" smtClean="0"/>
          </a:p>
          <a:p>
            <a:pPr>
              <a:buNone/>
            </a:pPr>
            <a:r>
              <a:rPr lang="lv-LV" sz="1000" b="1" dirty="0" smtClean="0"/>
              <a:t>6. Muzeju padomes kompetence</a:t>
            </a:r>
            <a:endParaRPr lang="lv-LV" sz="1000" dirty="0" smtClean="0"/>
          </a:p>
          <a:p>
            <a:pPr>
              <a:buNone/>
            </a:pPr>
            <a:r>
              <a:rPr lang="lv-LV" sz="1000" b="1" dirty="0" smtClean="0"/>
              <a:t>7. Muzeja jēdziens, pamatfunkcijas un misija</a:t>
            </a:r>
            <a:endParaRPr lang="lv-LV" sz="1000" dirty="0" smtClean="0"/>
          </a:p>
          <a:p>
            <a:pPr>
              <a:buNone/>
            </a:pPr>
            <a:r>
              <a:rPr lang="lv-LV" sz="1000" b="1" dirty="0" smtClean="0"/>
              <a:t>8. Publisko muzeju dibināšanas, reorganizācijas un likvidācijas kārtība</a:t>
            </a:r>
            <a:endParaRPr lang="lv-LV" sz="1000" dirty="0" smtClean="0"/>
          </a:p>
          <a:p>
            <a:pPr>
              <a:buNone/>
            </a:pPr>
            <a:r>
              <a:rPr lang="lv-LV" sz="1000" b="1" dirty="0" smtClean="0"/>
              <a:t>9. Muzeju akreditācija un reģistrācija</a:t>
            </a:r>
            <a:endParaRPr lang="lv-LV" sz="1000" dirty="0" smtClean="0"/>
          </a:p>
          <a:p>
            <a:pPr>
              <a:buNone/>
            </a:pPr>
            <a:r>
              <a:rPr lang="lv-LV" sz="1000" b="1" dirty="0" smtClean="0"/>
              <a:t>10. Muzeju tiesības un pienākumi</a:t>
            </a:r>
            <a:endParaRPr lang="lv-LV" sz="1000" dirty="0" smtClean="0"/>
          </a:p>
          <a:p>
            <a:pPr>
              <a:buNone/>
            </a:pPr>
            <a:r>
              <a:rPr lang="lv-LV" sz="1000" b="1" dirty="0" smtClean="0"/>
              <a:t>11. Muzeju vadība</a:t>
            </a:r>
            <a:endParaRPr lang="lv-LV" sz="1000" dirty="0" smtClean="0"/>
          </a:p>
          <a:p>
            <a:pPr>
              <a:buNone/>
            </a:pPr>
            <a:r>
              <a:rPr lang="lv-LV" sz="1000" b="1" dirty="0" smtClean="0"/>
              <a:t>12. Nacionālais muzejs</a:t>
            </a:r>
            <a:endParaRPr lang="lv-LV" sz="1000" dirty="0" smtClean="0"/>
          </a:p>
          <a:p>
            <a:pPr>
              <a:buNone/>
            </a:pPr>
            <a:r>
              <a:rPr lang="lv-LV" sz="1000" b="1" dirty="0" smtClean="0"/>
              <a:t>12.</a:t>
            </a:r>
            <a:r>
              <a:rPr lang="lv-LV" sz="1000" b="1" baseline="30000" dirty="0" smtClean="0"/>
              <a:t>1</a:t>
            </a:r>
            <a:r>
              <a:rPr lang="lv-LV" sz="1000" b="1" dirty="0" smtClean="0"/>
              <a:t>Reģionālais muzejs</a:t>
            </a:r>
            <a:endParaRPr lang="lv-LV" sz="1000" dirty="0" smtClean="0"/>
          </a:p>
          <a:p>
            <a:pPr>
              <a:buNone/>
            </a:pPr>
            <a:r>
              <a:rPr lang="lv-LV" sz="1000" b="1" dirty="0" smtClean="0"/>
              <a:t>13. Nacionālais krājums</a:t>
            </a:r>
            <a:endParaRPr lang="lv-LV" sz="1000" dirty="0" smtClean="0"/>
          </a:p>
          <a:p>
            <a:pPr>
              <a:buNone/>
            </a:pPr>
            <a:r>
              <a:rPr lang="lv-LV" sz="1000" b="1" dirty="0" smtClean="0"/>
              <a:t>13.</a:t>
            </a:r>
            <a:r>
              <a:rPr lang="lv-LV" sz="1000" b="1" baseline="30000" dirty="0" smtClean="0"/>
              <a:t>1</a:t>
            </a:r>
            <a:r>
              <a:rPr lang="lv-LV" sz="1000" b="1" dirty="0" smtClean="0"/>
              <a:t>Nacionālā muzeju krājuma </a:t>
            </a:r>
            <a:r>
              <a:rPr lang="lv-LV" sz="1000" b="1" dirty="0" err="1" smtClean="0"/>
              <a:t>kopkataloga</a:t>
            </a:r>
            <a:r>
              <a:rPr lang="lv-LV" sz="1000" b="1" dirty="0" smtClean="0"/>
              <a:t> informācijas sistēma</a:t>
            </a:r>
            <a:endParaRPr lang="lv-LV" sz="1000" dirty="0" smtClean="0"/>
          </a:p>
          <a:p>
            <a:pPr>
              <a:buNone/>
            </a:pPr>
            <a:r>
              <a:rPr lang="lv-LV" sz="1000" b="1" dirty="0" smtClean="0"/>
              <a:t>14. Valsts muzeju un pašvaldību muzeju finansēšana</a:t>
            </a:r>
            <a:endParaRPr lang="lv-LV" sz="1000" dirty="0" smtClean="0"/>
          </a:p>
          <a:p>
            <a:pPr>
              <a:buNone/>
            </a:pPr>
            <a:r>
              <a:rPr lang="lv-LV" sz="1000" b="1" dirty="0" smtClean="0"/>
              <a:t>15. Starptautiskā sadarbība</a:t>
            </a:r>
            <a:endParaRPr lang="lv-LV" sz="1000" dirty="0" smtClean="0"/>
          </a:p>
          <a:p>
            <a:pPr>
              <a:buNone/>
            </a:pPr>
            <a:r>
              <a:rPr lang="lv-LV" sz="1000" b="1" dirty="0" smtClean="0"/>
              <a:t>16. Informācija par kultūras mantojuma objektiem</a:t>
            </a:r>
            <a:endParaRPr lang="lv-LV" sz="1000" dirty="0"/>
          </a:p>
        </p:txBody>
      </p:sp>
      <p:sp>
        <p:nvSpPr>
          <p:cNvPr id="4" name="Satura vietturis 3"/>
          <p:cNvSpPr>
            <a:spLocks noGrp="1"/>
          </p:cNvSpPr>
          <p:nvPr>
            <p:ph sz="half" idx="2"/>
          </p:nvPr>
        </p:nvSpPr>
        <p:spPr>
          <a:xfrm>
            <a:off x="5715000" y="1485900"/>
            <a:ext cx="2971800" cy="4640273"/>
          </a:xfrm>
        </p:spPr>
        <p:txBody>
          <a:bodyPr>
            <a:normAutofit fontScale="70000" lnSpcReduction="20000"/>
          </a:bodyPr>
          <a:lstStyle/>
          <a:p>
            <a:pPr algn="ctr">
              <a:buNone/>
            </a:pPr>
            <a:endParaRPr lang="lv-LV" b="1" dirty="0" smtClean="0"/>
          </a:p>
          <a:p>
            <a:pPr algn="ctr">
              <a:buNone/>
            </a:pPr>
            <a:endParaRPr lang="lv-LV" b="1" dirty="0" smtClean="0"/>
          </a:p>
          <a:p>
            <a:pPr algn="ctr">
              <a:buNone/>
            </a:pPr>
            <a:endParaRPr lang="lv-LV" b="1" dirty="0" smtClean="0"/>
          </a:p>
          <a:p>
            <a:pPr algn="ctr">
              <a:buNone/>
            </a:pPr>
            <a:endParaRPr lang="lv-LV" b="1" dirty="0" smtClean="0"/>
          </a:p>
          <a:p>
            <a:pPr algn="ctr">
              <a:buNone/>
            </a:pPr>
            <a:r>
              <a:rPr lang="lv-LV" b="1" dirty="0" err="1" smtClean="0"/>
              <a:t>Muzeoloģija</a:t>
            </a:r>
            <a:endParaRPr lang="lv-LV" b="1" dirty="0" smtClean="0"/>
          </a:p>
          <a:p>
            <a:pPr algn="ctr">
              <a:buNone/>
            </a:pPr>
            <a:r>
              <a:rPr lang="lv-LV" dirty="0" smtClean="0"/>
              <a:t>(</a:t>
            </a:r>
            <a:r>
              <a:rPr lang="lv-LV" dirty="0" err="1" smtClean="0"/>
              <a:t>Z.Z.Stranskis</a:t>
            </a:r>
            <a:r>
              <a:rPr lang="lv-LV" dirty="0" smtClean="0"/>
              <a:t>)</a:t>
            </a:r>
          </a:p>
          <a:p>
            <a:pPr>
              <a:buNone/>
            </a:pPr>
            <a:r>
              <a:rPr lang="lv-LV" b="1" dirty="0" smtClean="0"/>
              <a:t> </a:t>
            </a:r>
            <a:endParaRPr lang="lv-LV" sz="1600" dirty="0" smtClean="0"/>
          </a:p>
          <a:p>
            <a:pPr>
              <a:buNone/>
            </a:pPr>
            <a:r>
              <a:rPr lang="lv-LV" sz="1600" b="1" dirty="0" smtClean="0"/>
              <a:t>1. </a:t>
            </a:r>
            <a:r>
              <a:rPr lang="lv-LV" sz="1600" b="1" dirty="0" err="1" smtClean="0"/>
              <a:t>Metamuzeoloģija</a:t>
            </a:r>
            <a:endParaRPr lang="lv-LV" sz="1600" dirty="0" smtClean="0"/>
          </a:p>
          <a:p>
            <a:pPr>
              <a:buNone/>
            </a:pPr>
            <a:r>
              <a:rPr lang="lv-LV" sz="1600" b="1" dirty="0" smtClean="0"/>
              <a:t>2. Vēsturiskā </a:t>
            </a:r>
            <a:r>
              <a:rPr lang="lv-LV" sz="1600" b="1" dirty="0" err="1" smtClean="0"/>
              <a:t>muzeoloģija</a:t>
            </a:r>
            <a:endParaRPr lang="lv-LV" sz="1600" dirty="0" smtClean="0"/>
          </a:p>
          <a:p>
            <a:pPr>
              <a:buNone/>
            </a:pPr>
            <a:r>
              <a:rPr lang="lv-LV" sz="1600" b="1" dirty="0" smtClean="0"/>
              <a:t>3. Sociālā </a:t>
            </a:r>
            <a:r>
              <a:rPr lang="lv-LV" sz="1600" b="1" dirty="0" err="1" smtClean="0"/>
              <a:t>muzeoloģija</a:t>
            </a:r>
            <a:endParaRPr lang="lv-LV" sz="1600" dirty="0" smtClean="0"/>
          </a:p>
          <a:p>
            <a:pPr>
              <a:buNone/>
            </a:pPr>
            <a:r>
              <a:rPr lang="lv-LV" sz="1600" b="1" dirty="0" smtClean="0"/>
              <a:t>4. Teorētiskā </a:t>
            </a:r>
            <a:r>
              <a:rPr lang="lv-LV" sz="1600" b="1" dirty="0" err="1" smtClean="0"/>
              <a:t>muzeoloģija</a:t>
            </a:r>
            <a:r>
              <a:rPr lang="lv-LV" sz="1600" b="1" dirty="0" smtClean="0"/>
              <a:t>:</a:t>
            </a:r>
            <a:endParaRPr lang="lv-LV" sz="1600" dirty="0" smtClean="0"/>
          </a:p>
          <a:p>
            <a:pPr>
              <a:buNone/>
            </a:pPr>
            <a:r>
              <a:rPr lang="lv-LV" sz="1600" b="1" dirty="0" smtClean="0"/>
              <a:t>4.1. Objekts un uzdevums</a:t>
            </a:r>
            <a:endParaRPr lang="lv-LV" sz="1600" dirty="0" smtClean="0"/>
          </a:p>
          <a:p>
            <a:pPr>
              <a:buNone/>
            </a:pPr>
            <a:r>
              <a:rPr lang="lv-LV" sz="1600" b="1" dirty="0" smtClean="0"/>
              <a:t>4.2. </a:t>
            </a:r>
            <a:r>
              <a:rPr lang="lv-LV" sz="1600" b="1" dirty="0" err="1" smtClean="0"/>
              <a:t>Muzealitāte</a:t>
            </a:r>
            <a:endParaRPr lang="lv-LV" sz="1600" dirty="0" smtClean="0"/>
          </a:p>
          <a:p>
            <a:pPr>
              <a:buNone/>
            </a:pPr>
            <a:r>
              <a:rPr lang="lv-LV" sz="1600" b="1" dirty="0" smtClean="0"/>
              <a:t>4.3. Sistēma:</a:t>
            </a:r>
            <a:endParaRPr lang="lv-LV" sz="1600" dirty="0" smtClean="0"/>
          </a:p>
          <a:p>
            <a:pPr>
              <a:buNone/>
            </a:pPr>
            <a:r>
              <a:rPr lang="lv-LV" sz="1600" b="1" dirty="0" smtClean="0"/>
              <a:t>       4.3.1. Atlases teorija;</a:t>
            </a:r>
            <a:endParaRPr lang="lv-LV" sz="1600" dirty="0" smtClean="0"/>
          </a:p>
          <a:p>
            <a:pPr>
              <a:buNone/>
            </a:pPr>
            <a:r>
              <a:rPr lang="lv-LV" sz="1600" b="1" dirty="0" smtClean="0"/>
              <a:t>       4.3.2. </a:t>
            </a:r>
            <a:r>
              <a:rPr lang="lv-LV" sz="1600" b="1" dirty="0" err="1" smtClean="0"/>
              <a:t>Tezaurēšanas</a:t>
            </a:r>
            <a:r>
              <a:rPr lang="lv-LV" sz="1600" b="1" dirty="0" smtClean="0"/>
              <a:t> teorija;</a:t>
            </a:r>
            <a:endParaRPr lang="lv-LV" sz="1600" dirty="0" smtClean="0"/>
          </a:p>
          <a:p>
            <a:pPr>
              <a:buNone/>
            </a:pPr>
            <a:r>
              <a:rPr lang="lv-LV" sz="1600" b="1" dirty="0" smtClean="0"/>
              <a:t>       4.3.3. Prezentācijas teorija.</a:t>
            </a:r>
            <a:endParaRPr lang="lv-LV" sz="1600" dirty="0" smtClean="0"/>
          </a:p>
          <a:p>
            <a:pPr>
              <a:buNone/>
            </a:pPr>
            <a:r>
              <a:rPr lang="lv-LV" sz="1600" b="1" dirty="0" smtClean="0"/>
              <a:t>5. </a:t>
            </a:r>
            <a:r>
              <a:rPr lang="lv-LV" sz="1600" b="1" dirty="0" err="1" smtClean="0"/>
              <a:t>Muzeogrāfija</a:t>
            </a:r>
            <a:endParaRPr lang="lv-LV" sz="1600" dirty="0" smtClean="0"/>
          </a:p>
          <a:p>
            <a:pPr>
              <a:buNone/>
            </a:pPr>
            <a:r>
              <a:rPr lang="lv-LV" sz="1600" b="1" dirty="0" smtClean="0"/>
              <a:t>6. Speciālā </a:t>
            </a:r>
            <a:r>
              <a:rPr lang="lv-LV" sz="1600" b="1" dirty="0" err="1" smtClean="0"/>
              <a:t>muzeoloģija</a:t>
            </a:r>
            <a:endParaRPr lang="lv-LV" sz="1600" dirty="0" smtClean="0"/>
          </a:p>
          <a:p>
            <a:pPr>
              <a:buNone/>
            </a:pPr>
            <a:r>
              <a:rPr lang="lv-LV" b="1" dirty="0" smtClean="0"/>
              <a:t> </a:t>
            </a:r>
            <a:endParaRPr lang="lv-LV" dirty="0" smtClean="0"/>
          </a:p>
          <a:p>
            <a:pPr>
              <a:buNone/>
            </a:pPr>
            <a:r>
              <a:rPr lang="lv-LV" b="1" dirty="0" smtClean="0"/>
              <a:t> </a:t>
            </a:r>
            <a:endParaRPr lang="lv-LV" dirty="0" smtClean="0"/>
          </a:p>
          <a:p>
            <a:pPr>
              <a:buNone/>
            </a:pPr>
            <a:r>
              <a:rPr lang="lv-LV" b="1" dirty="0" smtClean="0"/>
              <a:t> </a:t>
            </a:r>
            <a:endParaRPr lang="lv-LV" dirty="0" smtClean="0"/>
          </a:p>
          <a:p>
            <a:pPr>
              <a:buNone/>
            </a:pPr>
            <a:r>
              <a:rPr lang="lv-LV" b="1" dirty="0" smtClean="0"/>
              <a:t> </a:t>
            </a:r>
            <a:endParaRPr lang="lv-LV" dirty="0" smtClean="0"/>
          </a:p>
          <a:p>
            <a:pPr>
              <a:buNone/>
            </a:pPr>
            <a:r>
              <a:rPr lang="lv-LV" b="1" dirty="0" smtClean="0"/>
              <a:t> </a:t>
            </a:r>
            <a:endParaRPr lang="lv-LV" dirty="0" smtClean="0"/>
          </a:p>
          <a:p>
            <a:endParaRPr lang="lv-LV" dirty="0"/>
          </a:p>
        </p:txBody>
      </p:sp>
      <p:sp>
        <p:nvSpPr>
          <p:cNvPr id="5" name="Teksta vietturis 4"/>
          <p:cNvSpPr>
            <a:spLocks noGrp="1"/>
          </p:cNvSpPr>
          <p:nvPr>
            <p:ph type="body" sz="quarter" idx="10"/>
          </p:nvPr>
        </p:nvSpPr>
        <p:spPr/>
        <p:txBody>
          <a:bodyPr/>
          <a:lstStyle/>
          <a:p>
            <a:endParaRPr lang="lv-LV"/>
          </a:p>
        </p:txBody>
      </p:sp>
      <p:sp>
        <p:nvSpPr>
          <p:cNvPr id="6" name="Teksta vietturis 5"/>
          <p:cNvSpPr>
            <a:spLocks noGrp="1"/>
          </p:cNvSpPr>
          <p:nvPr>
            <p:ph type="body" sz="quarter" idx="12"/>
          </p:nvPr>
        </p:nvSpPr>
        <p:spPr/>
        <p:txBody>
          <a:bodyPr/>
          <a:lstStyle/>
          <a:p>
            <a:endParaRPr lang="lv-LV"/>
          </a:p>
        </p:txBody>
      </p:sp>
      <p:sp>
        <p:nvSpPr>
          <p:cNvPr id="7" name="Slaida numura vietturis 6"/>
          <p:cNvSpPr>
            <a:spLocks noGrp="1"/>
          </p:cNvSpPr>
          <p:nvPr>
            <p:ph type="sldNum" sz="quarter" idx="13"/>
          </p:nvPr>
        </p:nvSpPr>
        <p:spPr/>
        <p:txBody>
          <a:bodyPr/>
          <a:lstStyle/>
          <a:p>
            <a:pPr>
              <a:defRPr/>
            </a:pPr>
            <a:fld id="{B12A38F6-3DA9-4417-97A0-BDBF75F86DAC}" type="slidenum">
              <a:rPr lang="en-US" altLang="lv-LV" smtClean="0"/>
              <a:pPr>
                <a:defRPr/>
              </a:pPr>
              <a:t>3</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0"/>
          </p:nvPr>
        </p:nvSpPr>
        <p:spPr/>
        <p:txBody>
          <a:bodyPr/>
          <a:lstStyle/>
          <a:p>
            <a:endParaRPr lang="lv-LV"/>
          </a:p>
        </p:txBody>
      </p:sp>
      <p:sp>
        <p:nvSpPr>
          <p:cNvPr id="3" name="Teksta vietturis 2"/>
          <p:cNvSpPr>
            <a:spLocks noGrp="1"/>
          </p:cNvSpPr>
          <p:nvPr>
            <p:ph type="body" sz="quarter" idx="12"/>
          </p:nvPr>
        </p:nvSpPr>
        <p:spPr/>
        <p:txBody>
          <a:bodyPr/>
          <a:lstStyle/>
          <a:p>
            <a:endParaRPr lang="lv-LV"/>
          </a:p>
        </p:txBody>
      </p:sp>
      <p:sp>
        <p:nvSpPr>
          <p:cNvPr id="4" name="Slaida numura vietturis 3"/>
          <p:cNvSpPr>
            <a:spLocks noGrp="1"/>
          </p:cNvSpPr>
          <p:nvPr>
            <p:ph type="sldNum" sz="quarter" idx="13"/>
          </p:nvPr>
        </p:nvSpPr>
        <p:spPr/>
        <p:txBody>
          <a:bodyPr/>
          <a:lstStyle/>
          <a:p>
            <a:pPr>
              <a:defRPr/>
            </a:pPr>
            <a:fld id="{D9562579-8F88-4705-88B0-7C4E9C8FC6CD}" type="slidenum">
              <a:rPr lang="en-US" altLang="lv-LV" smtClean="0"/>
              <a:pPr>
                <a:defRPr/>
              </a:pPr>
              <a:t>4</a:t>
            </a:fld>
            <a:endParaRPr lang="en-US" altLang="lv-LV"/>
          </a:p>
        </p:txBody>
      </p:sp>
      <p:pic>
        <p:nvPicPr>
          <p:cNvPr id="1026" name="Picture 2"/>
          <p:cNvPicPr>
            <a:picLocks noChangeAspect="1" noChangeArrowheads="1"/>
          </p:cNvPicPr>
          <p:nvPr/>
        </p:nvPicPr>
        <p:blipFill>
          <a:blip r:embed="rId2" cstate="print"/>
          <a:srcRect/>
          <a:stretch>
            <a:fillRect/>
          </a:stretch>
        </p:blipFill>
        <p:spPr bwMode="auto">
          <a:xfrm>
            <a:off x="2019301" y="166257"/>
            <a:ext cx="2100344" cy="3228975"/>
          </a:xfrm>
          <a:prstGeom prst="rect">
            <a:avLst/>
          </a:prstGeom>
          <a:noFill/>
          <a:ln w="19050">
            <a:solidFill>
              <a:schemeClr val="tx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166257"/>
            <a:ext cx="2330139" cy="3228975"/>
          </a:xfrm>
          <a:prstGeom prst="rect">
            <a:avLst/>
          </a:prstGeom>
          <a:noFill/>
          <a:ln w="19050">
            <a:solidFill>
              <a:schemeClr val="tx1"/>
            </a:solidFill>
            <a:miter lim="800000"/>
            <a:headEnd/>
            <a:tailEnd/>
          </a:ln>
        </p:spPr>
      </p:pic>
      <p:pic>
        <p:nvPicPr>
          <p:cNvPr id="1033" name="Picture 9" descr="\\lkm1.km.gov.lv\RoamDocu$\JanisG\Desktop\NewMuseology.PNG"/>
          <p:cNvPicPr>
            <a:picLocks noChangeAspect="1" noChangeArrowheads="1"/>
          </p:cNvPicPr>
          <p:nvPr/>
        </p:nvPicPr>
        <p:blipFill>
          <a:blip r:embed="rId4" cstate="print"/>
          <a:srcRect/>
          <a:stretch>
            <a:fillRect/>
          </a:stretch>
        </p:blipFill>
        <p:spPr bwMode="auto">
          <a:xfrm>
            <a:off x="6281468" y="3661932"/>
            <a:ext cx="1929082" cy="3081768"/>
          </a:xfrm>
          <a:prstGeom prst="rect">
            <a:avLst/>
          </a:prstGeom>
          <a:noFill/>
        </p:spPr>
      </p:pic>
      <p:pic>
        <p:nvPicPr>
          <p:cNvPr id="1034" name="Picture 10" descr="\\lkm1.km.gov.lv\RoamDocu$\JanisG\Desktop\UNESCO.PNG"/>
          <p:cNvPicPr>
            <a:picLocks noChangeAspect="1" noChangeArrowheads="1"/>
          </p:cNvPicPr>
          <p:nvPr/>
        </p:nvPicPr>
        <p:blipFill>
          <a:blip r:embed="rId5" cstate="print"/>
          <a:srcRect/>
          <a:stretch>
            <a:fillRect/>
          </a:stretch>
        </p:blipFill>
        <p:spPr bwMode="auto">
          <a:xfrm>
            <a:off x="2730986" y="3661932"/>
            <a:ext cx="3282988" cy="3009900"/>
          </a:xfrm>
          <a:prstGeom prst="rect">
            <a:avLst/>
          </a:prstGeom>
          <a:noFill/>
          <a:ln w="19050">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Referāta struktūra: </a:t>
            </a:r>
            <a:br>
              <a:rPr lang="lv-LV" dirty="0" smtClean="0"/>
            </a:br>
            <a:endParaRPr lang="lv-LV" dirty="0"/>
          </a:p>
        </p:txBody>
      </p:sp>
      <p:sp>
        <p:nvSpPr>
          <p:cNvPr id="3" name="Satura vietturis 2"/>
          <p:cNvSpPr>
            <a:spLocks noGrp="1"/>
          </p:cNvSpPr>
          <p:nvPr>
            <p:ph idx="1"/>
          </p:nvPr>
        </p:nvSpPr>
        <p:spPr/>
        <p:txBody>
          <a:bodyPr/>
          <a:lstStyle/>
          <a:p>
            <a:pPr>
              <a:lnSpc>
                <a:spcPct val="250000"/>
              </a:lnSpc>
              <a:buFont typeface="Wingdings" pitchFamily="2" charset="2"/>
              <a:buChar char="Ø"/>
            </a:pPr>
            <a:r>
              <a:rPr lang="lv-LV" dirty="0" smtClean="0"/>
              <a:t>Muzeja definīcija un muzeja misija;</a:t>
            </a:r>
          </a:p>
          <a:p>
            <a:pPr>
              <a:lnSpc>
                <a:spcPct val="250000"/>
              </a:lnSpc>
              <a:buFont typeface="Wingdings" pitchFamily="2" charset="2"/>
              <a:buChar char="Ø"/>
            </a:pPr>
            <a:r>
              <a:rPr lang="lv-LV" dirty="0" smtClean="0"/>
              <a:t>Integrēta pieeja kultūras mantojumam; </a:t>
            </a:r>
          </a:p>
          <a:p>
            <a:pPr>
              <a:lnSpc>
                <a:spcPct val="250000"/>
              </a:lnSpc>
              <a:buFont typeface="Wingdings" pitchFamily="2" charset="2"/>
              <a:buChar char="Ø"/>
            </a:pPr>
            <a:r>
              <a:rPr lang="lv-LV" dirty="0" smtClean="0"/>
              <a:t>Muzeju darbības novērtēšana.</a:t>
            </a:r>
          </a:p>
          <a:p>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5</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Muzeja definīcija un muzeja misija</a:t>
            </a:r>
            <a:endParaRPr lang="lv-LV" dirty="0"/>
          </a:p>
        </p:txBody>
      </p:sp>
      <p:sp>
        <p:nvSpPr>
          <p:cNvPr id="3" name="Satura vietturis 2"/>
          <p:cNvSpPr>
            <a:spLocks noGrp="1"/>
          </p:cNvSpPr>
          <p:nvPr>
            <p:ph sz="half" idx="1"/>
          </p:nvPr>
        </p:nvSpPr>
        <p:spPr/>
        <p:txBody>
          <a:bodyPr>
            <a:normAutofit fontScale="85000" lnSpcReduction="10000"/>
          </a:bodyPr>
          <a:lstStyle/>
          <a:p>
            <a:pPr>
              <a:buFont typeface="Arial" pitchFamily="34" charset="0"/>
              <a:buChar char="•"/>
            </a:pPr>
            <a:r>
              <a:rPr lang="lv-LV" dirty="0" smtClean="0"/>
              <a:t>A </a:t>
            </a:r>
            <a:r>
              <a:rPr lang="lv-LV" dirty="0" err="1" smtClean="0"/>
              <a:t>museum</a:t>
            </a:r>
            <a:r>
              <a:rPr lang="lv-LV" dirty="0" smtClean="0"/>
              <a:t> </a:t>
            </a:r>
            <a:r>
              <a:rPr lang="lv-LV" dirty="0" err="1" smtClean="0"/>
              <a:t>is</a:t>
            </a:r>
            <a:r>
              <a:rPr lang="lv-LV" dirty="0" smtClean="0"/>
              <a:t> a </a:t>
            </a:r>
            <a:r>
              <a:rPr lang="lv-LV" dirty="0" err="1" smtClean="0"/>
              <a:t>non</a:t>
            </a:r>
            <a:r>
              <a:rPr lang="lv-LV" dirty="0" smtClean="0"/>
              <a:t> </a:t>
            </a:r>
            <a:r>
              <a:rPr lang="lv-LV" dirty="0" err="1" smtClean="0"/>
              <a:t>profit</a:t>
            </a:r>
            <a:r>
              <a:rPr lang="lv-LV" dirty="0" smtClean="0"/>
              <a:t>, </a:t>
            </a:r>
            <a:r>
              <a:rPr lang="lv-LV" dirty="0" err="1" smtClean="0"/>
              <a:t>permanent</a:t>
            </a:r>
            <a:r>
              <a:rPr lang="lv-LV" dirty="0" smtClean="0"/>
              <a:t> </a:t>
            </a:r>
            <a:r>
              <a:rPr lang="lv-LV" dirty="0" err="1" smtClean="0"/>
              <a:t>institution</a:t>
            </a:r>
            <a:r>
              <a:rPr lang="lv-LV" dirty="0" smtClean="0"/>
              <a:t> in </a:t>
            </a:r>
            <a:r>
              <a:rPr lang="lv-LV" dirty="0" err="1" smtClean="0"/>
              <a:t>the</a:t>
            </a:r>
            <a:r>
              <a:rPr lang="lv-LV" dirty="0" smtClean="0"/>
              <a:t> </a:t>
            </a:r>
            <a:r>
              <a:rPr lang="lv-LV" dirty="0" err="1" smtClean="0"/>
              <a:t>service</a:t>
            </a:r>
            <a:r>
              <a:rPr lang="lv-LV" dirty="0" smtClean="0"/>
              <a:t> </a:t>
            </a:r>
            <a:r>
              <a:rPr lang="lv-LV" dirty="0" err="1" smtClean="0"/>
              <a:t>of</a:t>
            </a:r>
            <a:r>
              <a:rPr lang="lv-LV" dirty="0" smtClean="0"/>
              <a:t> </a:t>
            </a:r>
            <a:r>
              <a:rPr lang="lv-LV" dirty="0" err="1" smtClean="0"/>
              <a:t>society</a:t>
            </a:r>
            <a:r>
              <a:rPr lang="lv-LV" dirty="0" smtClean="0"/>
              <a:t> </a:t>
            </a:r>
            <a:r>
              <a:rPr lang="lv-LV" dirty="0" err="1" smtClean="0"/>
              <a:t>and</a:t>
            </a:r>
            <a:r>
              <a:rPr lang="lv-LV" dirty="0" smtClean="0"/>
              <a:t> </a:t>
            </a:r>
            <a:r>
              <a:rPr lang="lv-LV" dirty="0" err="1" smtClean="0"/>
              <a:t>its</a:t>
            </a:r>
            <a:r>
              <a:rPr lang="lv-LV" dirty="0" smtClean="0"/>
              <a:t> </a:t>
            </a:r>
            <a:r>
              <a:rPr lang="lv-LV" dirty="0" err="1" smtClean="0"/>
              <a:t>development</a:t>
            </a:r>
            <a:r>
              <a:rPr lang="lv-LV" dirty="0" smtClean="0"/>
              <a:t>, </a:t>
            </a:r>
            <a:r>
              <a:rPr lang="lv-LV" dirty="0" err="1" smtClean="0"/>
              <a:t>open</a:t>
            </a:r>
            <a:r>
              <a:rPr lang="lv-LV" dirty="0" smtClean="0"/>
              <a:t> to </a:t>
            </a:r>
            <a:r>
              <a:rPr lang="lv-LV" dirty="0" err="1" smtClean="0"/>
              <a:t>the</a:t>
            </a:r>
            <a:r>
              <a:rPr lang="lv-LV" dirty="0" smtClean="0"/>
              <a:t> </a:t>
            </a:r>
            <a:r>
              <a:rPr lang="lv-LV" dirty="0" err="1" smtClean="0"/>
              <a:t>public</a:t>
            </a:r>
            <a:r>
              <a:rPr lang="lv-LV" dirty="0" smtClean="0"/>
              <a:t>, </a:t>
            </a:r>
            <a:r>
              <a:rPr lang="lv-LV" dirty="0" err="1" smtClean="0"/>
              <a:t>which</a:t>
            </a:r>
            <a:r>
              <a:rPr lang="lv-LV" dirty="0" smtClean="0"/>
              <a:t> </a:t>
            </a:r>
            <a:r>
              <a:rPr lang="lv-LV" dirty="0" err="1" smtClean="0"/>
              <a:t>acquires</a:t>
            </a:r>
            <a:r>
              <a:rPr lang="lv-LV" dirty="0" smtClean="0"/>
              <a:t>, </a:t>
            </a:r>
            <a:r>
              <a:rPr lang="lv-LV" dirty="0" err="1" smtClean="0"/>
              <a:t>conserves</a:t>
            </a:r>
            <a:r>
              <a:rPr lang="lv-LV" dirty="0" smtClean="0"/>
              <a:t>, </a:t>
            </a:r>
            <a:r>
              <a:rPr lang="lv-LV" dirty="0" err="1" smtClean="0"/>
              <a:t>researches</a:t>
            </a:r>
            <a:r>
              <a:rPr lang="lv-LV" dirty="0" smtClean="0"/>
              <a:t>, </a:t>
            </a:r>
            <a:r>
              <a:rPr lang="lv-LV" dirty="0" err="1" smtClean="0"/>
              <a:t>communicates</a:t>
            </a:r>
            <a:r>
              <a:rPr lang="lv-LV" dirty="0" smtClean="0"/>
              <a:t> </a:t>
            </a:r>
            <a:r>
              <a:rPr lang="lv-LV" dirty="0" err="1" smtClean="0"/>
              <a:t>and</a:t>
            </a:r>
            <a:r>
              <a:rPr lang="lv-LV" dirty="0" smtClean="0"/>
              <a:t> </a:t>
            </a:r>
            <a:r>
              <a:rPr lang="lv-LV" dirty="0" err="1" smtClean="0"/>
              <a:t>exhibits</a:t>
            </a:r>
            <a:r>
              <a:rPr lang="lv-LV" dirty="0" smtClean="0"/>
              <a:t> </a:t>
            </a:r>
            <a:r>
              <a:rPr lang="lv-LV" dirty="0" err="1" smtClean="0"/>
              <a:t>the</a:t>
            </a:r>
            <a:r>
              <a:rPr lang="lv-LV" dirty="0" smtClean="0"/>
              <a:t> </a:t>
            </a:r>
            <a:r>
              <a:rPr lang="lv-LV" dirty="0" err="1" smtClean="0"/>
              <a:t>tangible</a:t>
            </a:r>
            <a:r>
              <a:rPr lang="lv-LV" dirty="0" smtClean="0"/>
              <a:t> </a:t>
            </a:r>
            <a:r>
              <a:rPr lang="lv-LV" dirty="0" err="1" smtClean="0"/>
              <a:t>and</a:t>
            </a:r>
            <a:r>
              <a:rPr lang="lv-LV" dirty="0" smtClean="0"/>
              <a:t> </a:t>
            </a:r>
            <a:r>
              <a:rPr lang="lv-LV" dirty="0" err="1" smtClean="0"/>
              <a:t>intangible</a:t>
            </a:r>
            <a:r>
              <a:rPr lang="lv-LV" dirty="0" smtClean="0"/>
              <a:t> </a:t>
            </a:r>
            <a:r>
              <a:rPr lang="lv-LV" dirty="0" err="1" smtClean="0"/>
              <a:t>heritage</a:t>
            </a:r>
            <a:r>
              <a:rPr lang="lv-LV" dirty="0" smtClean="0"/>
              <a:t> </a:t>
            </a:r>
            <a:r>
              <a:rPr lang="lv-LV" dirty="0" err="1" smtClean="0"/>
              <a:t>of</a:t>
            </a:r>
            <a:r>
              <a:rPr lang="lv-LV" dirty="0" smtClean="0"/>
              <a:t> </a:t>
            </a:r>
            <a:r>
              <a:rPr lang="lv-LV" dirty="0" err="1" smtClean="0"/>
              <a:t>humanity</a:t>
            </a:r>
            <a:r>
              <a:rPr lang="lv-LV" dirty="0" smtClean="0"/>
              <a:t> </a:t>
            </a:r>
            <a:r>
              <a:rPr lang="lv-LV" dirty="0" err="1" smtClean="0"/>
              <a:t>and</a:t>
            </a:r>
            <a:r>
              <a:rPr lang="lv-LV" dirty="0" smtClean="0"/>
              <a:t> </a:t>
            </a:r>
            <a:r>
              <a:rPr lang="lv-LV" dirty="0" err="1" smtClean="0"/>
              <a:t>its</a:t>
            </a:r>
            <a:r>
              <a:rPr lang="lv-LV" dirty="0" smtClean="0"/>
              <a:t> </a:t>
            </a:r>
            <a:r>
              <a:rPr lang="lv-LV" dirty="0" err="1" smtClean="0"/>
              <a:t>environment</a:t>
            </a:r>
            <a:r>
              <a:rPr lang="lv-LV" dirty="0" smtClean="0"/>
              <a:t> </a:t>
            </a:r>
            <a:r>
              <a:rPr lang="lv-LV" dirty="0" err="1" smtClean="0"/>
              <a:t>for</a:t>
            </a:r>
            <a:r>
              <a:rPr lang="lv-LV" dirty="0" smtClean="0"/>
              <a:t> </a:t>
            </a:r>
            <a:r>
              <a:rPr lang="lv-LV" dirty="0" err="1" smtClean="0"/>
              <a:t>the</a:t>
            </a:r>
            <a:r>
              <a:rPr lang="lv-LV" dirty="0" smtClean="0"/>
              <a:t> </a:t>
            </a:r>
            <a:r>
              <a:rPr lang="lv-LV" dirty="0" err="1" smtClean="0"/>
              <a:t>purposes</a:t>
            </a:r>
            <a:r>
              <a:rPr lang="lv-LV" dirty="0" smtClean="0"/>
              <a:t> </a:t>
            </a:r>
            <a:r>
              <a:rPr lang="lv-LV" dirty="0" err="1" smtClean="0"/>
              <a:t>of</a:t>
            </a:r>
            <a:r>
              <a:rPr lang="lv-LV" dirty="0" smtClean="0"/>
              <a:t> </a:t>
            </a:r>
            <a:r>
              <a:rPr lang="lv-LV" dirty="0" err="1" smtClean="0"/>
              <a:t>education</a:t>
            </a:r>
            <a:r>
              <a:rPr lang="lv-LV" dirty="0" smtClean="0"/>
              <a:t>, </a:t>
            </a:r>
            <a:r>
              <a:rPr lang="lv-LV" dirty="0" err="1" smtClean="0"/>
              <a:t>study</a:t>
            </a:r>
            <a:r>
              <a:rPr lang="lv-LV" dirty="0" smtClean="0"/>
              <a:t> </a:t>
            </a:r>
            <a:r>
              <a:rPr lang="lv-LV" dirty="0" err="1" smtClean="0"/>
              <a:t>and</a:t>
            </a:r>
            <a:r>
              <a:rPr lang="lv-LV" dirty="0" smtClean="0"/>
              <a:t> </a:t>
            </a:r>
            <a:r>
              <a:rPr lang="lv-LV" dirty="0" err="1" smtClean="0"/>
              <a:t>enjoyment</a:t>
            </a:r>
            <a:r>
              <a:rPr lang="lv-LV" dirty="0" smtClean="0"/>
              <a:t>.</a:t>
            </a:r>
          </a:p>
          <a:p>
            <a:pPr algn="r">
              <a:buNone/>
            </a:pPr>
            <a:r>
              <a:rPr lang="lv-LV" dirty="0" smtClean="0"/>
              <a:t>ICOM</a:t>
            </a:r>
            <a:endParaRPr lang="lv-LV" dirty="0"/>
          </a:p>
        </p:txBody>
      </p:sp>
      <p:sp>
        <p:nvSpPr>
          <p:cNvPr id="4" name="Satura vietturis 3"/>
          <p:cNvSpPr>
            <a:spLocks noGrp="1"/>
          </p:cNvSpPr>
          <p:nvPr>
            <p:ph sz="half" idx="2"/>
          </p:nvPr>
        </p:nvSpPr>
        <p:spPr/>
        <p:txBody>
          <a:bodyPr>
            <a:noAutofit/>
          </a:bodyPr>
          <a:lstStyle/>
          <a:p>
            <a:r>
              <a:rPr lang="lv-LV" sz="1700" dirty="0" smtClean="0"/>
              <a:t>Muzejs ir pastāvīga un publiski pieejama bezpeļņas institūcija, kas kalpo sabiedrībai un tās attīstībai un kas iegūst, saglabā, pēta, popularizē un eksponē materiālo un nemateriālo cilvēces mantojumu un vidi, lai sekmētu sabiedrības izglītošanu, pētniecību un sniegtu emocionālu baudījumu”</a:t>
            </a:r>
          </a:p>
          <a:p>
            <a:pPr algn="r">
              <a:buNone/>
            </a:pPr>
            <a:r>
              <a:rPr lang="lv-LV" sz="1700" dirty="0" smtClean="0"/>
              <a:t>ICOM</a:t>
            </a:r>
            <a:endParaRPr lang="lv-LV" sz="1700" dirty="0"/>
          </a:p>
        </p:txBody>
      </p:sp>
      <p:sp>
        <p:nvSpPr>
          <p:cNvPr id="5" name="Teksta vietturis 4"/>
          <p:cNvSpPr>
            <a:spLocks noGrp="1"/>
          </p:cNvSpPr>
          <p:nvPr>
            <p:ph type="body" sz="quarter" idx="10"/>
          </p:nvPr>
        </p:nvSpPr>
        <p:spPr/>
        <p:txBody>
          <a:bodyPr/>
          <a:lstStyle/>
          <a:p>
            <a:endParaRPr lang="lv-LV"/>
          </a:p>
        </p:txBody>
      </p:sp>
      <p:sp>
        <p:nvSpPr>
          <p:cNvPr id="6" name="Teksta vietturis 5"/>
          <p:cNvSpPr>
            <a:spLocks noGrp="1"/>
          </p:cNvSpPr>
          <p:nvPr>
            <p:ph type="body" sz="quarter" idx="12"/>
          </p:nvPr>
        </p:nvSpPr>
        <p:spPr/>
        <p:txBody>
          <a:bodyPr/>
          <a:lstStyle/>
          <a:p>
            <a:endParaRPr lang="lv-LV"/>
          </a:p>
        </p:txBody>
      </p:sp>
      <p:sp>
        <p:nvSpPr>
          <p:cNvPr id="7" name="Slaida numura vietturis 6"/>
          <p:cNvSpPr>
            <a:spLocks noGrp="1"/>
          </p:cNvSpPr>
          <p:nvPr>
            <p:ph type="sldNum" sz="quarter" idx="13"/>
          </p:nvPr>
        </p:nvSpPr>
        <p:spPr/>
        <p:txBody>
          <a:bodyPr/>
          <a:lstStyle/>
          <a:p>
            <a:pPr>
              <a:defRPr/>
            </a:pPr>
            <a:fld id="{B12A38F6-3DA9-4417-97A0-BDBF75F86DAC}" type="slidenum">
              <a:rPr lang="en-US" altLang="lv-LV" smtClean="0"/>
              <a:pPr>
                <a:defRPr/>
              </a:pPr>
              <a:t>6</a:t>
            </a:fld>
            <a:endParaRPr lang="en-US" altLang="lv-LV"/>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Muzeja definīcija un muzeja misija</a:t>
            </a:r>
            <a:endParaRPr lang="lv-LV" dirty="0"/>
          </a:p>
        </p:txBody>
      </p:sp>
      <p:sp>
        <p:nvSpPr>
          <p:cNvPr id="3" name="Satura vietturis 2"/>
          <p:cNvSpPr>
            <a:spLocks noGrp="1"/>
          </p:cNvSpPr>
          <p:nvPr>
            <p:ph idx="1"/>
          </p:nvPr>
        </p:nvSpPr>
        <p:spPr/>
        <p:txBody>
          <a:bodyPr/>
          <a:lstStyle/>
          <a:p>
            <a:r>
              <a:rPr lang="lv-LV" dirty="0" smtClean="0"/>
              <a:t>Muzejs ir pastāvīga un publiski pieejama institūcija, kura kalpo sabiedrībai un tās attīstībai un kura iegūst, uzkrāj, saglabā, pēta, popularizē un eksponē materiālo un nemateriālo cilvēces mantojumu un vidi, lai sekmētu pētniecību, sabiedrības izglītošanu un sniegtu sabiedrībai emocionālu baudījumu, un kuras </a:t>
            </a:r>
            <a:r>
              <a:rPr lang="lv-LV" dirty="0" smtClean="0">
                <a:solidFill>
                  <a:srgbClr val="FF0000"/>
                </a:solidFill>
              </a:rPr>
              <a:t>darbība, īstenojot muzeja funkcijas, nav vērsta uz peļņas gūšanu</a:t>
            </a:r>
            <a:r>
              <a:rPr lang="lv-LV" dirty="0" smtClean="0"/>
              <a:t>.</a:t>
            </a:r>
          </a:p>
          <a:p>
            <a:endParaRPr lang="lv-LV" dirty="0" smtClean="0"/>
          </a:p>
          <a:p>
            <a:pPr algn="r"/>
            <a:r>
              <a:rPr lang="lv-LV" dirty="0" smtClean="0"/>
              <a:t>LR Muzeju likums</a:t>
            </a:r>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7</a:t>
            </a:fld>
            <a:endParaRPr lang="en-US" alt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Muzeja definīcija un muzeja misija</a:t>
            </a:r>
            <a:endParaRPr lang="lv-LV" dirty="0"/>
          </a:p>
        </p:txBody>
      </p:sp>
      <p:sp>
        <p:nvSpPr>
          <p:cNvPr id="3" name="Satura vietturis 2"/>
          <p:cNvSpPr>
            <a:spLocks noGrp="1"/>
          </p:cNvSpPr>
          <p:nvPr>
            <p:ph idx="1"/>
          </p:nvPr>
        </p:nvSpPr>
        <p:spPr/>
        <p:txBody>
          <a:bodyPr/>
          <a:lstStyle/>
          <a:p>
            <a:r>
              <a:rPr lang="lv-LV" b="1" dirty="0" smtClean="0"/>
              <a:t>10.pants. Muzeju tiesības un pienākumi</a:t>
            </a:r>
            <a:endParaRPr lang="lv-LV" dirty="0" smtClean="0"/>
          </a:p>
          <a:p>
            <a:pPr marL="457200" indent="-457200">
              <a:buAutoNum type="arabicParenBoth"/>
            </a:pPr>
            <a:r>
              <a:rPr lang="lv-LV" dirty="0" smtClean="0"/>
              <a:t>Muzejam ir tiesības:</a:t>
            </a:r>
          </a:p>
          <a:p>
            <a:pPr marL="457200" indent="-457200"/>
            <a:r>
              <a:rPr lang="lv-LV" dirty="0" smtClean="0"/>
              <a:t>/../</a:t>
            </a:r>
          </a:p>
          <a:p>
            <a:pPr marL="457200" indent="-457200"/>
            <a:r>
              <a:rPr lang="lv-LV" dirty="0" smtClean="0"/>
              <a:t>7) </a:t>
            </a:r>
            <a:r>
              <a:rPr lang="lv-LV" dirty="0" smtClean="0">
                <a:solidFill>
                  <a:srgbClr val="FF0000"/>
                </a:solidFill>
              </a:rPr>
              <a:t>veikt saimniecisko darbību, tai skaitā suvenīru un iespieddarbu tirdzniecību, ja tā ir nepieciešama muzeja pamatfunkciju un darbības veicināšanai.</a:t>
            </a:r>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8</a:t>
            </a:fld>
            <a:endParaRPr lang="en-US" alt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Muzeja definīcija un muzeja misija</a:t>
            </a:r>
            <a:endParaRPr lang="lv-LV" dirty="0"/>
          </a:p>
        </p:txBody>
      </p:sp>
      <p:sp>
        <p:nvSpPr>
          <p:cNvPr id="3" name="Satura vietturis 2"/>
          <p:cNvSpPr>
            <a:spLocks noGrp="1"/>
          </p:cNvSpPr>
          <p:nvPr>
            <p:ph idx="1"/>
          </p:nvPr>
        </p:nvSpPr>
        <p:spPr/>
        <p:txBody>
          <a:bodyPr/>
          <a:lstStyle/>
          <a:p>
            <a:r>
              <a:rPr lang="lv-LV" dirty="0" smtClean="0"/>
              <a:t>A </a:t>
            </a:r>
            <a:r>
              <a:rPr lang="lv-LV" dirty="0" err="1" smtClean="0"/>
              <a:t>museum</a:t>
            </a:r>
            <a:r>
              <a:rPr lang="lv-LV" dirty="0" smtClean="0"/>
              <a:t> </a:t>
            </a:r>
            <a:r>
              <a:rPr lang="lv-LV" dirty="0" err="1" smtClean="0"/>
              <a:t>is</a:t>
            </a:r>
            <a:r>
              <a:rPr lang="lv-LV" dirty="0" smtClean="0"/>
              <a:t> a </a:t>
            </a:r>
            <a:r>
              <a:rPr lang="lv-LV" dirty="0" err="1" smtClean="0"/>
              <a:t>non</a:t>
            </a:r>
            <a:r>
              <a:rPr lang="lv-LV" dirty="0" smtClean="0"/>
              <a:t> </a:t>
            </a:r>
            <a:r>
              <a:rPr lang="lv-LV" dirty="0" err="1" smtClean="0"/>
              <a:t>profit</a:t>
            </a:r>
            <a:r>
              <a:rPr lang="lv-LV" dirty="0" smtClean="0"/>
              <a:t>, </a:t>
            </a:r>
            <a:r>
              <a:rPr lang="lv-LV" dirty="0" err="1" smtClean="0"/>
              <a:t>permanent</a:t>
            </a:r>
            <a:r>
              <a:rPr lang="lv-LV" dirty="0" smtClean="0"/>
              <a:t> </a:t>
            </a:r>
            <a:r>
              <a:rPr lang="lv-LV" dirty="0" err="1" smtClean="0"/>
              <a:t>institution</a:t>
            </a:r>
            <a:r>
              <a:rPr lang="lv-LV" dirty="0" smtClean="0"/>
              <a:t> in </a:t>
            </a:r>
            <a:r>
              <a:rPr lang="lv-LV" dirty="0" err="1" smtClean="0"/>
              <a:t>the</a:t>
            </a:r>
            <a:r>
              <a:rPr lang="lv-LV" dirty="0" smtClean="0"/>
              <a:t> </a:t>
            </a:r>
            <a:r>
              <a:rPr lang="lv-LV" dirty="0" err="1" smtClean="0"/>
              <a:t>service</a:t>
            </a:r>
            <a:r>
              <a:rPr lang="lv-LV" dirty="0" smtClean="0"/>
              <a:t> </a:t>
            </a:r>
            <a:r>
              <a:rPr lang="lv-LV" dirty="0" err="1" smtClean="0"/>
              <a:t>of</a:t>
            </a:r>
            <a:r>
              <a:rPr lang="lv-LV" dirty="0" smtClean="0"/>
              <a:t> </a:t>
            </a:r>
            <a:r>
              <a:rPr lang="lv-LV" dirty="0" err="1" smtClean="0"/>
              <a:t>society</a:t>
            </a:r>
            <a:r>
              <a:rPr lang="lv-LV" dirty="0" smtClean="0"/>
              <a:t> </a:t>
            </a:r>
            <a:r>
              <a:rPr lang="lv-LV" dirty="0" err="1" smtClean="0"/>
              <a:t>and</a:t>
            </a:r>
            <a:r>
              <a:rPr lang="lv-LV" dirty="0" smtClean="0"/>
              <a:t> </a:t>
            </a:r>
            <a:r>
              <a:rPr lang="lv-LV" dirty="0" err="1" smtClean="0"/>
              <a:t>its</a:t>
            </a:r>
            <a:r>
              <a:rPr lang="lv-LV" dirty="0" smtClean="0"/>
              <a:t> </a:t>
            </a:r>
            <a:r>
              <a:rPr lang="lv-LV" dirty="0" err="1" smtClean="0"/>
              <a:t>development</a:t>
            </a:r>
            <a:r>
              <a:rPr lang="lv-LV" dirty="0" smtClean="0"/>
              <a:t>, </a:t>
            </a:r>
            <a:r>
              <a:rPr lang="lv-LV" dirty="0" err="1" smtClean="0"/>
              <a:t>open</a:t>
            </a:r>
            <a:r>
              <a:rPr lang="lv-LV" dirty="0" smtClean="0"/>
              <a:t> to </a:t>
            </a:r>
            <a:r>
              <a:rPr lang="lv-LV" dirty="0" err="1" smtClean="0"/>
              <a:t>the</a:t>
            </a:r>
            <a:r>
              <a:rPr lang="lv-LV" dirty="0" smtClean="0"/>
              <a:t> </a:t>
            </a:r>
            <a:r>
              <a:rPr lang="lv-LV" dirty="0" err="1" smtClean="0"/>
              <a:t>public</a:t>
            </a:r>
            <a:r>
              <a:rPr lang="lv-LV" dirty="0" smtClean="0"/>
              <a:t>, </a:t>
            </a:r>
            <a:r>
              <a:rPr lang="lv-LV" dirty="0" err="1" smtClean="0"/>
              <a:t>which</a:t>
            </a:r>
            <a:r>
              <a:rPr lang="lv-LV" dirty="0" smtClean="0"/>
              <a:t> </a:t>
            </a:r>
            <a:r>
              <a:rPr lang="lv-LV" dirty="0" err="1" smtClean="0"/>
              <a:t>acquires</a:t>
            </a:r>
            <a:r>
              <a:rPr lang="lv-LV" dirty="0" smtClean="0"/>
              <a:t>, </a:t>
            </a:r>
            <a:r>
              <a:rPr lang="lv-LV" dirty="0" err="1" smtClean="0"/>
              <a:t>conserves</a:t>
            </a:r>
            <a:r>
              <a:rPr lang="lv-LV" dirty="0" smtClean="0"/>
              <a:t>, </a:t>
            </a:r>
            <a:r>
              <a:rPr lang="lv-LV" dirty="0" err="1" smtClean="0"/>
              <a:t>researches</a:t>
            </a:r>
            <a:r>
              <a:rPr lang="lv-LV" dirty="0" smtClean="0"/>
              <a:t>, </a:t>
            </a:r>
            <a:r>
              <a:rPr lang="lv-LV" dirty="0" err="1" smtClean="0"/>
              <a:t>communicates</a:t>
            </a:r>
            <a:r>
              <a:rPr lang="lv-LV" dirty="0" smtClean="0"/>
              <a:t> </a:t>
            </a:r>
            <a:r>
              <a:rPr lang="lv-LV" dirty="0" err="1" smtClean="0"/>
              <a:t>and</a:t>
            </a:r>
            <a:r>
              <a:rPr lang="lv-LV" dirty="0" smtClean="0"/>
              <a:t> </a:t>
            </a:r>
            <a:r>
              <a:rPr lang="lv-LV" dirty="0" err="1" smtClean="0"/>
              <a:t>exhibits</a:t>
            </a:r>
            <a:r>
              <a:rPr lang="lv-LV" dirty="0" smtClean="0"/>
              <a:t> </a:t>
            </a:r>
            <a:r>
              <a:rPr lang="lv-LV" dirty="0" err="1" smtClean="0"/>
              <a:t>the</a:t>
            </a:r>
            <a:r>
              <a:rPr lang="lv-LV" dirty="0" smtClean="0"/>
              <a:t> </a:t>
            </a:r>
            <a:r>
              <a:rPr lang="lv-LV" dirty="0" err="1" smtClean="0"/>
              <a:t>tangible</a:t>
            </a:r>
            <a:r>
              <a:rPr lang="lv-LV" dirty="0" smtClean="0"/>
              <a:t> </a:t>
            </a:r>
            <a:r>
              <a:rPr lang="lv-LV" dirty="0" err="1" smtClean="0"/>
              <a:t>and</a:t>
            </a:r>
            <a:r>
              <a:rPr lang="lv-LV" dirty="0" smtClean="0"/>
              <a:t> </a:t>
            </a:r>
            <a:r>
              <a:rPr lang="lv-LV" dirty="0" err="1" smtClean="0"/>
              <a:t>intangible</a:t>
            </a:r>
            <a:r>
              <a:rPr lang="lv-LV" dirty="0" smtClean="0"/>
              <a:t> </a:t>
            </a:r>
            <a:r>
              <a:rPr lang="lv-LV" dirty="0" err="1" smtClean="0"/>
              <a:t>heritage</a:t>
            </a:r>
            <a:r>
              <a:rPr lang="lv-LV" dirty="0" smtClean="0"/>
              <a:t> </a:t>
            </a:r>
            <a:r>
              <a:rPr lang="lv-LV" dirty="0" err="1" smtClean="0"/>
              <a:t>of</a:t>
            </a:r>
            <a:r>
              <a:rPr lang="lv-LV" dirty="0" smtClean="0"/>
              <a:t> </a:t>
            </a:r>
            <a:r>
              <a:rPr lang="lv-LV" dirty="0" err="1" smtClean="0"/>
              <a:t>humanity</a:t>
            </a:r>
            <a:r>
              <a:rPr lang="lv-LV" dirty="0" smtClean="0"/>
              <a:t> </a:t>
            </a:r>
            <a:r>
              <a:rPr lang="lv-LV" dirty="0" err="1" smtClean="0"/>
              <a:t>and</a:t>
            </a:r>
            <a:r>
              <a:rPr lang="lv-LV" dirty="0" smtClean="0"/>
              <a:t> </a:t>
            </a:r>
            <a:r>
              <a:rPr lang="lv-LV" dirty="0" err="1" smtClean="0"/>
              <a:t>its</a:t>
            </a:r>
            <a:r>
              <a:rPr lang="lv-LV" dirty="0" smtClean="0"/>
              <a:t> </a:t>
            </a:r>
            <a:r>
              <a:rPr lang="lv-LV" dirty="0" err="1" smtClean="0"/>
              <a:t>environment</a:t>
            </a:r>
            <a:r>
              <a:rPr lang="lv-LV" dirty="0" smtClean="0"/>
              <a:t> </a:t>
            </a:r>
            <a:r>
              <a:rPr lang="lv-LV" dirty="0" err="1" smtClean="0"/>
              <a:t>for</a:t>
            </a:r>
            <a:r>
              <a:rPr lang="lv-LV" dirty="0" smtClean="0"/>
              <a:t> </a:t>
            </a:r>
            <a:r>
              <a:rPr lang="lv-LV" dirty="0" err="1" smtClean="0"/>
              <a:t>the</a:t>
            </a:r>
            <a:r>
              <a:rPr lang="lv-LV" dirty="0" smtClean="0"/>
              <a:t> </a:t>
            </a:r>
            <a:r>
              <a:rPr lang="lv-LV" dirty="0" err="1" smtClean="0"/>
              <a:t>purposes</a:t>
            </a:r>
            <a:r>
              <a:rPr lang="lv-LV" dirty="0" smtClean="0"/>
              <a:t> </a:t>
            </a:r>
            <a:r>
              <a:rPr lang="lv-LV" dirty="0" err="1" smtClean="0"/>
              <a:t>of</a:t>
            </a:r>
            <a:r>
              <a:rPr lang="lv-LV" dirty="0" smtClean="0"/>
              <a:t> </a:t>
            </a:r>
            <a:r>
              <a:rPr lang="lv-LV" dirty="0" err="1" smtClean="0"/>
              <a:t>education</a:t>
            </a:r>
            <a:r>
              <a:rPr lang="lv-LV" dirty="0" smtClean="0"/>
              <a:t>, </a:t>
            </a:r>
            <a:r>
              <a:rPr lang="lv-LV" dirty="0" err="1" smtClean="0"/>
              <a:t>study</a:t>
            </a:r>
            <a:r>
              <a:rPr lang="lv-LV" dirty="0" smtClean="0"/>
              <a:t> </a:t>
            </a:r>
            <a:r>
              <a:rPr lang="lv-LV" dirty="0" err="1" smtClean="0"/>
              <a:t>and</a:t>
            </a:r>
            <a:r>
              <a:rPr lang="lv-LV" dirty="0" smtClean="0"/>
              <a:t> </a:t>
            </a:r>
            <a:r>
              <a:rPr lang="lv-LV" dirty="0" err="1" smtClean="0">
                <a:solidFill>
                  <a:srgbClr val="FF0000"/>
                </a:solidFill>
              </a:rPr>
              <a:t>enjoyment</a:t>
            </a:r>
            <a:r>
              <a:rPr lang="lv-LV" dirty="0" smtClean="0"/>
              <a:t>.</a:t>
            </a:r>
          </a:p>
          <a:p>
            <a:pPr algn="r"/>
            <a:endParaRPr lang="lv-LV" dirty="0" smtClean="0"/>
          </a:p>
          <a:p>
            <a:pPr algn="r"/>
            <a:r>
              <a:rPr lang="lv-LV" dirty="0" smtClean="0"/>
              <a:t>ICOM</a:t>
            </a:r>
          </a:p>
          <a:p>
            <a:endParaRPr lang="lv-LV" dirty="0"/>
          </a:p>
        </p:txBody>
      </p:sp>
      <p:sp>
        <p:nvSpPr>
          <p:cNvPr id="4" name="Teksta vietturis 3"/>
          <p:cNvSpPr>
            <a:spLocks noGrp="1"/>
          </p:cNvSpPr>
          <p:nvPr>
            <p:ph type="body" sz="quarter" idx="10"/>
          </p:nvPr>
        </p:nvSpPr>
        <p:spPr/>
        <p:txBody>
          <a:bodyPr/>
          <a:lstStyle/>
          <a:p>
            <a:endParaRPr lang="lv-LV"/>
          </a:p>
        </p:txBody>
      </p:sp>
      <p:sp>
        <p:nvSpPr>
          <p:cNvPr id="5" name="Teksta vietturis 4"/>
          <p:cNvSpPr>
            <a:spLocks noGrp="1"/>
          </p:cNvSpPr>
          <p:nvPr>
            <p:ph type="body" sz="quarter" idx="12"/>
          </p:nvPr>
        </p:nvSpPr>
        <p:spPr/>
        <p:txBody>
          <a:bodyPr/>
          <a:lstStyle/>
          <a:p>
            <a:endParaRPr lang="lv-LV"/>
          </a:p>
        </p:txBody>
      </p:sp>
      <p:sp>
        <p:nvSpPr>
          <p:cNvPr id="6" name="Slaida numura vietturis 5"/>
          <p:cNvSpPr>
            <a:spLocks noGrp="1"/>
          </p:cNvSpPr>
          <p:nvPr>
            <p:ph type="sldNum" sz="quarter" idx="13"/>
          </p:nvPr>
        </p:nvSpPr>
        <p:spPr/>
        <p:txBody>
          <a:bodyPr/>
          <a:lstStyle/>
          <a:p>
            <a:pPr>
              <a:defRPr/>
            </a:pPr>
            <a:fld id="{3626B70B-E02C-4431-8AA1-3BB0E1BE4171}" type="slidenum">
              <a:rPr lang="en-US" altLang="lv-LV" smtClean="0"/>
              <a:pPr>
                <a:defRPr/>
              </a:pPr>
              <a:t>9</a:t>
            </a:fld>
            <a:endParaRPr lang="en-US" altLang="lv-LV"/>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6675</TotalTime>
  <Words>1258</Words>
  <Application>Microsoft Macintosh PowerPoint</Application>
  <PresentationFormat>On-screen Show (4:3)</PresentationFormat>
  <Paragraphs>155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89_Prezentacija_templateLV</vt:lpstr>
      <vt:lpstr>Latvijas muzeju nozares attīstības tendences</vt:lpstr>
      <vt:lpstr>Latvijas muzeju nozares attīstības tendences</vt:lpstr>
      <vt:lpstr>PowerPoint Presentation</vt:lpstr>
      <vt:lpstr>PowerPoint Presentation</vt:lpstr>
      <vt:lpstr>Referāta struktūra:  </vt:lpstr>
      <vt:lpstr>Muzeja definīcija un muzeja misija</vt:lpstr>
      <vt:lpstr>Muzeja definīcija un muzeja misija</vt:lpstr>
      <vt:lpstr>Muzeja definīcija un muzeja misija</vt:lpstr>
      <vt:lpstr>Muzeja definīcija un muzeja misija</vt:lpstr>
      <vt:lpstr>Muzeja definīcija un muzeja misija</vt:lpstr>
      <vt:lpstr>Muzeja definīcija un muzeja misija</vt:lpstr>
      <vt:lpstr>Integrēta pieeja kultūras mantojumam </vt:lpstr>
      <vt:lpstr>Integrēta pieeja kultūras mantojumam </vt:lpstr>
      <vt:lpstr>Integrēta pieeja kultūras mantojumam </vt:lpstr>
      <vt:lpstr>Muzeju darbības novērtēšana </vt:lpstr>
      <vt:lpstr>Secinājumi</vt:lpstr>
      <vt:lpstr>PowerPoint Presentation</vt:lpstr>
      <vt:lpstr>Secinājumi</vt:lpstr>
      <vt:lpstr>Secinājumi</vt:lpstr>
      <vt:lpstr>Secinājumi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Iveta Gudakovska</cp:lastModifiedBy>
  <cp:revision>509</cp:revision>
  <dcterms:created xsi:type="dcterms:W3CDTF">2014-11-20T14:46:47Z</dcterms:created>
  <dcterms:modified xsi:type="dcterms:W3CDTF">2018-01-27T17:50:12Z</dcterms:modified>
</cp:coreProperties>
</file>