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2" r:id="rId5"/>
    <p:sldId id="258" r:id="rId6"/>
    <p:sldId id="261" r:id="rId7"/>
    <p:sldId id="263" r:id="rId8"/>
    <p:sldId id="264" r:id="rId9"/>
  </p:sldIdLst>
  <p:sldSz cx="12192000" cy="6858000"/>
  <p:notesSz cx="6858000" cy="9144000"/>
  <p:defaultTextStyle>
    <a:defPPr>
      <a:defRPr lang="lv-L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1120" autoAdjust="0"/>
    <p:restoredTop sz="94660"/>
  </p:normalViewPr>
  <p:slideViewPr>
    <p:cSldViewPr snapToGrid="0">
      <p:cViewPr varScale="1">
        <p:scale>
          <a:sx n="87" d="100"/>
          <a:sy n="87" d="100"/>
        </p:scale>
        <p:origin x="-872" y="-11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presProps" Target="presProps.xml"/><Relationship Id="rId12" Type="http://schemas.openxmlformats.org/officeDocument/2006/relationships/viewProps" Target="viewProps.xml"/><Relationship Id="rId13" Type="http://schemas.openxmlformats.org/officeDocument/2006/relationships/theme" Target="theme/theme1.xml"/><Relationship Id="rId14" Type="http://schemas.openxmlformats.org/officeDocument/2006/relationships/tableStyles" Target="tableStyles.xml"/><Relationship Id="rId15" Type="http://schemas.microsoft.com/office/2015/10/relationships/revisionInfo" Target="revisionInfo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printerSettings" Target="printerSettings/printerSettings1.bin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Virsraksta slaid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40A478A0-D46D-4864-A637-49EFCF158A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xmlns="" id="{8D5F6A22-8B27-46A2-8ABC-05391E10F2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lv-LV"/>
              <a:t>Noklikšķiniet, lai rediģētu šablona apakšvirsraksta stilu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xmlns="" id="{23DF75AD-8E8B-4812-AA41-72356D0085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5A049-CBA0-4900-877C-B7EF0ACF3FB0}" type="datetimeFigureOut">
              <a:rPr lang="lv-LV" smtClean="0"/>
              <a:t>08.02.18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xmlns="" id="{120A2985-C779-430C-BD51-067AE65F4D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0CD3DF31-E8E1-4520-B6E4-A3832439C4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FEDB-9825-42A1-8A20-8A6424871FE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9546949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Virsraksts un vertikāls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2DF7D2C3-411E-4BBF-BC25-B9E651794B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xmlns="" id="{615CDC66-3376-4BBB-9052-E82FFC02A4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xmlns="" id="{F7F9E352-47BC-4F6D-A146-3D99B2F6D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5A049-CBA0-4900-877C-B7EF0ACF3FB0}" type="datetimeFigureOut">
              <a:rPr lang="lv-LV" smtClean="0"/>
              <a:t>08.02.18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xmlns="" id="{5005776F-5064-4A4C-A834-3EFA930A29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F9368299-FCA1-47AE-8BA5-B3506F1EFD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FEDB-9825-42A1-8A20-8A6424871FE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7179034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āls virsraksts un te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āls virsraksts 1">
            <a:extLst>
              <a:ext uri="{FF2B5EF4-FFF2-40B4-BE49-F238E27FC236}">
                <a16:creationId xmlns:a16="http://schemas.microsoft.com/office/drawing/2014/main" xmlns="" id="{986ED010-6D02-4BDC-BED0-FB52B1EC92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Vertikāls teksta vietturis 2">
            <a:extLst>
              <a:ext uri="{FF2B5EF4-FFF2-40B4-BE49-F238E27FC236}">
                <a16:creationId xmlns:a16="http://schemas.microsoft.com/office/drawing/2014/main" xmlns="" id="{75D17ADD-83A4-44DD-9C60-631D8AE64E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xmlns="" id="{891D0C41-217F-45E1-8FA5-D9358108B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5A049-CBA0-4900-877C-B7EF0ACF3FB0}" type="datetimeFigureOut">
              <a:rPr lang="lv-LV" smtClean="0"/>
              <a:t>08.02.18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xmlns="" id="{A9526944-326D-4085-9AA5-EAE71C41E3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49296BBA-04D5-446F-95B8-9612654A17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FEDB-9825-42A1-8A20-8A6424871FE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237795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Virsraksts un satur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E79F7507-AF82-4007-9BE5-8CB48536E0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331C710B-8DFD-4238-8A8C-297667647B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xmlns="" id="{8EA31061-D7AC-418D-AB40-24330E2F7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5A049-CBA0-4900-877C-B7EF0ACF3FB0}" type="datetimeFigureOut">
              <a:rPr lang="lv-LV" smtClean="0"/>
              <a:t>08.02.18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xmlns="" id="{3E296F1B-6DB2-46CD-802A-7933E4E19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A2ED84D7-EE94-4CF2-B5FE-481FEF867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FEDB-9825-42A1-8A20-8A6424871FE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63729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adaļas galve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4F78170E-90F3-49A7-AF2F-ED97FF6BAD2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xmlns="" id="{3C6BD9B2-3CD9-49EB-9B94-1A50C0DDF5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xmlns="" id="{8DAD19CA-C1D1-4EF2-BDE5-A466381F0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5A049-CBA0-4900-877C-B7EF0ACF3FB0}" type="datetimeFigureOut">
              <a:rPr lang="lv-LV" smtClean="0"/>
              <a:t>08.02.18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xmlns="" id="{70E068B5-D458-453D-9417-8D3A96E11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613D20CA-273F-4AF9-B0D9-DDAA9E954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FEDB-9825-42A1-8A20-8A6424871FE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6613702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ivi satura blok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F91FAB27-6600-4BBF-8CD3-EC10BAFF85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6804C6C6-543C-4BA5-AAA5-6774E9653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xmlns="" id="{51D763E1-FB06-445B-902C-18FCAE8D1DD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xmlns="" id="{DA607D6E-463C-428C-9B8D-E9596C6C6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5A049-CBA0-4900-877C-B7EF0ACF3FB0}" type="datetimeFigureOut">
              <a:rPr lang="lv-LV" smtClean="0"/>
              <a:t>08.02.18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xmlns="" id="{DCCD307D-A97C-4EB5-AC65-FD5BE45A9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xmlns="" id="{611E6B01-17F6-4A8B-887F-88F054263D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FEDB-9825-42A1-8A20-8A6424871FE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4154710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līdzināj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D1E4E6D4-BE74-458A-AFA8-36381AD92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xmlns="" id="{5189A7B1-E6BB-43D0-B6DB-891B9DDBC3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4" name="Satura vietturis 3">
            <a:extLst>
              <a:ext uri="{FF2B5EF4-FFF2-40B4-BE49-F238E27FC236}">
                <a16:creationId xmlns:a16="http://schemas.microsoft.com/office/drawing/2014/main" xmlns="" id="{D838B7A6-1C82-47F2-BC51-DBE97292DFB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5" name="Teksta vietturis 4">
            <a:extLst>
              <a:ext uri="{FF2B5EF4-FFF2-40B4-BE49-F238E27FC236}">
                <a16:creationId xmlns:a16="http://schemas.microsoft.com/office/drawing/2014/main" xmlns="" id="{04587679-2158-4FA0-ABD5-3A5E72A46F5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6" name="Satura vietturis 5">
            <a:extLst>
              <a:ext uri="{FF2B5EF4-FFF2-40B4-BE49-F238E27FC236}">
                <a16:creationId xmlns:a16="http://schemas.microsoft.com/office/drawing/2014/main" xmlns="" id="{33A94596-6264-4A90-9803-34387E9B619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7" name="Datuma vietturis 6">
            <a:extLst>
              <a:ext uri="{FF2B5EF4-FFF2-40B4-BE49-F238E27FC236}">
                <a16:creationId xmlns:a16="http://schemas.microsoft.com/office/drawing/2014/main" xmlns="" id="{1A8829D6-F0FC-4CE4-9EC1-89D4009B9A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5A049-CBA0-4900-877C-B7EF0ACF3FB0}" type="datetimeFigureOut">
              <a:rPr lang="lv-LV" smtClean="0"/>
              <a:t>08.02.18</a:t>
            </a:fld>
            <a:endParaRPr lang="lv-LV"/>
          </a:p>
        </p:txBody>
      </p:sp>
      <p:sp>
        <p:nvSpPr>
          <p:cNvPr id="8" name="Kājenes vietturis 7">
            <a:extLst>
              <a:ext uri="{FF2B5EF4-FFF2-40B4-BE49-F238E27FC236}">
                <a16:creationId xmlns:a16="http://schemas.microsoft.com/office/drawing/2014/main" xmlns="" id="{A8CAE59B-7627-44DA-9B65-E5CDD6629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9" name="Slaida numura vietturis 8">
            <a:extLst>
              <a:ext uri="{FF2B5EF4-FFF2-40B4-BE49-F238E27FC236}">
                <a16:creationId xmlns:a16="http://schemas.microsoft.com/office/drawing/2014/main" xmlns="" id="{B0088FD1-39FE-43A2-AA45-FAFD2932F4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FEDB-9825-42A1-8A20-8A6424871FE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4086149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kai virsraks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F9084057-2A41-4AB7-8C62-4E412890D9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Datuma vietturis 2">
            <a:extLst>
              <a:ext uri="{FF2B5EF4-FFF2-40B4-BE49-F238E27FC236}">
                <a16:creationId xmlns:a16="http://schemas.microsoft.com/office/drawing/2014/main" xmlns="" id="{7FF5053A-650E-4B92-A622-1E16532C1A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5A049-CBA0-4900-877C-B7EF0ACF3FB0}" type="datetimeFigureOut">
              <a:rPr lang="lv-LV" smtClean="0"/>
              <a:t>08.02.18</a:t>
            </a:fld>
            <a:endParaRPr lang="lv-LV"/>
          </a:p>
        </p:txBody>
      </p:sp>
      <p:sp>
        <p:nvSpPr>
          <p:cNvPr id="4" name="Kājenes vietturis 3">
            <a:extLst>
              <a:ext uri="{FF2B5EF4-FFF2-40B4-BE49-F238E27FC236}">
                <a16:creationId xmlns:a16="http://schemas.microsoft.com/office/drawing/2014/main" xmlns="" id="{6E1D760B-F2C7-4EB7-A1F2-525CB6C95D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5" name="Slaida numura vietturis 4">
            <a:extLst>
              <a:ext uri="{FF2B5EF4-FFF2-40B4-BE49-F238E27FC236}">
                <a16:creationId xmlns:a16="http://schemas.microsoft.com/office/drawing/2014/main" xmlns="" id="{AC1081D9-D2ED-4593-8313-AF0DACD38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FEDB-9825-42A1-8A20-8A6424871FE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0227267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uk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a vietturis 1">
            <a:extLst>
              <a:ext uri="{FF2B5EF4-FFF2-40B4-BE49-F238E27FC236}">
                <a16:creationId xmlns:a16="http://schemas.microsoft.com/office/drawing/2014/main" xmlns="" id="{63C5DDF7-DAAF-4C80-BD79-953FE84FBC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5A049-CBA0-4900-877C-B7EF0ACF3FB0}" type="datetimeFigureOut">
              <a:rPr lang="lv-LV" smtClean="0"/>
              <a:t>08.02.18</a:t>
            </a:fld>
            <a:endParaRPr lang="lv-LV"/>
          </a:p>
        </p:txBody>
      </p:sp>
      <p:sp>
        <p:nvSpPr>
          <p:cNvPr id="3" name="Kājenes vietturis 2">
            <a:extLst>
              <a:ext uri="{FF2B5EF4-FFF2-40B4-BE49-F238E27FC236}">
                <a16:creationId xmlns:a16="http://schemas.microsoft.com/office/drawing/2014/main" xmlns="" id="{73831348-BCE1-41CD-994A-724412664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4" name="Slaida numura vietturis 3">
            <a:extLst>
              <a:ext uri="{FF2B5EF4-FFF2-40B4-BE49-F238E27FC236}">
                <a16:creationId xmlns:a16="http://schemas.microsoft.com/office/drawing/2014/main" xmlns="" id="{6C2863F6-6041-458C-B2AD-99E0077497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FEDB-9825-42A1-8A20-8A6424871FE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5824605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Satur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DD79B35A-B704-4553-BA88-5F0A9AE4AF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1D6CED43-921B-4277-9355-643244F2E5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xmlns="" id="{38D802DD-D8B1-4A71-92E3-8E9C865056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xmlns="" id="{D28CECDD-0812-4C76-9878-BDAFC03DE8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5A049-CBA0-4900-877C-B7EF0ACF3FB0}" type="datetimeFigureOut">
              <a:rPr lang="lv-LV" smtClean="0"/>
              <a:t>08.02.18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xmlns="" id="{8E1FD79B-133E-4CA8-8923-8236BF23E7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xmlns="" id="{5A1F90DA-682F-43FF-8B62-835EAE76E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FEDB-9825-42A1-8A20-8A6424871FE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23508903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ttēls ar parakst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622DF44C-1555-4A02-A92D-5574AF8045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lv-LV"/>
              <a:t>Rediģēt šablona virsraksta stilu</a:t>
            </a:r>
          </a:p>
        </p:txBody>
      </p:sp>
      <p:sp>
        <p:nvSpPr>
          <p:cNvPr id="3" name="Attēla vietturis 2">
            <a:extLst>
              <a:ext uri="{FF2B5EF4-FFF2-40B4-BE49-F238E27FC236}">
                <a16:creationId xmlns:a16="http://schemas.microsoft.com/office/drawing/2014/main" xmlns="" id="{965D2858-209C-4168-B6F2-0658EC1A1A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lv-LV"/>
          </a:p>
        </p:txBody>
      </p:sp>
      <p:sp>
        <p:nvSpPr>
          <p:cNvPr id="4" name="Teksta vietturis 3">
            <a:extLst>
              <a:ext uri="{FF2B5EF4-FFF2-40B4-BE49-F238E27FC236}">
                <a16:creationId xmlns:a16="http://schemas.microsoft.com/office/drawing/2014/main" xmlns="" id="{B92EBAC6-EC8E-4984-83E0-E7C3B63312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lv-LV"/>
              <a:t>Rediģēt šablona teksta stilus</a:t>
            </a:r>
          </a:p>
        </p:txBody>
      </p:sp>
      <p:sp>
        <p:nvSpPr>
          <p:cNvPr id="5" name="Datuma vietturis 4">
            <a:extLst>
              <a:ext uri="{FF2B5EF4-FFF2-40B4-BE49-F238E27FC236}">
                <a16:creationId xmlns:a16="http://schemas.microsoft.com/office/drawing/2014/main" xmlns="" id="{9B038ADB-4B76-4892-975D-EDEE78DFFB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F5A049-CBA0-4900-877C-B7EF0ACF3FB0}" type="datetimeFigureOut">
              <a:rPr lang="lv-LV" smtClean="0"/>
              <a:t>08.02.18</a:t>
            </a:fld>
            <a:endParaRPr lang="lv-LV"/>
          </a:p>
        </p:txBody>
      </p:sp>
      <p:sp>
        <p:nvSpPr>
          <p:cNvPr id="6" name="Kājenes vietturis 5">
            <a:extLst>
              <a:ext uri="{FF2B5EF4-FFF2-40B4-BE49-F238E27FC236}">
                <a16:creationId xmlns:a16="http://schemas.microsoft.com/office/drawing/2014/main" xmlns="" id="{8DF9ADC8-BD87-4872-962B-4DA7CCC9D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lv-LV"/>
          </a:p>
        </p:txBody>
      </p:sp>
      <p:sp>
        <p:nvSpPr>
          <p:cNvPr id="7" name="Slaida numura vietturis 6">
            <a:extLst>
              <a:ext uri="{FF2B5EF4-FFF2-40B4-BE49-F238E27FC236}">
                <a16:creationId xmlns:a16="http://schemas.microsoft.com/office/drawing/2014/main" xmlns="" id="{D9D1ECD3-6B99-4B0E-A557-F6DF4C916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68FEDB-9825-42A1-8A20-8A6424871FE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7819516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a vietturis 1">
            <a:extLst>
              <a:ext uri="{FF2B5EF4-FFF2-40B4-BE49-F238E27FC236}">
                <a16:creationId xmlns:a16="http://schemas.microsoft.com/office/drawing/2014/main" xmlns="" id="{24408A3A-F05C-42BD-A692-B48415736D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lv-LV"/>
              <a:t>Rediģēt šablona virsraksta stilu</a:t>
            </a:r>
          </a:p>
        </p:txBody>
      </p:sp>
      <p:sp>
        <p:nvSpPr>
          <p:cNvPr id="3" name="Teksta vietturis 2">
            <a:extLst>
              <a:ext uri="{FF2B5EF4-FFF2-40B4-BE49-F238E27FC236}">
                <a16:creationId xmlns:a16="http://schemas.microsoft.com/office/drawing/2014/main" xmlns="" id="{20841245-CFD5-4D8B-B2CB-B15464708B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lv-LV"/>
              <a:t>Rediģēt šablona teksta stilus</a:t>
            </a:r>
          </a:p>
          <a:p>
            <a:pPr lvl="1"/>
            <a:r>
              <a:rPr lang="lv-LV"/>
              <a:t>Otrais līmenis</a:t>
            </a:r>
          </a:p>
          <a:p>
            <a:pPr lvl="2"/>
            <a:r>
              <a:rPr lang="lv-LV"/>
              <a:t>Trešais līmenis</a:t>
            </a:r>
          </a:p>
          <a:p>
            <a:pPr lvl="3"/>
            <a:r>
              <a:rPr lang="lv-LV"/>
              <a:t>Ceturtais līmenis</a:t>
            </a:r>
          </a:p>
          <a:p>
            <a:pPr lvl="4"/>
            <a:r>
              <a:rPr lang="lv-LV"/>
              <a:t>Piektais līmenis</a:t>
            </a:r>
          </a:p>
        </p:txBody>
      </p:sp>
      <p:sp>
        <p:nvSpPr>
          <p:cNvPr id="4" name="Datuma vietturis 3">
            <a:extLst>
              <a:ext uri="{FF2B5EF4-FFF2-40B4-BE49-F238E27FC236}">
                <a16:creationId xmlns:a16="http://schemas.microsoft.com/office/drawing/2014/main" xmlns="" id="{72AEB5BD-6F41-42AB-B67D-D553C1902DA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F5A049-CBA0-4900-877C-B7EF0ACF3FB0}" type="datetimeFigureOut">
              <a:rPr lang="lv-LV" smtClean="0"/>
              <a:t>08.02.18</a:t>
            </a:fld>
            <a:endParaRPr lang="lv-LV"/>
          </a:p>
        </p:txBody>
      </p:sp>
      <p:sp>
        <p:nvSpPr>
          <p:cNvPr id="5" name="Kājenes vietturis 4">
            <a:extLst>
              <a:ext uri="{FF2B5EF4-FFF2-40B4-BE49-F238E27FC236}">
                <a16:creationId xmlns:a16="http://schemas.microsoft.com/office/drawing/2014/main" xmlns="" id="{0845F72E-8EE9-46A7-BA5D-5460182CCE2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lv-LV"/>
          </a:p>
        </p:txBody>
      </p:sp>
      <p:sp>
        <p:nvSpPr>
          <p:cNvPr id="6" name="Slaida numura vietturis 5">
            <a:extLst>
              <a:ext uri="{FF2B5EF4-FFF2-40B4-BE49-F238E27FC236}">
                <a16:creationId xmlns:a16="http://schemas.microsoft.com/office/drawing/2014/main" xmlns="" id="{670DC804-14A3-43B9-BCFC-17E5F614CD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68FEDB-9825-42A1-8A20-8A6424871FE0}" type="slidenum">
              <a:rPr lang="lv-LV" smtClean="0"/>
              <a:t>‹#›</a:t>
            </a:fld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3940171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559AE206-7EBA-4D33-8BC9-9D8158553F0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xmlns="" id="{9E8E38ED-369A-44C2-B635-0BED0E48A6E8}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7800392" y="4525347"/>
            <a:ext cx="0" cy="1737360"/>
          </a:xfrm>
          <a:prstGeom prst="line">
            <a:avLst/>
          </a:prstGeom>
          <a:ln w="19050" cap="sq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>
            <a:extLst>
              <a:ext uri="{FF2B5EF4-FFF2-40B4-BE49-F238E27FC236}">
                <a16:creationId xmlns:a16="http://schemas.microsoft.com/office/drawing/2014/main" xmlns="" id="{B672F332-AF08-46C6-94F0-77684310D7B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395001" y="2466604"/>
            <a:ext cx="962395" cy="96239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xmlns="" id="{34244EF8-D73A-40E1-BE73-D46E6B4B04ED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125829" y="2327988"/>
            <a:ext cx="293695" cy="293695"/>
          </a:xfrm>
          <a:prstGeom prst="ellipse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AB84D7E8-4ECB-42D7-ADBF-01689B0F24AE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492113" y="0"/>
            <a:ext cx="5699887" cy="4059244"/>
          </a:xfrm>
          <a:custGeom>
            <a:avLst/>
            <a:gdLst>
              <a:gd name="connsiteX0" fmla="*/ 0 w 5699887"/>
              <a:gd name="connsiteY0" fmla="*/ 0 h 4059244"/>
              <a:gd name="connsiteX1" fmla="*/ 5699887 w 5699887"/>
              <a:gd name="connsiteY1" fmla="*/ 0 h 4059244"/>
              <a:gd name="connsiteX2" fmla="*/ 5699887 w 5699887"/>
              <a:gd name="connsiteY2" fmla="*/ 3944096 h 4059244"/>
              <a:gd name="connsiteX3" fmla="*/ 5525775 w 5699887"/>
              <a:gd name="connsiteY3" fmla="*/ 3980429 h 4059244"/>
              <a:gd name="connsiteX4" fmla="*/ 4663256 w 5699887"/>
              <a:gd name="connsiteY4" fmla="*/ 4059244 h 4059244"/>
              <a:gd name="connsiteX5" fmla="*/ 8566 w 5699887"/>
              <a:gd name="connsiteY5" fmla="*/ 67422 h 405924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699887" h="4059244">
                <a:moveTo>
                  <a:pt x="0" y="0"/>
                </a:moveTo>
                <a:lnTo>
                  <a:pt x="5699887" y="0"/>
                </a:lnTo>
                <a:lnTo>
                  <a:pt x="5699887" y="3944096"/>
                </a:lnTo>
                <a:lnTo>
                  <a:pt x="5525775" y="3980429"/>
                </a:lnTo>
                <a:cubicBezTo>
                  <a:pt x="5246154" y="4032190"/>
                  <a:pt x="4957865" y="4059244"/>
                  <a:pt x="4663256" y="4059244"/>
                </a:cubicBezTo>
                <a:cubicBezTo>
                  <a:pt x="2306390" y="4059244"/>
                  <a:pt x="353936" y="2327747"/>
                  <a:pt x="8566" y="67422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xmlns="" id="{6437D937-A7F1-4011-92B4-328E5BE1B166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88567" y="620480"/>
            <a:ext cx="2243800" cy="2243796"/>
          </a:xfrm>
          <a:prstGeom prst="ellipse">
            <a:avLst/>
          </a:pr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50CE6A82-2211-4D5A-806A-9CA2DD3E48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2257" y="4525347"/>
            <a:ext cx="6939722" cy="1737360"/>
          </a:xfrm>
        </p:spPr>
        <p:txBody>
          <a:bodyPr anchor="ctr">
            <a:normAutofit/>
          </a:bodyPr>
          <a:lstStyle/>
          <a:p>
            <a:pPr algn="r"/>
            <a:r>
              <a:rPr lang="lv-LV" b="1" dirty="0"/>
              <a:t>Muzejs un sabiedrība: tradīciju pārvērtēšana</a:t>
            </a:r>
          </a:p>
        </p:txBody>
      </p:sp>
      <p:sp>
        <p:nvSpPr>
          <p:cNvPr id="3" name="Apakšvirsraksts 2">
            <a:extLst>
              <a:ext uri="{FF2B5EF4-FFF2-40B4-BE49-F238E27FC236}">
                <a16:creationId xmlns:a16="http://schemas.microsoft.com/office/drawing/2014/main" xmlns="" id="{C0BB3098-9FB9-4A18-9F1F-191FC0929E8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050762" y="4525347"/>
            <a:ext cx="3211288" cy="1737360"/>
          </a:xfrm>
        </p:spPr>
        <p:txBody>
          <a:bodyPr anchor="ctr">
            <a:normAutofit fontScale="92500" lnSpcReduction="10000"/>
          </a:bodyPr>
          <a:lstStyle/>
          <a:p>
            <a:pPr algn="l"/>
            <a:r>
              <a:rPr lang="lv-LV" dirty="0"/>
              <a:t>Rita </a:t>
            </a:r>
            <a:r>
              <a:rPr lang="lv-LV" dirty="0" err="1"/>
              <a:t>Burceva</a:t>
            </a:r>
            <a:endParaRPr lang="lv-LV" dirty="0"/>
          </a:p>
          <a:p>
            <a:pPr algn="l"/>
            <a:r>
              <a:rPr lang="lv-LV"/>
              <a:t>Rēzeknes Tehnoloģiju </a:t>
            </a:r>
            <a:r>
              <a:rPr lang="lv-LV" dirty="0"/>
              <a:t>akadēmija</a:t>
            </a:r>
          </a:p>
          <a:p>
            <a:pPr algn="l"/>
            <a:r>
              <a:rPr lang="lv-LV" dirty="0"/>
              <a:t>Valsts izglītības attīstības aģentūra</a:t>
            </a:r>
          </a:p>
        </p:txBody>
      </p:sp>
    </p:spTree>
    <p:extLst>
      <p:ext uri="{BB962C8B-B14F-4D97-AF65-F5344CB8AC3E}">
        <p14:creationId xmlns:p14="http://schemas.microsoft.com/office/powerpoint/2010/main" val="382292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D534003B-2853-4BBC-8649-E503D6B368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/>
              <a:t>Muzeju pedagoģiskais potenciāls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308086BA-2322-4860-8EE0-CCF84913BF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«Muzeju likuma» 7.pants: «</a:t>
            </a:r>
            <a:r>
              <a:rPr lang="lv-LV" b="1" dirty="0"/>
              <a:t>Muzejs</a:t>
            </a:r>
            <a:r>
              <a:rPr lang="lv-LV" dirty="0"/>
              <a:t> ir pastāvīga un publiski pieejama institūcija, kura </a:t>
            </a:r>
            <a:r>
              <a:rPr lang="lv-LV" b="1" dirty="0"/>
              <a:t>kalpo sabiedrībai un tās attīstībai </a:t>
            </a:r>
            <a:r>
              <a:rPr lang="lv-LV" dirty="0"/>
              <a:t>un kura iegūst, uzkrāj, saglabā, </a:t>
            </a:r>
            <a:r>
              <a:rPr lang="lv-LV" b="1" dirty="0"/>
              <a:t>pēta, popularizē un eksponē materiālo un nemateriālo cilvēces mantojumu un vidi, lai sekmētu pētniecību, sabiedrības izglītošanu un sniegtu sabiedrībai emocionālu baudījumu</a:t>
            </a:r>
            <a:r>
              <a:rPr lang="lv-LV" dirty="0"/>
              <a:t>, un kuras darbība, īstenojot muzeja funkcijas, nav vērsta uz peļņas gūšanu.»</a:t>
            </a:r>
          </a:p>
          <a:p>
            <a:r>
              <a:rPr lang="lv-LV" dirty="0"/>
              <a:t>«Latvijas Muzeju padomes nolikums»:</a:t>
            </a:r>
          </a:p>
          <a:p>
            <a:pPr marL="0" indent="0">
              <a:buNone/>
            </a:pPr>
            <a:r>
              <a:rPr lang="lv-LV" dirty="0"/>
              <a:t>          3. Muzeju padomei ir šādi uzdevumi: 3.1. </a:t>
            </a:r>
            <a:r>
              <a:rPr lang="lv-LV" b="1" dirty="0"/>
              <a:t>veicināt publisko un privāto muzeju attīstību un sadarbību</a:t>
            </a:r>
            <a:r>
              <a:rPr lang="lv-LV" dirty="0"/>
              <a:t>; […].</a:t>
            </a:r>
          </a:p>
        </p:txBody>
      </p:sp>
    </p:spTree>
    <p:extLst>
      <p:ext uri="{BB962C8B-B14F-4D97-AF65-F5344CB8AC3E}">
        <p14:creationId xmlns:p14="http://schemas.microsoft.com/office/powerpoint/2010/main" val="4905962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786338AF-4505-4534-B5DC-FA037B472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/>
              <a:t>Sabiedrības izglītošanas problemātika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BDBC9518-DBFA-4B1A-877D-16C9172590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dirty="0"/>
              <a:t>	Izveidojusies duāla situācija, kad, no vienas puses, kultūras mantojuma saglabāšanas un publiskošanas loma regulāri tiek uzsvērta </a:t>
            </a:r>
            <a:r>
              <a:rPr lang="lv-LV" dirty="0" err="1"/>
              <a:t>kultūrvēsturnieku</a:t>
            </a:r>
            <a:r>
              <a:rPr lang="lv-LV" dirty="0"/>
              <a:t> un </a:t>
            </a:r>
            <a:r>
              <a:rPr lang="lv-LV" dirty="0" err="1"/>
              <a:t>kulturologu</a:t>
            </a:r>
            <a:r>
              <a:rPr lang="lv-LV" dirty="0"/>
              <a:t>, pedagoģijas un cilvēka personības attīstības pētnieku darbos, bet no otras puses – </a:t>
            </a:r>
            <a:r>
              <a:rPr lang="lv-LV" b="1" dirty="0"/>
              <a:t>muzeju resursi un iespējas mūžizglītībā un personības </a:t>
            </a:r>
            <a:r>
              <a:rPr lang="lv-LV" b="1" dirty="0" err="1"/>
              <a:t>pašvirzītā</a:t>
            </a:r>
            <a:r>
              <a:rPr lang="lv-LV" b="1" dirty="0"/>
              <a:t> attīstībā realitātē tiek izmantotas nepietiekami. </a:t>
            </a:r>
          </a:p>
          <a:p>
            <a:pPr marL="0" indent="0">
              <a:buNone/>
            </a:pPr>
            <a:r>
              <a:rPr lang="lv-LV" b="1" dirty="0"/>
              <a:t>	Mērķis - </a:t>
            </a:r>
            <a:r>
              <a:rPr lang="lv-LV" dirty="0"/>
              <a:t>aktualizēt muzeja vides un resursu pedagoģisko nozīmi mūsdienu realitātes kontekstā, akcentējot darbu ar skolu jauniešiem un dažādu institūciju eventuālās sadarbības iespējas </a:t>
            </a:r>
            <a:r>
              <a:rPr lang="lv-LV" b="1" dirty="0"/>
              <a:t>atbilstoši sabiedrības pieprasījumam.</a:t>
            </a:r>
            <a:endParaRPr lang="lv-LV" dirty="0"/>
          </a:p>
          <a:p>
            <a:pPr marL="0" indent="0">
              <a:buNone/>
            </a:pPr>
            <a:endParaRPr lang="lv-LV" b="1" dirty="0"/>
          </a:p>
        </p:txBody>
      </p:sp>
    </p:spTree>
    <p:extLst>
      <p:ext uri="{BB962C8B-B14F-4D97-AF65-F5344CB8AC3E}">
        <p14:creationId xmlns:p14="http://schemas.microsoft.com/office/powerpoint/2010/main" val="18311164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99F44527-76E2-4017-9A29-7B677CD44C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/>
              <a:t>Sabiedrības izglītošanas problemātika</a:t>
            </a:r>
            <a:endParaRPr lang="lv-LV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A698781F-E5A4-4A81-AE37-7E1A5D074D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dirty="0"/>
              <a:t>Izaicinājums muzejiem – būt līdzvērtīgiem sadarbības partneriem, ne tikai atsaucoties uz kādiem konkrētiem piedāvājumiem, bet arī būt </a:t>
            </a:r>
            <a:r>
              <a:rPr lang="lv-LV" dirty="0" err="1"/>
              <a:t>proaktīviem</a:t>
            </a:r>
            <a:r>
              <a:rPr lang="lv-LV" dirty="0"/>
              <a:t>, veidojot savu redzējumu par aktualitātēm sabiedrībā, t.sk. skolu dzīvē, un izrādot iniciatīvu un veicinot iesaisti reformās vispārējās vidējās un profesionālās izglītības jomā Latvijā. </a:t>
            </a:r>
          </a:p>
          <a:p>
            <a:pPr marL="0" indent="0">
              <a:buNone/>
            </a:pPr>
            <a:r>
              <a:rPr lang="lv-LV" dirty="0"/>
              <a:t>Tā būtu esošo </a:t>
            </a:r>
            <a:r>
              <a:rPr lang="lv-LV" b="1" dirty="0"/>
              <a:t>komunikācijas tradīciju transformācija un pārvērtēšana. </a:t>
            </a:r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23316965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DFA1873F-CCBD-40DE-AE62-1532728742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8507"/>
            <a:ext cx="10515600" cy="1325563"/>
          </a:xfrm>
        </p:spPr>
        <p:txBody>
          <a:bodyPr/>
          <a:lstStyle/>
          <a:p>
            <a:endParaRPr lang="lv-LV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C200385B-A808-4848-A25A-03E98E827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299" y="1872388"/>
            <a:ext cx="11532266" cy="4351338"/>
          </a:xfrm>
        </p:spPr>
        <p:txBody>
          <a:bodyPr/>
          <a:lstStyle/>
          <a:p>
            <a:endParaRPr lang="lv-LV" dirty="0"/>
          </a:p>
        </p:txBody>
      </p:sp>
      <p:sp>
        <p:nvSpPr>
          <p:cNvPr id="4" name="Rectangle 27">
            <a:extLst>
              <a:ext uri="{FF2B5EF4-FFF2-40B4-BE49-F238E27FC236}">
                <a16:creationId xmlns:a16="http://schemas.microsoft.com/office/drawing/2014/main" xmlns="" id="{E48921FA-2129-4FA2-8259-FC52F0E249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23977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lv-LV"/>
          </a:p>
        </p:txBody>
      </p:sp>
      <p:grpSp>
        <p:nvGrpSpPr>
          <p:cNvPr id="5" name="Group 1">
            <a:extLst>
              <a:ext uri="{FF2B5EF4-FFF2-40B4-BE49-F238E27FC236}">
                <a16:creationId xmlns:a16="http://schemas.microsoft.com/office/drawing/2014/main" xmlns="" id="{7D21FA36-EBC2-439C-B560-48A53DE28C88}"/>
              </a:ext>
            </a:extLst>
          </p:cNvPr>
          <p:cNvGrpSpPr>
            <a:grpSpLocks/>
          </p:cNvGrpSpPr>
          <p:nvPr/>
        </p:nvGrpSpPr>
        <p:grpSpPr bwMode="auto">
          <a:xfrm>
            <a:off x="114300" y="511175"/>
            <a:ext cx="11239500" cy="5829300"/>
            <a:chOff x="1771" y="1092"/>
            <a:chExt cx="8938" cy="8630"/>
          </a:xfrm>
        </p:grpSpPr>
        <p:grpSp>
          <p:nvGrpSpPr>
            <p:cNvPr id="6" name="Group 21">
              <a:extLst>
                <a:ext uri="{FF2B5EF4-FFF2-40B4-BE49-F238E27FC236}">
                  <a16:creationId xmlns:a16="http://schemas.microsoft.com/office/drawing/2014/main" xmlns="" id="{2FA0A95B-F13C-41CF-8770-F84FAB7C3A3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795" y="7500"/>
              <a:ext cx="7086" cy="2222"/>
              <a:chOff x="2785" y="7793"/>
              <a:chExt cx="7086" cy="2222"/>
            </a:xfrm>
          </p:grpSpPr>
          <p:sp>
            <p:nvSpPr>
              <p:cNvPr id="26" name="Text Box 26">
                <a:extLst>
                  <a:ext uri="{FF2B5EF4-FFF2-40B4-BE49-F238E27FC236}">
                    <a16:creationId xmlns:a16="http://schemas.microsoft.com/office/drawing/2014/main" xmlns="" id="{F34C2596-9305-4E8F-93A7-6E9D1CC8B2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85" y="8341"/>
                <a:ext cx="1771" cy="167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lv-LV" altLang="lv-LV" sz="12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Iepriekšējās pieredzes aktualizācija</a:t>
                </a:r>
                <a:endParaRPr kumimoji="0" lang="lv-LV" altLang="lv-LV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7" name="Text Box 25">
                <a:extLst>
                  <a:ext uri="{FF2B5EF4-FFF2-40B4-BE49-F238E27FC236}">
                    <a16:creationId xmlns:a16="http://schemas.microsoft.com/office/drawing/2014/main" xmlns="" id="{BD0B0B69-0F33-4CF7-BE97-A7EB96CAD15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4556" y="8341"/>
                <a:ext cx="1770" cy="167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lv-LV" altLang="lv-LV" sz="12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Jaunas idejas un uzskati, to paplašināšana</a:t>
                </a:r>
                <a:endParaRPr kumimoji="0" lang="lv-LV" altLang="lv-LV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8" name="Text Box 24">
                <a:extLst>
                  <a:ext uri="{FF2B5EF4-FFF2-40B4-BE49-F238E27FC236}">
                    <a16:creationId xmlns:a16="http://schemas.microsoft.com/office/drawing/2014/main" xmlns="" id="{C8DA55F6-B808-4AAB-A5FB-5C0D52ADB275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326" y="8341"/>
                <a:ext cx="1764" cy="167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lv-LV" altLang="lv-LV" sz="12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Zināšanu izmantojums jaunās situācijās</a:t>
                </a:r>
                <a:endParaRPr kumimoji="0" lang="lv-LV" altLang="lv-LV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9" name="Text Box 23">
                <a:extLst>
                  <a:ext uri="{FF2B5EF4-FFF2-40B4-BE49-F238E27FC236}">
                    <a16:creationId xmlns:a16="http://schemas.microsoft.com/office/drawing/2014/main" xmlns="" id="{E5D4E580-91B7-4ECF-A78B-66248622DA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8100" y="8341"/>
                <a:ext cx="1771" cy="167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lv-LV" altLang="lv-LV" sz="12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Jaunās pieredzes analīze, emocionāls pārdzīvojums un </a:t>
                </a:r>
                <a:r>
                  <a:rPr kumimoji="0" lang="lv-LV" altLang="lv-LV" sz="1200" b="1" i="0" u="none" strike="noStrike" cap="none" normalizeH="0" baseline="0" dirty="0" err="1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izvērtējums</a:t>
                </a:r>
                <a:endParaRPr kumimoji="0" lang="lv-LV" altLang="lv-LV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0" name="Text Box 22">
                <a:extLst>
                  <a:ext uri="{FF2B5EF4-FFF2-40B4-BE49-F238E27FC236}">
                    <a16:creationId xmlns:a16="http://schemas.microsoft.com/office/drawing/2014/main" xmlns="" id="{AE824049-A9DE-4007-ACDC-23344A8B58F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790" y="7793"/>
                <a:ext cx="7081" cy="5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lv-LV" altLang="lv-LV" sz="12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Zināšanu un attieksmes transformācija</a:t>
                </a:r>
                <a:endParaRPr kumimoji="0" lang="lv-LV" altLang="lv-LV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grpSp>
          <p:nvGrpSpPr>
            <p:cNvPr id="7" name="Group 3">
              <a:extLst>
                <a:ext uri="{FF2B5EF4-FFF2-40B4-BE49-F238E27FC236}">
                  <a16:creationId xmlns:a16="http://schemas.microsoft.com/office/drawing/2014/main" xmlns="" id="{A06ED28C-13BC-48CC-AEF6-222B577C9B1C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1771" y="1092"/>
              <a:ext cx="8938" cy="4974"/>
              <a:chOff x="1975" y="2477"/>
              <a:chExt cx="8938" cy="4974"/>
            </a:xfrm>
          </p:grpSpPr>
          <p:sp>
            <p:nvSpPr>
              <p:cNvPr id="9" name="AutoShape 20">
                <a:extLst>
                  <a:ext uri="{FF2B5EF4-FFF2-40B4-BE49-F238E27FC236}">
                    <a16:creationId xmlns:a16="http://schemas.microsoft.com/office/drawing/2014/main" xmlns="" id="{0FE662E3-B701-408E-9C48-A59E0050944B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908" y="2684"/>
                <a:ext cx="0" cy="268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lv-LV"/>
              </a:p>
            </p:txBody>
          </p:sp>
          <p:sp>
            <p:nvSpPr>
              <p:cNvPr id="10" name="AutoShape 19">
                <a:extLst>
                  <a:ext uri="{FF2B5EF4-FFF2-40B4-BE49-F238E27FC236}">
                    <a16:creationId xmlns:a16="http://schemas.microsoft.com/office/drawing/2014/main" xmlns="" id="{C74F95BC-03E0-4654-AA32-1914616E8CF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0075" y="2684"/>
                <a:ext cx="838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lv-LV"/>
              </a:p>
            </p:txBody>
          </p:sp>
          <p:sp>
            <p:nvSpPr>
              <p:cNvPr id="11" name="AutoShape 18">
                <a:extLst>
                  <a:ext uri="{FF2B5EF4-FFF2-40B4-BE49-F238E27FC236}">
                    <a16:creationId xmlns:a16="http://schemas.microsoft.com/office/drawing/2014/main" xmlns="" id="{A6A73EBE-9193-4EE5-83FF-750B59F9B964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075" y="3677"/>
                <a:ext cx="833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lv-LV"/>
              </a:p>
            </p:txBody>
          </p:sp>
          <p:sp>
            <p:nvSpPr>
              <p:cNvPr id="12" name="AutoShape 17">
                <a:extLst>
                  <a:ext uri="{FF2B5EF4-FFF2-40B4-BE49-F238E27FC236}">
                    <a16:creationId xmlns:a16="http://schemas.microsoft.com/office/drawing/2014/main" xmlns="" id="{FE6FECFF-7EB1-4325-8DDA-28EE4EC6DD0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 flipH="1">
                <a:off x="10075" y="5366"/>
                <a:ext cx="833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lv-LV"/>
              </a:p>
            </p:txBody>
          </p:sp>
          <p:sp>
            <p:nvSpPr>
              <p:cNvPr id="13" name="Text Box 16">
                <a:extLst>
                  <a:ext uri="{FF2B5EF4-FFF2-40B4-BE49-F238E27FC236}">
                    <a16:creationId xmlns:a16="http://schemas.microsoft.com/office/drawing/2014/main" xmlns="" id="{868B1018-DD1E-4A76-B9DE-802EC6B1749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6525" y="3946"/>
                <a:ext cx="3540" cy="78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prstDash val="lgDash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lv-LV" altLang="lv-LV" sz="12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Individuālā pieredze un personības īpatnības</a:t>
                </a:r>
                <a:endParaRPr kumimoji="0" lang="lv-LV" altLang="lv-LV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4" name="Text Box 15">
                <a:extLst>
                  <a:ext uri="{FF2B5EF4-FFF2-40B4-BE49-F238E27FC236}">
                    <a16:creationId xmlns:a16="http://schemas.microsoft.com/office/drawing/2014/main" xmlns="" id="{9718DEA3-C03A-423C-89D4-22C6EF6E5D4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94" y="3946"/>
                <a:ext cx="3540" cy="785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prstDash val="lgDash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lv-LV" altLang="lv-LV" sz="12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Intelektuālā bāze un domāšanas operācijas</a:t>
                </a:r>
                <a:endParaRPr kumimoji="0" lang="lv-LV" altLang="lv-LV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5" name="Text Box 14">
                <a:extLst>
                  <a:ext uri="{FF2B5EF4-FFF2-40B4-BE49-F238E27FC236}">
                    <a16:creationId xmlns:a16="http://schemas.microsoft.com/office/drawing/2014/main" xmlns="" id="{7E1C478F-6CB5-4731-8F11-D15ABDCC559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84" y="2477"/>
                <a:ext cx="7081" cy="53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lv-LV" altLang="lv-LV" sz="12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Personības attīstības un socializācijas nosacījumi muzeja vidē</a:t>
                </a:r>
                <a:endParaRPr kumimoji="0" lang="lv-LV" altLang="lv-LV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6" name="Text Box 13">
                <a:extLst>
                  <a:ext uri="{FF2B5EF4-FFF2-40B4-BE49-F238E27FC236}">
                    <a16:creationId xmlns:a16="http://schemas.microsoft.com/office/drawing/2014/main" xmlns="" id="{BF1E6644-3CF4-4E50-A632-D4CEDCEDA25B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89" y="3398"/>
                <a:ext cx="7081" cy="5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lv-LV" altLang="lv-LV" sz="12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Apmeklētāju motivācija un gatavība iesaistīties</a:t>
                </a:r>
                <a:endParaRPr kumimoji="0" lang="lv-LV" altLang="lv-LV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7" name="Text Box 12">
                <a:extLst>
                  <a:ext uri="{FF2B5EF4-FFF2-40B4-BE49-F238E27FC236}">
                    <a16:creationId xmlns:a16="http://schemas.microsoft.com/office/drawing/2014/main" xmlns="" id="{2E331DBE-E80A-4AAA-855E-5DEA8CCE94BE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84" y="5614"/>
                <a:ext cx="2359" cy="130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prstDash val="lgDash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lv-LV" altLang="lv-LV" sz="12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Muzeja personāla profesionālā kompetence</a:t>
                </a:r>
                <a:endParaRPr kumimoji="0" lang="lv-LV" altLang="lv-LV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8" name="Text Box 11">
                <a:extLst>
                  <a:ext uri="{FF2B5EF4-FFF2-40B4-BE49-F238E27FC236}">
                    <a16:creationId xmlns:a16="http://schemas.microsoft.com/office/drawing/2014/main" xmlns="" id="{2534FE75-38DD-423F-9813-7FA75C1DF92F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5343" y="5614"/>
                <a:ext cx="2368" cy="130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prstDash val="lgDash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lv-LV" altLang="lv-LV" sz="12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Komunikācijas veidi un formas</a:t>
                </a:r>
                <a:endParaRPr kumimoji="0" lang="lv-LV" altLang="lv-LV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19" name="Text Box 10">
                <a:extLst>
                  <a:ext uri="{FF2B5EF4-FFF2-40B4-BE49-F238E27FC236}">
                    <a16:creationId xmlns:a16="http://schemas.microsoft.com/office/drawing/2014/main" xmlns="" id="{5FF2028B-C817-4FB0-B5A1-02F12F0C4168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7711" y="5614"/>
                <a:ext cx="2359" cy="1303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prstDash val="lgDash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lv-LV" altLang="lv-LV" sz="12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Aprīkojums, fondi, modernās tehnoloģijas</a:t>
                </a:r>
                <a:endParaRPr kumimoji="0" lang="lv-LV" altLang="lv-LV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0" name="AutoShape 9">
                <a:extLst>
                  <a:ext uri="{FF2B5EF4-FFF2-40B4-BE49-F238E27FC236}">
                    <a16:creationId xmlns:a16="http://schemas.microsoft.com/office/drawing/2014/main" xmlns="" id="{4F39DE0C-B283-4002-B728-A40791C51308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75" y="2684"/>
                <a:ext cx="0" cy="2681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lv-LV"/>
              </a:p>
            </p:txBody>
          </p:sp>
          <p:sp>
            <p:nvSpPr>
              <p:cNvPr id="21" name="AutoShape 8">
                <a:extLst>
                  <a:ext uri="{FF2B5EF4-FFF2-40B4-BE49-F238E27FC236}">
                    <a16:creationId xmlns:a16="http://schemas.microsoft.com/office/drawing/2014/main" xmlns="" id="{5869F461-4E10-4EFA-ABD4-5E95C6E947C7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75" y="3677"/>
                <a:ext cx="1014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lv-LV"/>
              </a:p>
            </p:txBody>
          </p:sp>
          <p:sp>
            <p:nvSpPr>
              <p:cNvPr id="22" name="AutoShape 7">
                <a:extLst>
                  <a:ext uri="{FF2B5EF4-FFF2-40B4-BE49-F238E27FC236}">
                    <a16:creationId xmlns:a16="http://schemas.microsoft.com/office/drawing/2014/main" xmlns="" id="{82AF39B9-2893-452A-A2C0-0A1CCD94F62E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75" y="2684"/>
                <a:ext cx="1009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lv-LV"/>
              </a:p>
            </p:txBody>
          </p:sp>
          <p:sp>
            <p:nvSpPr>
              <p:cNvPr id="23" name="AutoShape 6">
                <a:extLst>
                  <a:ext uri="{FF2B5EF4-FFF2-40B4-BE49-F238E27FC236}">
                    <a16:creationId xmlns:a16="http://schemas.microsoft.com/office/drawing/2014/main" xmlns="" id="{EA92DC94-90FC-420E-9996-AFA072534FA6}"/>
                  </a:ext>
                </a:extLst>
              </p:cNvPr>
              <p:cNvSpPr>
                <a:spLocks noChangeShapeType="1"/>
              </p:cNvSpPr>
              <p:nvPr/>
            </p:nvSpPr>
            <p:spPr bwMode="auto">
              <a:xfrm>
                <a:off x="1975" y="5365"/>
                <a:ext cx="1009" cy="0"/>
              </a:xfrm>
              <a:prstGeom prst="straightConnector1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lv-LV"/>
              </a:p>
            </p:txBody>
          </p:sp>
          <p:sp>
            <p:nvSpPr>
              <p:cNvPr id="24" name="Text Box 5">
                <a:extLst>
                  <a:ext uri="{FF2B5EF4-FFF2-40B4-BE49-F238E27FC236}">
                    <a16:creationId xmlns:a16="http://schemas.microsoft.com/office/drawing/2014/main" xmlns="" id="{0AD5F5A5-8D73-44C3-809D-B1A2CB8B81DA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84" y="6917"/>
                <a:ext cx="7081" cy="534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prstDash val="dash"/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lv-LV" altLang="lv-LV" sz="12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Estētiska, rosinoša, autentiska vide</a:t>
                </a:r>
                <a:endParaRPr kumimoji="0" lang="lv-LV" altLang="lv-LV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25" name="Text Box 4">
                <a:extLst>
                  <a:ext uri="{FF2B5EF4-FFF2-40B4-BE49-F238E27FC236}">
                    <a16:creationId xmlns:a16="http://schemas.microsoft.com/office/drawing/2014/main" xmlns="" id="{3768A213-0C59-4115-9F87-AD26EB68ADED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984" y="5069"/>
                <a:ext cx="7081" cy="548"/>
              </a:xfrm>
              <a:prstGeom prst="rect">
                <a:avLst/>
              </a:prstGeom>
              <a:solidFill>
                <a:srgbClr val="FFFFFF"/>
              </a:solidFill>
              <a:ln w="9525">
                <a:solidFill>
                  <a:srgbClr val="000000"/>
                </a:solidFill>
                <a:miter lim="800000"/>
                <a:headEnd/>
                <a:tailEnd/>
              </a:ln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ctr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lv-LV" altLang="lv-LV" sz="1200" b="1" i="0" u="none" strike="noStrike" cap="none" normalizeH="0" baseline="0" dirty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Arial" panose="020B0604020202020204" pitchFamily="34" charset="0"/>
                    <a:ea typeface="Times New Roman" panose="02020603050405020304" pitchFamily="18" charset="0"/>
                  </a:rPr>
                  <a:t>Resursi un līdzekļi</a:t>
                </a:r>
                <a:endParaRPr kumimoji="0" lang="lv-LV" altLang="lv-LV" sz="1800" b="1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</p:grpSp>
        <p:sp>
          <p:nvSpPr>
            <p:cNvPr id="8" name="AutoShape 2">
              <a:extLst>
                <a:ext uri="{FF2B5EF4-FFF2-40B4-BE49-F238E27FC236}">
                  <a16:creationId xmlns:a16="http://schemas.microsoft.com/office/drawing/2014/main" xmlns="" id="{3CE699B7-86CC-4172-BC2C-25CA5DD109B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284" y="6175"/>
              <a:ext cx="3936" cy="1181"/>
            </a:xfrm>
            <a:prstGeom prst="downArrow">
              <a:avLst>
                <a:gd name="adj1" fmla="val 50611"/>
                <a:gd name="adj2" fmla="val 47426"/>
              </a:avLst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lv-LV"/>
            </a:p>
          </p:txBody>
        </p:sp>
      </p:grpSp>
    </p:spTree>
    <p:extLst>
      <p:ext uri="{BB962C8B-B14F-4D97-AF65-F5344CB8AC3E}">
        <p14:creationId xmlns:p14="http://schemas.microsoft.com/office/powerpoint/2010/main" val="23873507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ACE2E982-841C-48B0-8203-2660CFEC0E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/>
              <a:t>Aktuālie ESF projekti izglītībā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BCE145CF-CCB3-4AE2-B579-6A2F882D70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Valsts izglītības satura centra (VISC) projekts </a:t>
            </a:r>
            <a:r>
              <a:rPr lang="lv-LV" b="1" dirty="0"/>
              <a:t>“Kompetenču pieeja mācību saturā” </a:t>
            </a:r>
            <a:r>
              <a:rPr lang="lv-LV" dirty="0"/>
              <a:t>(attiecināmais finansējums piecu gadu periodam ir 13 960 884 EUR).               (Muzejs – izglītības vide.)</a:t>
            </a:r>
            <a:endParaRPr lang="lv-LV" b="1" dirty="0"/>
          </a:p>
          <a:p>
            <a:r>
              <a:rPr lang="lv-LV" dirty="0"/>
              <a:t>Valsts izglītības attīstības aģentūras (VIAA) projekts </a:t>
            </a:r>
            <a:r>
              <a:rPr lang="lv-LV" b="1" dirty="0"/>
              <a:t>“Karjeras atbalsts vispārējās un profesionālās izglītības iestādēs” </a:t>
            </a:r>
            <a:r>
              <a:rPr lang="lv-LV" dirty="0"/>
              <a:t>(finansējums tikai karjeras atbalsta pasākumu  īstenošanai izglītības iestāžu izglītojamajiem visos Latvijas novados un republikas pilsētās - 16 184 637,00 EUR).                    (Muzejs – pakalpojuma sniedzējs.)</a:t>
            </a:r>
          </a:p>
        </p:txBody>
      </p:sp>
    </p:spTree>
    <p:extLst>
      <p:ext uri="{BB962C8B-B14F-4D97-AF65-F5344CB8AC3E}">
        <p14:creationId xmlns:p14="http://schemas.microsoft.com/office/powerpoint/2010/main" val="37228169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22DF04BC-E143-4A4A-891F-62EEB82CA7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b="1" dirty="0"/>
              <a:t>“Karjeras atbalsts vispārējās un profesionālās izglītības iestādēs”</a:t>
            </a:r>
            <a:endParaRPr lang="lv-LV" dirty="0"/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F796B4C4-7491-45AE-8CC7-8FE7182091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dirty="0"/>
              <a:t>Programmas izveide (bāze – muzeja fondi, aprīkojums)</a:t>
            </a:r>
          </a:p>
          <a:p>
            <a:r>
              <a:rPr lang="lv-LV" dirty="0"/>
              <a:t>Papildresursu piesaiste programmas, praktisko nodarbību, meistarklašu īstenošanai (ja nepieciešams) sadarbībā ar nozaru speciālistiem</a:t>
            </a:r>
          </a:p>
          <a:p>
            <a:r>
              <a:rPr lang="lv-LV" dirty="0"/>
              <a:t>Tematika: profesiju un darba vides izpēte (arī «muzeja profesijas»), prasmju </a:t>
            </a:r>
            <a:r>
              <a:rPr lang="lv-LV" dirty="0" err="1"/>
              <a:t>izvērtējums</a:t>
            </a:r>
            <a:endParaRPr lang="lv-LV" dirty="0"/>
          </a:p>
          <a:p>
            <a:r>
              <a:rPr lang="lv-LV" dirty="0"/>
              <a:t>Piedāvājums skolām (2x)</a:t>
            </a:r>
          </a:p>
          <a:p>
            <a:pPr fontAlgn="base"/>
            <a:r>
              <a:rPr lang="lv-LV" dirty="0"/>
              <a:t>Papildinformācija: Inta Asare, IKAD direktore, tel. 67785427, e-pasts inta.asare@viaa.gov.lv</a:t>
            </a:r>
          </a:p>
          <a:p>
            <a:endParaRPr lang="lv-LV" dirty="0"/>
          </a:p>
          <a:p>
            <a:endParaRPr lang="lv-LV" dirty="0"/>
          </a:p>
        </p:txBody>
      </p:sp>
    </p:spTree>
    <p:extLst>
      <p:ext uri="{BB962C8B-B14F-4D97-AF65-F5344CB8AC3E}">
        <p14:creationId xmlns:p14="http://schemas.microsoft.com/office/powerpoint/2010/main" val="1836916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irsraksts 1">
            <a:extLst>
              <a:ext uri="{FF2B5EF4-FFF2-40B4-BE49-F238E27FC236}">
                <a16:creationId xmlns:a16="http://schemas.microsoft.com/office/drawing/2014/main" xmlns="" id="{CDB2075B-D3C8-46D0-A87D-8DBEDD92BB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v-LV" dirty="0"/>
              <a:t>Paldies par uzmanību!</a:t>
            </a:r>
          </a:p>
        </p:txBody>
      </p:sp>
      <p:sp>
        <p:nvSpPr>
          <p:cNvPr id="3" name="Satura vietturis 2">
            <a:extLst>
              <a:ext uri="{FF2B5EF4-FFF2-40B4-BE49-F238E27FC236}">
                <a16:creationId xmlns:a16="http://schemas.microsoft.com/office/drawing/2014/main" xmlns="" id="{594594FE-706A-428E-B87B-3DEF899A9F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lv-LV"/>
          </a:p>
        </p:txBody>
      </p:sp>
    </p:spTree>
    <p:extLst>
      <p:ext uri="{BB962C8B-B14F-4D97-AF65-F5344CB8AC3E}">
        <p14:creationId xmlns:p14="http://schemas.microsoft.com/office/powerpoint/2010/main" val="13524695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dizains">
  <a:themeElements>
    <a:clrScheme name="Dzeltens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742</TotalTime>
  <Words>419</Words>
  <Application>Microsoft Macintosh PowerPoint</Application>
  <PresentationFormat>Custom</PresentationFormat>
  <Paragraphs>38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dizains</vt:lpstr>
      <vt:lpstr>Muzejs un sabiedrība: tradīciju pārvērtēšana</vt:lpstr>
      <vt:lpstr>Muzeju pedagoģiskais potenciāls</vt:lpstr>
      <vt:lpstr>Sabiedrības izglītošanas problemātika</vt:lpstr>
      <vt:lpstr>Sabiedrības izglītošanas problemātika</vt:lpstr>
      <vt:lpstr>PowerPoint Presentation</vt:lpstr>
      <vt:lpstr>Aktuālie ESF projekti izglītībā</vt:lpstr>
      <vt:lpstr>“Karjeras atbalsts vispārējās un profesionālās izglītības iestādēs”</vt:lpstr>
      <vt:lpstr>Paldies par uzmanību!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prezentācija</dc:title>
  <dc:creator>Rita</dc:creator>
  <cp:lastModifiedBy>Iveta Gudakovska</cp:lastModifiedBy>
  <cp:revision>23</cp:revision>
  <dcterms:created xsi:type="dcterms:W3CDTF">2018-01-28T15:33:34Z</dcterms:created>
  <dcterms:modified xsi:type="dcterms:W3CDTF">2018-02-08T11:30:36Z</dcterms:modified>
</cp:coreProperties>
</file>