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62" r:id="rId4"/>
    <p:sldId id="263" r:id="rId5"/>
    <p:sldId id="260" r:id="rId6"/>
    <p:sldId id="257" r:id="rId7"/>
    <p:sldId id="264" r:id="rId8"/>
    <p:sldId id="265" r:id="rId9"/>
    <p:sldId id="266" r:id="rId10"/>
    <p:sldId id="267" r:id="rId11"/>
    <p:sldId id="268" r:id="rId12"/>
    <p:sldId id="269" r:id="rId13"/>
    <p:sldId id="270" r:id="rId14"/>
    <p:sldId id="271" r:id="rId15"/>
    <p:sldId id="272" r:id="rId16"/>
    <p:sldId id="27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7" d="100"/>
          <a:sy n="87" d="100"/>
        </p:scale>
        <p:origin x="-1200" y="-1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08.02.18</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08.02.18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08.02.18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08.02.18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55BA285-9698-1B45-8319-D90A8C63F150}" type="datetimeFigureOut">
              <a:rPr lang="en-US" dirty="0"/>
              <a:t>08.02.18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08.02.18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08.02.18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08.02.18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08.02.18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1CFCDFD-B4CF-A241-8D71-E814B10BEAF4}" type="datetimeFigureOut">
              <a:rPr lang="en-US" dirty="0"/>
              <a:t>08.02.18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08.02.18</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08.02.18</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lv-LV" b="1" dirty="0" smtClean="0"/>
              <a:t/>
            </a:r>
            <a:br>
              <a:rPr lang="lv-LV" b="1" dirty="0" smtClean="0"/>
            </a:br>
            <a:r>
              <a:rPr lang="lv-LV" b="1" dirty="0" smtClean="0"/>
              <a:t/>
            </a:r>
            <a:br>
              <a:rPr lang="lv-LV" b="1" dirty="0" smtClean="0"/>
            </a:br>
            <a:r>
              <a:rPr lang="lv-LV" sz="4000" b="1" dirty="0" smtClean="0">
                <a:latin typeface="Arial" panose="020B0604020202020204" pitchFamily="34" charset="0"/>
                <a:cs typeface="Arial" panose="020B0604020202020204" pitchFamily="34" charset="0"/>
              </a:rPr>
              <a:t>Muzeju attīstības </a:t>
            </a:r>
            <a:r>
              <a:rPr lang="lv-LV" sz="4000" b="1" dirty="0">
                <a:latin typeface="Arial" panose="020B0604020202020204" pitchFamily="34" charset="0"/>
                <a:cs typeface="Arial" panose="020B0604020202020204" pitchFamily="34" charset="0"/>
              </a:rPr>
              <a:t>tendences </a:t>
            </a:r>
            <a:r>
              <a:rPr lang="lv-LV" sz="4000" b="1" dirty="0" smtClean="0">
                <a:latin typeface="Arial" panose="020B0604020202020204" pitchFamily="34" charset="0"/>
                <a:cs typeface="Arial" panose="020B0604020202020204" pitchFamily="34" charset="0"/>
              </a:rPr>
              <a:t/>
            </a:r>
            <a:br>
              <a:rPr lang="lv-LV" sz="4000" b="1" dirty="0" smtClean="0">
                <a:latin typeface="Arial" panose="020B0604020202020204" pitchFamily="34" charset="0"/>
                <a:cs typeface="Arial" panose="020B0604020202020204" pitchFamily="34" charset="0"/>
              </a:rPr>
            </a:br>
            <a:r>
              <a:rPr lang="lv-LV" sz="4000" b="1" dirty="0" smtClean="0">
                <a:latin typeface="Arial" panose="020B0604020202020204" pitchFamily="34" charset="0"/>
                <a:cs typeface="Arial" panose="020B0604020202020204" pitchFamily="34" charset="0"/>
              </a:rPr>
              <a:t>Latvijā </a:t>
            </a:r>
            <a:r>
              <a:rPr lang="lv-LV" sz="4000" b="1" dirty="0">
                <a:latin typeface="Arial" panose="020B0604020202020204" pitchFamily="34" charset="0"/>
                <a:cs typeface="Arial" panose="020B0604020202020204" pitchFamily="34" charset="0"/>
              </a:rPr>
              <a:t>un </a:t>
            </a:r>
            <a:r>
              <a:rPr lang="lv-LV" sz="4000" b="1" dirty="0" smtClean="0">
                <a:latin typeface="Arial" panose="020B0604020202020204" pitchFamily="34" charset="0"/>
                <a:cs typeface="Arial" panose="020B0604020202020204" pitchFamily="34" charset="0"/>
              </a:rPr>
              <a:t>pasaulē</a:t>
            </a:r>
            <a:r>
              <a:rPr lang="lv-LV" sz="4900" b="1" dirty="0" smtClean="0">
                <a:latin typeface="Arial" panose="020B0604020202020204" pitchFamily="34" charset="0"/>
                <a:cs typeface="Arial" panose="020B0604020202020204" pitchFamily="34" charset="0"/>
              </a:rPr>
              <a:t/>
            </a:r>
            <a:br>
              <a:rPr lang="lv-LV" sz="4900" b="1" dirty="0" smtClean="0">
                <a:latin typeface="Arial" panose="020B0604020202020204" pitchFamily="34" charset="0"/>
                <a:cs typeface="Arial" panose="020B0604020202020204" pitchFamily="34" charset="0"/>
              </a:rPr>
            </a:br>
            <a:r>
              <a:rPr lang="lv-LV" sz="2700" b="1" dirty="0" smtClean="0">
                <a:latin typeface="Arial" panose="020B0604020202020204" pitchFamily="34" charset="0"/>
                <a:cs typeface="Arial" panose="020B0604020202020204" pitchFamily="34" charset="0"/>
              </a:rPr>
              <a:t>Latvijas Muzeju biedrības stratēģija 2018-2020</a:t>
            </a:r>
            <a:r>
              <a:rPr lang="en-US" sz="4900" dirty="0">
                <a:latin typeface="Arial" panose="020B0604020202020204" pitchFamily="34" charset="0"/>
                <a:cs typeface="Arial" panose="020B0604020202020204" pitchFamily="34" charset="0"/>
              </a:rPr>
              <a:t/>
            </a:r>
            <a:br>
              <a:rPr lang="en-US" sz="4900" dirty="0">
                <a:latin typeface="Arial" panose="020B0604020202020204" pitchFamily="34" charset="0"/>
                <a:cs typeface="Arial" panose="020B0604020202020204" pitchFamily="34" charset="0"/>
              </a:rPr>
            </a:br>
            <a:endParaRPr lang="en-US" sz="49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pPr algn="r"/>
            <a:r>
              <a:rPr lang="lv-LV" b="1" dirty="0" smtClean="0">
                <a:latin typeface="Arial" panose="020B0604020202020204" pitchFamily="34" charset="0"/>
                <a:cs typeface="Arial" panose="020B0604020202020204" pitchFamily="34" charset="0"/>
              </a:rPr>
              <a:t>Anna balandina</a:t>
            </a:r>
          </a:p>
          <a:p>
            <a:pPr algn="r"/>
            <a:r>
              <a:rPr lang="lv-LV" dirty="0" smtClean="0">
                <a:latin typeface="Arial" panose="020B0604020202020204" pitchFamily="34" charset="0"/>
                <a:cs typeface="Arial" panose="020B0604020202020204" pitchFamily="34" charset="0"/>
              </a:rPr>
              <a:t>Latvijas muzeju biedrība</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1936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latin typeface="Arial" panose="020B0604020202020204" pitchFamily="34" charset="0"/>
                <a:cs typeface="Arial" panose="020B0604020202020204" pitchFamily="34" charset="0"/>
              </a:rPr>
              <a:t>Muzeja apmeklējuma motivācijas maiņa</a:t>
            </a:r>
            <a:endParaRPr lang="en-US" dirty="0"/>
          </a:p>
        </p:txBody>
      </p:sp>
      <p:sp>
        <p:nvSpPr>
          <p:cNvPr id="3" name="Content Placeholder 2"/>
          <p:cNvSpPr>
            <a:spLocks noGrp="1"/>
          </p:cNvSpPr>
          <p:nvPr>
            <p:ph idx="1"/>
          </p:nvPr>
        </p:nvSpPr>
        <p:spPr/>
        <p:txBody>
          <a:bodyPr>
            <a:normAutofit/>
          </a:bodyPr>
          <a:lstStyle/>
          <a:p>
            <a:pPr marL="0" indent="0">
              <a:buNone/>
            </a:pPr>
            <a:r>
              <a:rPr lang="lv-LV" sz="2800" dirty="0">
                <a:latin typeface="Arial" panose="020B0604020202020204" pitchFamily="34" charset="0"/>
                <a:cs typeface="Arial" panose="020B0604020202020204" pitchFamily="34" charset="0"/>
              </a:rPr>
              <a:t>„</a:t>
            </a:r>
            <a:r>
              <a:rPr lang="lv-LV" sz="2800" i="1" dirty="0">
                <a:latin typeface="Arial" panose="020B0604020202020204" pitchFamily="34" charset="0"/>
                <a:cs typeface="Arial" panose="020B0604020202020204" pitchFamily="34" charset="0"/>
              </a:rPr>
              <a:t>Tate Modern </a:t>
            </a:r>
            <a:r>
              <a:rPr lang="lv-LV" sz="2800" dirty="0">
                <a:latin typeface="Arial" panose="020B0604020202020204" pitchFamily="34" charset="0"/>
                <a:cs typeface="Arial" panose="020B0604020202020204" pitchFamily="34" charset="0"/>
              </a:rPr>
              <a:t>ir mainījies no tā muzeja, uz kuru cilvēki nāk apskatīt mākslu, kļūstot par muzeju, kur labi pavadīt laiku un kas atver savas durvis sadarbībai, sarunai un līdzdalībai</a:t>
            </a:r>
            <a:r>
              <a:rPr lang="lv-LV" sz="2800" dirty="0" smtClean="0">
                <a:latin typeface="Arial" panose="020B0604020202020204" pitchFamily="34" charset="0"/>
                <a:cs typeface="Arial" panose="020B0604020202020204" pitchFamily="34" charset="0"/>
              </a:rPr>
              <a:t>.”</a:t>
            </a:r>
          </a:p>
          <a:p>
            <a:pPr marL="0" indent="0" algn="r">
              <a:buNone/>
            </a:pPr>
            <a:endParaRPr lang="lv-LV" sz="2400" dirty="0" smtClean="0">
              <a:latin typeface="Arial" panose="020B0604020202020204" pitchFamily="34" charset="0"/>
              <a:cs typeface="Arial" panose="020B0604020202020204" pitchFamily="34" charset="0"/>
            </a:endParaRPr>
          </a:p>
          <a:p>
            <a:pPr marL="0" indent="0" algn="r">
              <a:buNone/>
            </a:pPr>
            <a:r>
              <a:rPr lang="lv-LV" sz="2400" dirty="0" smtClean="0">
                <a:latin typeface="Arial" panose="020B0604020202020204" pitchFamily="34" charset="0"/>
                <a:cs typeface="Arial" panose="020B0604020202020204" pitchFamily="34" charset="0"/>
              </a:rPr>
              <a:t>(Frances Morris)</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4191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3600" b="1" dirty="0" smtClean="0">
                <a:latin typeface="Arial" panose="020B0604020202020204" pitchFamily="34" charset="0"/>
                <a:cs typeface="Arial" panose="020B0604020202020204" pitchFamily="34" charset="0"/>
              </a:rPr>
              <a:t>Sadarbība un tīklošanās</a:t>
            </a:r>
            <a:endParaRPr lang="en-US" sz="3600" b="1"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69619" y="2106453"/>
            <a:ext cx="7448550" cy="3086100"/>
          </a:xfrm>
        </p:spPr>
      </p:pic>
    </p:spTree>
    <p:extLst>
      <p:ext uri="{BB962C8B-B14F-4D97-AF65-F5344CB8AC3E}">
        <p14:creationId xmlns:p14="http://schemas.microsoft.com/office/powerpoint/2010/main" val="1365359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9166" y="378824"/>
            <a:ext cx="9353005" cy="1123406"/>
          </a:xfrm>
        </p:spPr>
        <p:txBody>
          <a:bodyPr>
            <a:normAutofit/>
          </a:bodyPr>
          <a:lstStyle/>
          <a:p>
            <a:r>
              <a:rPr lang="lv-LV" b="1" dirty="0" smtClean="0">
                <a:latin typeface="Arial" panose="020B0604020202020204" pitchFamily="34" charset="0"/>
                <a:cs typeface="Arial" panose="020B0604020202020204" pitchFamily="34" charset="0"/>
              </a:rPr>
              <a:t>Tehnoloģiju attīstība</a:t>
            </a:r>
            <a:endParaRPr lang="en-US" b="1" dirty="0">
              <a:latin typeface="Arial" panose="020B0604020202020204" pitchFamily="34" charset="0"/>
              <a:cs typeface="Arial" panose="020B0604020202020204" pitchFamily="34" charset="0"/>
            </a:endParaRPr>
          </a:p>
        </p:txBody>
      </p:sp>
      <p:pic>
        <p:nvPicPr>
          <p:cNvPr id="11" name="Content Placeholder 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13577" y="1789611"/>
            <a:ext cx="8286186" cy="3139780"/>
          </a:xfrm>
        </p:spPr>
      </p:pic>
    </p:spTree>
    <p:extLst>
      <p:ext uri="{BB962C8B-B14F-4D97-AF65-F5344CB8AC3E}">
        <p14:creationId xmlns:p14="http://schemas.microsoft.com/office/powerpoint/2010/main" val="3337460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3600" b="1" dirty="0" smtClean="0">
                <a:latin typeface="Arial" panose="020B0604020202020204" pitchFamily="34" charset="0"/>
                <a:cs typeface="Arial" panose="020B0604020202020204" pitchFamily="34" charset="0"/>
              </a:rPr>
              <a:t>Ilgtspējība</a:t>
            </a:r>
            <a:endParaRPr lang="en-US" sz="36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lv-LV" sz="2800" dirty="0" smtClean="0">
                <a:latin typeface="Arial" panose="020B0604020202020204" pitchFamily="34" charset="0"/>
                <a:cs typeface="Arial" panose="020B0604020202020204" pitchFamily="34" charset="0"/>
              </a:rPr>
              <a:t>Atbalsts turpmākai muzeju pastāvēšanai</a:t>
            </a:r>
          </a:p>
          <a:p>
            <a:r>
              <a:rPr lang="lv-LV" sz="2800" dirty="0" smtClean="0">
                <a:latin typeface="Arial" panose="020B0604020202020204" pitchFamily="34" charset="0"/>
                <a:cs typeface="Arial" panose="020B0604020202020204" pitchFamily="34" charset="0"/>
              </a:rPr>
              <a:t>Muzeju ietekme uz sabiedrību ilgtermiņā </a:t>
            </a:r>
          </a:p>
          <a:p>
            <a:r>
              <a:rPr lang="lv-LV" sz="2800" dirty="0" smtClean="0">
                <a:latin typeface="Arial" panose="020B0604020202020204" pitchFamily="34" charset="0"/>
                <a:cs typeface="Arial" panose="020B0604020202020204" pitchFamily="34" charset="0"/>
              </a:rPr>
              <a:t>Pēctecība</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1880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4696" y="804520"/>
            <a:ext cx="9520158" cy="671584"/>
          </a:xfrm>
        </p:spPr>
        <p:txBody>
          <a:bodyPr/>
          <a:lstStyle/>
          <a:p>
            <a:r>
              <a:rPr lang="lv-LV" dirty="0">
                <a:latin typeface="Arial" panose="020B0604020202020204" pitchFamily="34" charset="0"/>
                <a:cs typeface="Arial" panose="020B0604020202020204" pitchFamily="34" charset="0"/>
              </a:rPr>
              <a:t>V</a:t>
            </a:r>
            <a:r>
              <a:rPr lang="lv-LV" dirty="0" smtClean="0">
                <a:latin typeface="Arial" panose="020B0604020202020204" pitchFamily="34" charset="0"/>
                <a:cs typeface="Arial" panose="020B0604020202020204" pitchFamily="34" charset="0"/>
              </a:rPr>
              <a:t>ājās puses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34696" y="1632858"/>
            <a:ext cx="9520158" cy="3833488"/>
          </a:xfrm>
        </p:spPr>
        <p:txBody>
          <a:bodyPr>
            <a:noAutofit/>
          </a:bodyPr>
          <a:lstStyle/>
          <a:p>
            <a:pPr lvl="0"/>
            <a:r>
              <a:rPr lang="lv-LV" sz="1600" b="1" dirty="0">
                <a:latin typeface="Arial" panose="020B0604020202020204" pitchFamily="34" charset="0"/>
                <a:cs typeface="Arial" panose="020B0604020202020204" pitchFamily="34" charset="0"/>
              </a:rPr>
              <a:t>LMB nav vīzijas, mērķu, piedāvājuma un atbalsta muzeju nozarei, kas atbilstu 21.gadsimta izaicinājumiem un muzeja darbinieku vajadzībām</a:t>
            </a:r>
            <a:endParaRPr lang="en-US" sz="1600" dirty="0">
              <a:latin typeface="Arial" panose="020B0604020202020204" pitchFamily="34" charset="0"/>
              <a:cs typeface="Arial" panose="020B0604020202020204" pitchFamily="34" charset="0"/>
            </a:endParaRPr>
          </a:p>
          <a:p>
            <a:pPr lvl="0"/>
            <a:r>
              <a:rPr lang="lv-LV" sz="1600" b="1" dirty="0">
                <a:latin typeface="Arial" panose="020B0604020202020204" pitchFamily="34" charset="0"/>
                <a:cs typeface="Arial" panose="020B0604020202020204" pitchFamily="34" charset="0"/>
              </a:rPr>
              <a:t>LMB ir jāstirpina tās pozīcija un līderība lokālo lēmumpieņēmēju vidū un starptautiski (NEMO u.c.)</a:t>
            </a:r>
            <a:endParaRPr lang="en-US" sz="1600" dirty="0">
              <a:latin typeface="Arial" panose="020B0604020202020204" pitchFamily="34" charset="0"/>
              <a:cs typeface="Arial" panose="020B0604020202020204" pitchFamily="34" charset="0"/>
            </a:endParaRPr>
          </a:p>
          <a:p>
            <a:pPr lvl="0"/>
            <a:r>
              <a:rPr lang="lv-LV" sz="1600" b="1" dirty="0">
                <a:latin typeface="Arial" panose="020B0604020202020204" pitchFamily="34" charset="0"/>
                <a:cs typeface="Arial" panose="020B0604020202020204" pitchFamily="34" charset="0"/>
              </a:rPr>
              <a:t>LMB nenodrošina pietiekamu informācijas apriti par aktuālo nozarē </a:t>
            </a:r>
            <a:endParaRPr lang="en-US" sz="1600" dirty="0">
              <a:latin typeface="Arial" panose="020B0604020202020204" pitchFamily="34" charset="0"/>
              <a:cs typeface="Arial" panose="020B0604020202020204" pitchFamily="34" charset="0"/>
            </a:endParaRPr>
          </a:p>
          <a:p>
            <a:pPr lvl="0"/>
            <a:r>
              <a:rPr lang="lv-LV" sz="1600" b="1" dirty="0">
                <a:latin typeface="Arial" panose="020B0604020202020204" pitchFamily="34" charset="0"/>
                <a:cs typeface="Arial" panose="020B0604020202020204" pitchFamily="34" charset="0"/>
              </a:rPr>
              <a:t>Novērojams viedokļu, diskusijas un iniciatīvas trūkums nozarē par problēmām un to risinājumiem</a:t>
            </a:r>
            <a:endParaRPr lang="en-US" sz="1600" dirty="0">
              <a:latin typeface="Arial" panose="020B0604020202020204" pitchFamily="34" charset="0"/>
              <a:cs typeface="Arial" panose="020B0604020202020204" pitchFamily="34" charset="0"/>
            </a:endParaRPr>
          </a:p>
          <a:p>
            <a:pPr lvl="0"/>
            <a:r>
              <a:rPr lang="lv-LV" sz="1600" b="1" dirty="0">
                <a:latin typeface="Arial" panose="020B0604020202020204" pitchFamily="34" charset="0"/>
                <a:cs typeface="Arial" panose="020B0604020202020204" pitchFamily="34" charset="0"/>
              </a:rPr>
              <a:t>Pasīvās LMB darbības rezultātā pēdējos gados ir novērojams biedru inertums, vāja rīcībspēja, motivācija un iesaiste nozares problēmu risināšanā</a:t>
            </a:r>
            <a:endParaRPr lang="en-US" sz="1600" dirty="0">
              <a:latin typeface="Arial" panose="020B0604020202020204" pitchFamily="34" charset="0"/>
              <a:cs typeface="Arial" panose="020B0604020202020204" pitchFamily="34" charset="0"/>
            </a:endParaRPr>
          </a:p>
          <a:p>
            <a:pPr lvl="0"/>
            <a:r>
              <a:rPr lang="lv-LV" sz="1600" b="1" dirty="0">
                <a:latin typeface="Arial" panose="020B0604020202020204" pitchFamily="34" charset="0"/>
                <a:cs typeface="Arial" panose="020B0604020202020204" pitchFamily="34" charset="0"/>
              </a:rPr>
              <a:t>LMB nenodrošina iespējas tās biedriem profesionāli pilnveidoties</a:t>
            </a:r>
            <a:endParaRPr lang="en-US" sz="1600" dirty="0">
              <a:latin typeface="Arial" panose="020B0604020202020204" pitchFamily="34" charset="0"/>
              <a:cs typeface="Arial" panose="020B0604020202020204" pitchFamily="34" charset="0"/>
            </a:endParaRPr>
          </a:p>
          <a:p>
            <a:pPr lvl="0"/>
            <a:r>
              <a:rPr lang="lv-LV" sz="1600" b="1" dirty="0">
                <a:latin typeface="Arial" panose="020B0604020202020204" pitchFamily="34" charset="0"/>
                <a:cs typeface="Arial" panose="020B0604020202020204" pitchFamily="34" charset="0"/>
              </a:rPr>
              <a:t>LMB neveicina pietiekamu refleksiju par nozares sasniegumiem publiskajā telpā</a:t>
            </a:r>
            <a:endParaRPr lang="en-US" sz="1600" dirty="0">
              <a:latin typeface="Arial" panose="020B0604020202020204" pitchFamily="34" charset="0"/>
              <a:cs typeface="Arial" panose="020B0604020202020204" pitchFamily="34" charset="0"/>
            </a:endParaRPr>
          </a:p>
          <a:p>
            <a:pPr lvl="0"/>
            <a:r>
              <a:rPr lang="lv-LV" sz="1600" b="1" dirty="0">
                <a:latin typeface="Arial" panose="020B0604020202020204" pitchFamily="34" charset="0"/>
                <a:cs typeface="Arial" panose="020B0604020202020204" pitchFamily="34" charset="0"/>
              </a:rPr>
              <a:t>Nozarē trūkst </a:t>
            </a:r>
            <a:r>
              <a:rPr lang="lv-LV" sz="1600" b="1" dirty="0" smtClean="0">
                <a:latin typeface="Arial" panose="020B0604020202020204" pitchFamily="34" charset="0"/>
                <a:cs typeface="Arial" panose="020B0604020202020204" pitchFamily="34" charset="0"/>
              </a:rPr>
              <a:t>pēctecības</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1575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4696" y="804519"/>
            <a:ext cx="9520158" cy="749961"/>
          </a:xfrm>
        </p:spPr>
        <p:txBody>
          <a:bodyPr/>
          <a:lstStyle/>
          <a:p>
            <a:r>
              <a:rPr lang="lv-LV" b="1" dirty="0" smtClean="0">
                <a:latin typeface="Arial" panose="020B0604020202020204" pitchFamily="34" charset="0"/>
                <a:cs typeface="Arial" panose="020B0604020202020204" pitchFamily="34" charset="0"/>
              </a:rPr>
              <a:t>LMB darba uzdevumi 2018.-2020.gadam</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34696" y="1763486"/>
            <a:ext cx="9520158" cy="3702859"/>
          </a:xfrm>
        </p:spPr>
        <p:txBody>
          <a:bodyPr>
            <a:noAutofit/>
          </a:bodyPr>
          <a:lstStyle/>
          <a:p>
            <a:pPr lvl="0"/>
            <a:r>
              <a:rPr lang="fr-FR" b="1" dirty="0">
                <a:latin typeface="Arial" panose="020B0604020202020204" pitchFamily="34" charset="0"/>
                <a:cs typeface="Arial" panose="020B0604020202020204" pitchFamily="34" charset="0"/>
              </a:rPr>
              <a:t>LMB </a:t>
            </a:r>
            <a:r>
              <a:rPr lang="fr-FR" b="1" dirty="0" err="1">
                <a:latin typeface="Arial" panose="020B0604020202020204" pitchFamily="34" charset="0"/>
                <a:cs typeface="Arial" panose="020B0604020202020204" pitchFamily="34" charset="0"/>
              </a:rPr>
              <a:t>mājas</a:t>
            </a:r>
            <a:r>
              <a:rPr lang="fr-FR" b="1" dirty="0">
                <a:latin typeface="Arial" panose="020B0604020202020204" pitchFamily="34" charset="0"/>
                <a:cs typeface="Arial" panose="020B0604020202020204" pitchFamily="34" charset="0"/>
              </a:rPr>
              <a:t> lapa – </a:t>
            </a:r>
            <a:r>
              <a:rPr lang="fr-FR" b="1" dirty="0" err="1">
                <a:latin typeface="Arial" panose="020B0604020202020204" pitchFamily="34" charset="0"/>
                <a:cs typeface="Arial" panose="020B0604020202020204" pitchFamily="34" charset="0"/>
              </a:rPr>
              <a:t>galvenais</a:t>
            </a:r>
            <a:r>
              <a:rPr lang="fr-FR" b="1" dirty="0">
                <a:latin typeface="Arial" panose="020B0604020202020204" pitchFamily="34" charset="0"/>
                <a:cs typeface="Arial" panose="020B0604020202020204" pitchFamily="34" charset="0"/>
              </a:rPr>
              <a:t> </a:t>
            </a:r>
            <a:r>
              <a:rPr lang="fr-FR" b="1" dirty="0" err="1">
                <a:latin typeface="Arial" panose="020B0604020202020204" pitchFamily="34" charset="0"/>
                <a:cs typeface="Arial" panose="020B0604020202020204" pitchFamily="34" charset="0"/>
              </a:rPr>
              <a:t>informācijas</a:t>
            </a:r>
            <a:r>
              <a:rPr lang="fr-FR" b="1" dirty="0">
                <a:latin typeface="Arial" panose="020B0604020202020204" pitchFamily="34" charset="0"/>
                <a:cs typeface="Arial" panose="020B0604020202020204" pitchFamily="34" charset="0"/>
              </a:rPr>
              <a:t> </a:t>
            </a:r>
            <a:r>
              <a:rPr lang="fr-FR" b="1" dirty="0" err="1" smtClean="0">
                <a:latin typeface="Arial" panose="020B0604020202020204" pitchFamily="34" charset="0"/>
                <a:cs typeface="Arial" panose="020B0604020202020204" pitchFamily="34" charset="0"/>
              </a:rPr>
              <a:t>avots</a:t>
            </a:r>
            <a:endParaRPr lang="lv-LV" b="1" dirty="0">
              <a:latin typeface="Arial" panose="020B0604020202020204" pitchFamily="34" charset="0"/>
              <a:cs typeface="Arial" panose="020B0604020202020204" pitchFamily="34" charset="0"/>
            </a:endParaRPr>
          </a:p>
          <a:p>
            <a:r>
              <a:rPr lang="fr-FR" b="1" dirty="0" smtClean="0">
                <a:latin typeface="Arial" panose="020B0604020202020204" pitchFamily="34" charset="0"/>
                <a:cs typeface="Arial" panose="020B0604020202020204" pitchFamily="34" charset="0"/>
              </a:rPr>
              <a:t>LMB </a:t>
            </a:r>
            <a:r>
              <a:rPr lang="fr-FR" b="1" dirty="0">
                <a:latin typeface="Arial" panose="020B0604020202020204" pitchFamily="34" charset="0"/>
                <a:cs typeface="Arial" panose="020B0604020202020204" pitchFamily="34" charset="0"/>
              </a:rPr>
              <a:t>Gada </a:t>
            </a:r>
            <a:r>
              <a:rPr lang="fr-FR" b="1" dirty="0" err="1">
                <a:latin typeface="Arial" panose="020B0604020202020204" pitchFamily="34" charset="0"/>
                <a:cs typeface="Arial" panose="020B0604020202020204" pitchFamily="34" charset="0"/>
              </a:rPr>
              <a:t>balva</a:t>
            </a:r>
            <a:r>
              <a:rPr lang="fr-FR" b="1" dirty="0">
                <a:latin typeface="Arial" panose="020B0604020202020204" pitchFamily="34" charset="0"/>
                <a:cs typeface="Arial" panose="020B0604020202020204" pitchFamily="34" charset="0"/>
              </a:rPr>
              <a:t> </a:t>
            </a:r>
            <a:r>
              <a:rPr lang="fr-FR" b="1" dirty="0" smtClean="0">
                <a:latin typeface="Arial" panose="020B0604020202020204" pitchFamily="34" charset="0"/>
                <a:cs typeface="Arial" panose="020B0604020202020204" pitchFamily="34" charset="0"/>
              </a:rPr>
              <a:t>–</a:t>
            </a:r>
            <a:r>
              <a:rPr lang="lv-LV" b="1" dirty="0" smtClean="0">
                <a:latin typeface="Arial" panose="020B0604020202020204" pitchFamily="34" charset="0"/>
                <a:cs typeface="Arial" panose="020B0604020202020204" pitchFamily="34" charset="0"/>
              </a:rPr>
              <a:t> v</a:t>
            </a:r>
            <a:r>
              <a:rPr lang="fr-FR" b="1" dirty="0" err="1" smtClean="0">
                <a:latin typeface="Arial" panose="020B0604020202020204" pitchFamily="34" charset="0"/>
                <a:cs typeface="Arial" panose="020B0604020202020204" pitchFamily="34" charset="0"/>
              </a:rPr>
              <a:t>ienīg</a:t>
            </a:r>
            <a:r>
              <a:rPr lang="lv-LV" b="1" dirty="0" smtClean="0">
                <a:latin typeface="Arial" panose="020B0604020202020204" pitchFamily="34" charset="0"/>
                <a:cs typeface="Arial" panose="020B0604020202020204" pitchFamily="34" charset="0"/>
              </a:rPr>
              <a:t>ais profesionālais apbalvojums</a:t>
            </a:r>
            <a:r>
              <a:rPr lang="fr-FR" b="1" dirty="0" smtClean="0">
                <a:latin typeface="Arial" panose="020B0604020202020204" pitchFamily="34" charset="0"/>
                <a:cs typeface="Arial" panose="020B0604020202020204" pitchFamily="34" charset="0"/>
              </a:rPr>
              <a:t> </a:t>
            </a:r>
            <a:r>
              <a:rPr lang="fr-FR" b="1" dirty="0" err="1">
                <a:latin typeface="Arial" panose="020B0604020202020204" pitchFamily="34" charset="0"/>
                <a:cs typeface="Arial" panose="020B0604020202020204" pitchFamily="34" charset="0"/>
              </a:rPr>
              <a:t>muzeju</a:t>
            </a:r>
            <a:r>
              <a:rPr lang="fr-FR" b="1" dirty="0">
                <a:latin typeface="Arial" panose="020B0604020202020204" pitchFamily="34" charset="0"/>
                <a:cs typeface="Arial" panose="020B0604020202020204" pitchFamily="34" charset="0"/>
              </a:rPr>
              <a:t> </a:t>
            </a:r>
            <a:r>
              <a:rPr lang="fr-FR" b="1" dirty="0" err="1" smtClean="0">
                <a:latin typeface="Arial" panose="020B0604020202020204" pitchFamily="34" charset="0"/>
                <a:cs typeface="Arial" panose="020B0604020202020204" pitchFamily="34" charset="0"/>
              </a:rPr>
              <a:t>nozarē</a:t>
            </a:r>
            <a:endParaRPr lang="lv-LV" b="1" dirty="0" smtClean="0">
              <a:latin typeface="Arial" panose="020B0604020202020204" pitchFamily="34" charset="0"/>
              <a:cs typeface="Arial" panose="020B0604020202020204" pitchFamily="34" charset="0"/>
            </a:endParaRPr>
          </a:p>
          <a:p>
            <a:r>
              <a:rPr lang="fr-FR" b="1" dirty="0" err="1" smtClean="0">
                <a:latin typeface="Arial" panose="020B0604020202020204" pitchFamily="34" charset="0"/>
                <a:cs typeface="Arial" panose="020B0604020202020204" pitchFamily="34" charset="0"/>
              </a:rPr>
              <a:t>Pieredzes</a:t>
            </a:r>
            <a:r>
              <a:rPr lang="fr-FR" b="1" dirty="0" smtClean="0">
                <a:latin typeface="Arial" panose="020B0604020202020204" pitchFamily="34" charset="0"/>
                <a:cs typeface="Arial" panose="020B0604020202020204" pitchFamily="34" charset="0"/>
              </a:rPr>
              <a:t> </a:t>
            </a:r>
            <a:r>
              <a:rPr lang="fr-FR" b="1" dirty="0" err="1">
                <a:latin typeface="Arial" panose="020B0604020202020204" pitchFamily="34" charset="0"/>
                <a:cs typeface="Arial" panose="020B0604020202020204" pitchFamily="34" charset="0"/>
              </a:rPr>
              <a:t>apmaiņas</a:t>
            </a:r>
            <a:r>
              <a:rPr lang="fr-FR" b="1" dirty="0">
                <a:latin typeface="Arial" panose="020B0604020202020204" pitchFamily="34" charset="0"/>
                <a:cs typeface="Arial" panose="020B0604020202020204" pitchFamily="34" charset="0"/>
              </a:rPr>
              <a:t> </a:t>
            </a:r>
            <a:r>
              <a:rPr lang="fr-FR" b="1" dirty="0" err="1">
                <a:latin typeface="Arial" panose="020B0604020202020204" pitchFamily="34" charset="0"/>
                <a:cs typeface="Arial" panose="020B0604020202020204" pitchFamily="34" charset="0"/>
              </a:rPr>
              <a:t>platforma</a:t>
            </a:r>
            <a:r>
              <a:rPr lang="fr-FR" b="1" dirty="0">
                <a:latin typeface="Arial" panose="020B0604020202020204" pitchFamily="34" charset="0"/>
                <a:cs typeface="Arial" panose="020B0604020202020204" pitchFamily="34" charset="0"/>
              </a:rPr>
              <a:t> “</a:t>
            </a:r>
            <a:r>
              <a:rPr lang="fr-FR" b="1" dirty="0" err="1">
                <a:latin typeface="Arial" panose="020B0604020202020204" pitchFamily="34" charset="0"/>
                <a:cs typeface="Arial" panose="020B0604020202020204" pitchFamily="34" charset="0"/>
              </a:rPr>
              <a:t>Rītdienas</a:t>
            </a:r>
            <a:r>
              <a:rPr lang="fr-FR" b="1" dirty="0">
                <a:latin typeface="Arial" panose="020B0604020202020204" pitchFamily="34" charset="0"/>
                <a:cs typeface="Arial" panose="020B0604020202020204" pitchFamily="34" charset="0"/>
              </a:rPr>
              <a:t> </a:t>
            </a:r>
            <a:r>
              <a:rPr lang="fr-FR" b="1" dirty="0" err="1">
                <a:latin typeface="Arial" panose="020B0604020202020204" pitchFamily="34" charset="0"/>
                <a:cs typeface="Arial" panose="020B0604020202020204" pitchFamily="34" charset="0"/>
              </a:rPr>
              <a:t>muzejs</a:t>
            </a:r>
            <a:r>
              <a:rPr lang="fr-FR" b="1"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 </a:t>
            </a:r>
            <a:r>
              <a:rPr lang="fr-FR" dirty="0" err="1">
                <a:latin typeface="Arial" panose="020B0604020202020204" pitchFamily="34" charset="0"/>
                <a:cs typeface="Arial" panose="020B0604020202020204" pitchFamily="34" charset="0"/>
              </a:rPr>
              <a:t>iespēja</a:t>
            </a:r>
            <a:r>
              <a:rPr lang="fr-FR" dirty="0">
                <a:latin typeface="Arial" panose="020B0604020202020204" pitchFamily="34" charset="0"/>
                <a:cs typeface="Arial" panose="020B0604020202020204" pitchFamily="34" charset="0"/>
              </a:rPr>
              <a:t> </a:t>
            </a:r>
            <a:r>
              <a:rPr lang="fr-FR" dirty="0" err="1">
                <a:latin typeface="Arial" panose="020B0604020202020204" pitchFamily="34" charset="0"/>
                <a:cs typeface="Arial" panose="020B0604020202020204" pitchFamily="34" charset="0"/>
              </a:rPr>
              <a:t>muzeju</a:t>
            </a:r>
            <a:r>
              <a:rPr lang="fr-FR" dirty="0">
                <a:latin typeface="Arial" panose="020B0604020202020204" pitchFamily="34" charset="0"/>
                <a:cs typeface="Arial" panose="020B0604020202020204" pitchFamily="34" charset="0"/>
              </a:rPr>
              <a:t> </a:t>
            </a:r>
            <a:r>
              <a:rPr lang="fr-FR" dirty="0" err="1">
                <a:latin typeface="Arial" panose="020B0604020202020204" pitchFamily="34" charset="0"/>
                <a:cs typeface="Arial" panose="020B0604020202020204" pitchFamily="34" charset="0"/>
              </a:rPr>
              <a:t>speciālistiem</a:t>
            </a:r>
            <a:r>
              <a:rPr lang="fr-FR" dirty="0">
                <a:latin typeface="Arial" panose="020B0604020202020204" pitchFamily="34" charset="0"/>
                <a:cs typeface="Arial" panose="020B0604020202020204" pitchFamily="34" charset="0"/>
              </a:rPr>
              <a:t> </a:t>
            </a:r>
            <a:r>
              <a:rPr lang="fr-FR" dirty="0" err="1">
                <a:latin typeface="Arial" panose="020B0604020202020204" pitchFamily="34" charset="0"/>
                <a:cs typeface="Arial" panose="020B0604020202020204" pitchFamily="34" charset="0"/>
              </a:rPr>
              <a:t>savstarpēji</a:t>
            </a:r>
            <a:r>
              <a:rPr lang="fr-FR" dirty="0">
                <a:latin typeface="Arial" panose="020B0604020202020204" pitchFamily="34" charset="0"/>
                <a:cs typeface="Arial" panose="020B0604020202020204" pitchFamily="34" charset="0"/>
              </a:rPr>
              <a:t> </a:t>
            </a:r>
            <a:r>
              <a:rPr lang="fr-FR" dirty="0" err="1">
                <a:latin typeface="Arial" panose="020B0604020202020204" pitchFamily="34" charset="0"/>
                <a:cs typeface="Arial" panose="020B0604020202020204" pitchFamily="34" charset="0"/>
              </a:rPr>
              <a:t>dalīties</a:t>
            </a:r>
            <a:r>
              <a:rPr lang="fr-FR" dirty="0">
                <a:latin typeface="Arial" panose="020B0604020202020204" pitchFamily="34" charset="0"/>
                <a:cs typeface="Arial" panose="020B0604020202020204" pitchFamily="34" charset="0"/>
              </a:rPr>
              <a:t> </a:t>
            </a:r>
            <a:r>
              <a:rPr lang="fr-FR" dirty="0" err="1">
                <a:latin typeface="Arial" panose="020B0604020202020204" pitchFamily="34" charset="0"/>
                <a:cs typeface="Arial" panose="020B0604020202020204" pitchFamily="34" charset="0"/>
              </a:rPr>
              <a:t>pieredzē</a:t>
            </a:r>
            <a:r>
              <a:rPr lang="fr-FR" dirty="0">
                <a:latin typeface="Arial" panose="020B0604020202020204" pitchFamily="34" charset="0"/>
                <a:cs typeface="Arial" panose="020B0604020202020204" pitchFamily="34" charset="0"/>
              </a:rPr>
              <a:t> un </a:t>
            </a:r>
            <a:r>
              <a:rPr lang="fr-FR" dirty="0" err="1">
                <a:latin typeface="Arial" panose="020B0604020202020204" pitchFamily="34" charset="0"/>
                <a:cs typeface="Arial" panose="020B0604020202020204" pitchFamily="34" charset="0"/>
              </a:rPr>
              <a:t>idejās</a:t>
            </a:r>
            <a:r>
              <a:rPr lang="fr-FR" dirty="0">
                <a:latin typeface="Arial" panose="020B0604020202020204" pitchFamily="34" charset="0"/>
                <a:cs typeface="Arial" panose="020B0604020202020204" pitchFamily="34" charset="0"/>
              </a:rPr>
              <a:t>, </a:t>
            </a:r>
            <a:r>
              <a:rPr lang="fr-FR" dirty="0" err="1">
                <a:latin typeface="Arial" panose="020B0604020202020204" pitchFamily="34" charset="0"/>
                <a:cs typeface="Arial" panose="020B0604020202020204" pitchFamily="34" charset="0"/>
              </a:rPr>
              <a:t>izglītoties</a:t>
            </a:r>
            <a:r>
              <a:rPr lang="fr-FR" dirty="0">
                <a:latin typeface="Arial" panose="020B0604020202020204" pitchFamily="34" charset="0"/>
                <a:cs typeface="Arial" panose="020B0604020202020204" pitchFamily="34" charset="0"/>
              </a:rPr>
              <a:t> un </a:t>
            </a:r>
            <a:r>
              <a:rPr lang="fr-FR" dirty="0" err="1">
                <a:latin typeface="Arial" panose="020B0604020202020204" pitchFamily="34" charset="0"/>
                <a:cs typeface="Arial" panose="020B0604020202020204" pitchFamily="34" charset="0"/>
              </a:rPr>
              <a:t>profesionāli</a:t>
            </a:r>
            <a:r>
              <a:rPr lang="fr-FR" dirty="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pilnveidoties</a:t>
            </a:r>
            <a:endParaRPr lang="lv-LV" dirty="0" smtClean="0">
              <a:latin typeface="Arial" panose="020B0604020202020204" pitchFamily="34" charset="0"/>
              <a:cs typeface="Arial" panose="020B0604020202020204" pitchFamily="34" charset="0"/>
            </a:endParaRPr>
          </a:p>
          <a:p>
            <a:r>
              <a:rPr lang="lv-LV" b="1" dirty="0" smtClean="0">
                <a:latin typeface="Arial" panose="020B0604020202020204" pitchFamily="34" charset="0"/>
                <a:cs typeface="Arial" panose="020B0604020202020204" pitchFamily="34" charset="0"/>
              </a:rPr>
              <a:t>LMB pozīciju nostirpināšana lokali un starptautiski</a:t>
            </a:r>
          </a:p>
        </p:txBody>
      </p:sp>
    </p:spTree>
    <p:extLst>
      <p:ext uri="{BB962C8B-B14F-4D97-AF65-F5344CB8AC3E}">
        <p14:creationId xmlns:p14="http://schemas.microsoft.com/office/powerpoint/2010/main" val="2199976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lv-LV" sz="6600" dirty="0" smtClean="0">
                <a:latin typeface="Arial" panose="020B0604020202020204" pitchFamily="34" charset="0"/>
                <a:cs typeface="Arial" panose="020B0604020202020204" pitchFamily="34" charset="0"/>
              </a:rPr>
              <a:t>Paldies!</a:t>
            </a:r>
            <a:endParaRPr lang="en-US" sz="6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8491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4000" b="1" dirty="0" smtClean="0">
                <a:latin typeface="Arial" panose="020B0604020202020204" pitchFamily="34" charset="0"/>
                <a:cs typeface="Arial" panose="020B0604020202020204" pitchFamily="34" charset="0"/>
              </a:rPr>
              <a:t>Latvijas Muzeju biedrība</a:t>
            </a:r>
            <a:endParaRPr lang="en-US" sz="40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lv-LV" sz="2400" b="1" dirty="0">
                <a:latin typeface="Arial" panose="020B0604020202020204" pitchFamily="34" charset="0"/>
                <a:cs typeface="Arial" panose="020B0604020202020204" pitchFamily="34" charset="0"/>
              </a:rPr>
              <a:t>Latvijas Muzeju biedrība (LMB) ir nevalstiska organizācija, kurā uz brīvprātības principa apvienoti 109 valsts, pašvaldību, privātie un autonomie muzeji, kopīgu mērķu īstenošanai un interešu aizstāvībai. </a:t>
            </a:r>
            <a:endParaRPr lang="en-US" sz="2400" dirty="0">
              <a:latin typeface="Arial" panose="020B0604020202020204" pitchFamily="34" charset="0"/>
              <a:cs typeface="Arial" panose="020B0604020202020204" pitchFamily="34" charset="0"/>
            </a:endParaRPr>
          </a:p>
          <a:p>
            <a:endParaRPr lang="en-US" sz="2400" dirty="0"/>
          </a:p>
        </p:txBody>
      </p:sp>
    </p:spTree>
    <p:extLst>
      <p:ext uri="{BB962C8B-B14F-4D97-AF65-F5344CB8AC3E}">
        <p14:creationId xmlns:p14="http://schemas.microsoft.com/office/powerpoint/2010/main" val="1328165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smtClean="0">
                <a:latin typeface="Arial" panose="020B0604020202020204" pitchFamily="34" charset="0"/>
                <a:cs typeface="Arial" panose="020B0604020202020204" pitchFamily="34" charset="0"/>
              </a:rPr>
              <a:t>Brīvprātīga </a:t>
            </a:r>
            <a:r>
              <a:rPr lang="lv-LV" b="1" dirty="0">
                <a:latin typeface="Arial" panose="020B0604020202020204" pitchFamily="34" charset="0"/>
                <a:cs typeface="Arial" panose="020B0604020202020204" pitchFamily="34" charset="0"/>
              </a:rPr>
              <a:t>muzeju darbinieku stratēģijas </a:t>
            </a:r>
            <a:r>
              <a:rPr lang="lv-LV" b="1" dirty="0" smtClean="0">
                <a:latin typeface="Arial" panose="020B0604020202020204" pitchFamily="34" charset="0"/>
                <a:cs typeface="Arial" panose="020B0604020202020204" pitchFamily="34" charset="0"/>
              </a:rPr>
              <a:t/>
            </a:r>
            <a:br>
              <a:rPr lang="lv-LV" b="1" dirty="0" smtClean="0">
                <a:latin typeface="Arial" panose="020B0604020202020204" pitchFamily="34" charset="0"/>
                <a:cs typeface="Arial" panose="020B0604020202020204" pitchFamily="34" charset="0"/>
              </a:rPr>
            </a:br>
            <a:r>
              <a:rPr lang="lv-LV" b="1" dirty="0" smtClean="0">
                <a:latin typeface="Arial" panose="020B0604020202020204" pitchFamily="34" charset="0"/>
                <a:cs typeface="Arial" panose="020B0604020202020204" pitchFamily="34" charset="0"/>
              </a:rPr>
              <a:t>darba </a:t>
            </a:r>
            <a:r>
              <a:rPr lang="lv-LV" b="1" dirty="0">
                <a:latin typeface="Arial" panose="020B0604020202020204" pitchFamily="34" charset="0"/>
                <a:cs typeface="Arial" panose="020B0604020202020204" pitchFamily="34" charset="0"/>
              </a:rPr>
              <a:t>grupa</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lv-LV" sz="2400" b="1" dirty="0" smtClean="0">
                <a:latin typeface="Arial" panose="020B0604020202020204" pitchFamily="34" charset="0"/>
                <a:cs typeface="Arial" panose="020B0604020202020204" pitchFamily="34" charset="0"/>
              </a:rPr>
              <a:t>Uzdevumi:</a:t>
            </a:r>
          </a:p>
          <a:p>
            <a:pPr marL="0" indent="0">
              <a:buNone/>
            </a:pPr>
            <a:r>
              <a:rPr lang="lv-LV" sz="2400" b="1" dirty="0" smtClean="0">
                <a:latin typeface="Arial" panose="020B0604020202020204" pitchFamily="34" charset="0"/>
                <a:cs typeface="Arial" panose="020B0604020202020204" pitchFamily="34" charset="0"/>
              </a:rPr>
              <a:t>- Pārvērtēt </a:t>
            </a:r>
            <a:r>
              <a:rPr lang="lv-LV" sz="2400" b="1" dirty="0">
                <a:latin typeface="Arial" panose="020B0604020202020204" pitchFamily="34" charset="0"/>
                <a:cs typeface="Arial" panose="020B0604020202020204" pitchFamily="34" charset="0"/>
              </a:rPr>
              <a:t>un veikt analīzi par LMB darbības darbību pēdējos gados un izvirzīt jaunus uzdevumus biedrības darba efektivitātes </a:t>
            </a:r>
            <a:r>
              <a:rPr lang="lv-LV" sz="2400" b="1" dirty="0" smtClean="0">
                <a:latin typeface="Arial" panose="020B0604020202020204" pitchFamily="34" charset="0"/>
                <a:cs typeface="Arial" panose="020B0604020202020204" pitchFamily="34" charset="0"/>
              </a:rPr>
              <a:t>palielināšanai;</a:t>
            </a:r>
          </a:p>
          <a:p>
            <a:pPr marL="0" indent="0">
              <a:buNone/>
            </a:pPr>
            <a:r>
              <a:rPr lang="lv-LV" sz="2400" b="1" dirty="0" smtClean="0">
                <a:latin typeface="Arial" panose="020B0604020202020204" pitchFamily="34" charset="0"/>
                <a:cs typeface="Arial" panose="020B0604020202020204" pitchFamily="34" charset="0"/>
              </a:rPr>
              <a:t>- Izveidot </a:t>
            </a:r>
            <a:r>
              <a:rPr lang="lv-LV" sz="2400" b="1" dirty="0">
                <a:latin typeface="Arial" panose="020B0604020202020204" pitchFamily="34" charset="0"/>
                <a:cs typeface="Arial" panose="020B0604020202020204" pitchFamily="34" charset="0"/>
              </a:rPr>
              <a:t>LMB stratēģijas </a:t>
            </a:r>
            <a:r>
              <a:rPr lang="lv-LV" sz="2400" b="1" dirty="0" smtClean="0">
                <a:latin typeface="Arial" panose="020B0604020202020204" pitchFamily="34" charset="0"/>
                <a:cs typeface="Arial" panose="020B0604020202020204" pitchFamily="34" charset="0"/>
              </a:rPr>
              <a:t>plānu </a:t>
            </a:r>
            <a:r>
              <a:rPr lang="lv-LV" sz="2400" b="1" dirty="0">
                <a:latin typeface="Arial" panose="020B0604020202020204" pitchFamily="34" charset="0"/>
                <a:cs typeface="Arial" panose="020B0604020202020204" pitchFamily="34" charset="0"/>
              </a:rPr>
              <a:t>turpmākajiem 3 gadiem (2018. – 2020.g.).</a:t>
            </a:r>
            <a:endParaRPr lang="en-US" sz="24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16960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4000" b="1" dirty="0">
                <a:latin typeface="Arial" panose="020B0604020202020204" pitchFamily="34" charset="0"/>
                <a:cs typeface="Arial" panose="020B0604020202020204" pitchFamily="34" charset="0"/>
              </a:rPr>
              <a:t>LMB biedrības mērķis</a:t>
            </a:r>
            <a:r>
              <a:rPr lang="lv-LV"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lv-LV" sz="2400" b="1" dirty="0">
                <a:latin typeface="Arial" panose="020B0604020202020204" pitchFamily="34" charset="0"/>
                <a:cs typeface="Arial" panose="020B0604020202020204" pitchFamily="34" charset="0"/>
              </a:rPr>
              <a:t>K</a:t>
            </a:r>
            <a:r>
              <a:rPr lang="lv-LV" sz="2400" b="1" dirty="0" smtClean="0">
                <a:latin typeface="Arial" panose="020B0604020202020204" pitchFamily="34" charset="0"/>
                <a:cs typeface="Arial" panose="020B0604020202020204" pitchFamily="34" charset="0"/>
              </a:rPr>
              <a:t>ļūt </a:t>
            </a:r>
            <a:r>
              <a:rPr lang="lv-LV" sz="2400" b="1" dirty="0">
                <a:latin typeface="Arial" panose="020B0604020202020204" pitchFamily="34" charset="0"/>
                <a:cs typeface="Arial" panose="020B0604020202020204" pitchFamily="34" charset="0"/>
              </a:rPr>
              <a:t>par vienotu informācijas un profesionālās pilnveides platformu biedriem, muzeju speciālistiem un muzejiem pietuvinātu radošu industriju un nevalstisko organizāciju pārstāvjiem, stiprināt un vienot nozari, vairot tās pašapziņu un rīcībspēju, kā arī uzlabot Latvijas muzeju nozares tēlu plašākā sabiedrībā un starptautiski</a:t>
            </a:r>
            <a:r>
              <a:rPr lang="lv-LV"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031545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sz="4000" b="1" dirty="0" smtClean="0">
                <a:latin typeface="Arial" panose="020B0604020202020204" pitchFamily="34" charset="0"/>
                <a:cs typeface="Arial" panose="020B0604020202020204" pitchFamily="34" charset="0"/>
              </a:rPr>
              <a:t>Nozīmes veidošana un muzeju sociālās lomas palielināšanās</a:t>
            </a:r>
            <a:endParaRPr lang="en-US" sz="40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endParaRPr lang="lv-LV" sz="3200" dirty="0" smtClean="0">
              <a:latin typeface="Arial" panose="020B0604020202020204" pitchFamily="34" charset="0"/>
              <a:cs typeface="Arial" panose="020B0604020202020204" pitchFamily="34" charset="0"/>
            </a:endParaRPr>
          </a:p>
          <a:p>
            <a:pPr marL="0" indent="0">
              <a:buNone/>
            </a:pPr>
            <a:r>
              <a:rPr lang="lv-LV" sz="3200" dirty="0" smtClean="0">
                <a:latin typeface="Arial" panose="020B0604020202020204" pitchFamily="34" charset="0"/>
                <a:cs typeface="Arial" panose="020B0604020202020204" pitchFamily="34" charset="0"/>
              </a:rPr>
              <a:t>„</a:t>
            </a:r>
            <a:r>
              <a:rPr lang="lv-LV" sz="3200" dirty="0">
                <a:latin typeface="Arial" panose="020B0604020202020204" pitchFamily="34" charset="0"/>
                <a:cs typeface="Arial" panose="020B0604020202020204" pitchFamily="34" charset="0"/>
              </a:rPr>
              <a:t>Veidot un uzturēt muzeju, kas neko nenozīmē apkārtējai sabiedrībai ir tas pats, kas uzbūvēt restorānu, kurā neviens neēd.” </a:t>
            </a:r>
            <a:endParaRPr lang="lv-LV" sz="3200" dirty="0" smtClean="0">
              <a:latin typeface="Arial" panose="020B0604020202020204" pitchFamily="34" charset="0"/>
              <a:cs typeface="Arial" panose="020B0604020202020204" pitchFamily="34" charset="0"/>
            </a:endParaRPr>
          </a:p>
          <a:p>
            <a:pPr marL="0" indent="0" algn="r">
              <a:buNone/>
            </a:pPr>
            <a:r>
              <a:rPr lang="lv-LV" sz="3200" dirty="0" smtClean="0">
                <a:latin typeface="Arial" panose="020B0604020202020204" pitchFamily="34" charset="0"/>
                <a:cs typeface="Arial" panose="020B0604020202020204" pitchFamily="34" charset="0"/>
              </a:rPr>
              <a:t>(Pier Luigi Sacco)</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5195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49240" y="339076"/>
            <a:ext cx="9466806" cy="5325079"/>
          </a:xfrm>
        </p:spPr>
      </p:pic>
      <p:sp>
        <p:nvSpPr>
          <p:cNvPr id="5" name="Rectangle 4"/>
          <p:cNvSpPr/>
          <p:nvPr/>
        </p:nvSpPr>
        <p:spPr>
          <a:xfrm>
            <a:off x="3409406" y="3174274"/>
            <a:ext cx="8673736" cy="3354765"/>
          </a:xfrm>
          <a:prstGeom prst="rect">
            <a:avLst/>
          </a:prstGeom>
        </p:spPr>
        <p:txBody>
          <a:bodyPr wrap="square">
            <a:spAutoFit/>
          </a:bodyPr>
          <a:lstStyle/>
          <a:p>
            <a:endParaRPr lang="lv-LV" dirty="0" smtClean="0"/>
          </a:p>
          <a:p>
            <a:endParaRPr lang="lv-LV" dirty="0"/>
          </a:p>
          <a:p>
            <a:endParaRPr lang="lv-LV" dirty="0" smtClean="0"/>
          </a:p>
          <a:p>
            <a:endParaRPr lang="lv-LV" dirty="0"/>
          </a:p>
          <a:p>
            <a:endParaRPr lang="lv-LV" dirty="0" smtClean="0"/>
          </a:p>
          <a:p>
            <a:endParaRPr lang="lv-LV" dirty="0"/>
          </a:p>
          <a:p>
            <a:endParaRPr lang="lv-LV" dirty="0" smtClean="0"/>
          </a:p>
          <a:p>
            <a:endParaRPr lang="lv-LV" dirty="0"/>
          </a:p>
          <a:p>
            <a:endParaRPr lang="lv-LV" dirty="0" smtClean="0"/>
          </a:p>
          <a:p>
            <a:endParaRPr lang="lv-LV" dirty="0"/>
          </a:p>
          <a:p>
            <a:pPr algn="r"/>
            <a:endParaRPr lang="lv-LV" dirty="0" smtClean="0">
              <a:latin typeface="Arial" panose="020B0604020202020204" pitchFamily="34" charset="0"/>
              <a:cs typeface="Arial" panose="020B0604020202020204" pitchFamily="34" charset="0"/>
            </a:endParaRPr>
          </a:p>
          <a:p>
            <a:pPr algn="r"/>
            <a:r>
              <a:rPr lang="lv-LV" sz="1400" dirty="0" smtClean="0">
                <a:latin typeface="Arial" panose="020B0604020202020204" pitchFamily="34" charset="0"/>
                <a:cs typeface="Arial" panose="020B0604020202020204" pitchFamily="34" charset="0"/>
              </a:rPr>
              <a:t>Avots: </a:t>
            </a:r>
            <a:r>
              <a:rPr lang="en-US" sz="1400" dirty="0" smtClean="0">
                <a:latin typeface="Arial" panose="020B0604020202020204" pitchFamily="34" charset="0"/>
                <a:cs typeface="Arial" panose="020B0604020202020204" pitchFamily="34" charset="0"/>
              </a:rPr>
              <a:t>https</a:t>
            </a:r>
            <a:r>
              <a:rPr lang="en-US" sz="1400" dirty="0">
                <a:latin typeface="Arial" panose="020B0604020202020204" pitchFamily="34" charset="0"/>
                <a:cs typeface="Arial" panose="020B0604020202020204" pitchFamily="34" charset="0"/>
              </a:rPr>
              <a:t>://brilliantideastudio.com/art-museums/museums-are-not-neutral/</a:t>
            </a:r>
          </a:p>
        </p:txBody>
      </p:sp>
    </p:spTree>
    <p:extLst>
      <p:ext uri="{BB962C8B-B14F-4D97-AF65-F5344CB8AC3E}">
        <p14:creationId xmlns:p14="http://schemas.microsoft.com/office/powerpoint/2010/main" val="3119812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latin typeface="Arial" panose="020B0604020202020204" pitchFamily="34" charset="0"/>
                <a:cs typeface="Arial" panose="020B0604020202020204" pitchFamily="34" charset="0"/>
              </a:rPr>
              <a:t>Nozīmes veidošana un muzeju sociālās lomas palielināšanās</a:t>
            </a:r>
            <a:endParaRPr lang="en-US" dirty="0"/>
          </a:p>
        </p:txBody>
      </p:sp>
      <p:sp>
        <p:nvSpPr>
          <p:cNvPr id="3" name="Content Placeholder 2"/>
          <p:cNvSpPr>
            <a:spLocks noGrp="1"/>
          </p:cNvSpPr>
          <p:nvPr>
            <p:ph idx="1"/>
          </p:nvPr>
        </p:nvSpPr>
        <p:spPr/>
        <p:txBody>
          <a:bodyPr/>
          <a:lstStyle/>
          <a:p>
            <a:endParaRPr lang="lv-LV" sz="3200" dirty="0" smtClean="0">
              <a:latin typeface="Arial" panose="020B0604020202020204" pitchFamily="34" charset="0"/>
              <a:cs typeface="Arial" panose="020B0604020202020204" pitchFamily="34" charset="0"/>
            </a:endParaRPr>
          </a:p>
          <a:p>
            <a:pPr marL="0" indent="0">
              <a:buNone/>
            </a:pPr>
            <a:r>
              <a:rPr lang="lv-LV" sz="3200" dirty="0" smtClean="0">
                <a:latin typeface="Arial" panose="020B0604020202020204" pitchFamily="34" charset="0"/>
                <a:cs typeface="Arial" panose="020B0604020202020204" pitchFamily="34" charset="0"/>
              </a:rPr>
              <a:t>«</a:t>
            </a:r>
            <a:r>
              <a:rPr lang="en-US" sz="3200" dirty="0" smtClean="0">
                <a:latin typeface="Arial" panose="020B0604020202020204" pitchFamily="34" charset="0"/>
                <a:cs typeface="Arial" panose="020B0604020202020204" pitchFamily="34" charset="0"/>
              </a:rPr>
              <a:t>From </a:t>
            </a:r>
            <a:r>
              <a:rPr lang="en-US" sz="3200" dirty="0">
                <a:latin typeface="Arial" panose="020B0604020202020204" pitchFamily="34" charset="0"/>
                <a:cs typeface="Arial" panose="020B0604020202020204" pitchFamily="34" charset="0"/>
              </a:rPr>
              <a:t>Being about Something to Being for Somebody</a:t>
            </a:r>
            <a:r>
              <a:rPr lang="en-US" sz="3200" dirty="0" smtClean="0">
                <a:latin typeface="Arial" panose="020B0604020202020204" pitchFamily="34" charset="0"/>
                <a:cs typeface="Arial" panose="020B0604020202020204" pitchFamily="34" charset="0"/>
              </a:rPr>
              <a:t>.</a:t>
            </a:r>
            <a:r>
              <a:rPr lang="lv-LV" sz="3200" dirty="0" smtClean="0">
                <a:latin typeface="Arial" panose="020B0604020202020204" pitchFamily="34" charset="0"/>
                <a:cs typeface="Arial" panose="020B0604020202020204" pitchFamily="34" charset="0"/>
              </a:rPr>
              <a:t>»</a:t>
            </a:r>
          </a:p>
          <a:p>
            <a:pPr marL="0" indent="0" algn="r">
              <a:buNone/>
            </a:pP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(Stephen E. Wei)</a:t>
            </a:r>
          </a:p>
          <a:p>
            <a:endParaRPr lang="en-US" dirty="0"/>
          </a:p>
        </p:txBody>
      </p:sp>
    </p:spTree>
    <p:extLst>
      <p:ext uri="{BB962C8B-B14F-4D97-AF65-F5344CB8AC3E}">
        <p14:creationId xmlns:p14="http://schemas.microsoft.com/office/powerpoint/2010/main" val="1799777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4480" y="804519"/>
            <a:ext cx="9500374" cy="867527"/>
          </a:xfrm>
        </p:spPr>
        <p:txBody>
          <a:bodyPr>
            <a:normAutofit/>
          </a:bodyPr>
          <a:lstStyle/>
          <a:p>
            <a:r>
              <a:rPr lang="lv-LV" sz="3600" b="1" dirty="0" smtClean="0">
                <a:latin typeface="Arial" panose="020B0604020202020204" pitchFamily="34" charset="0"/>
                <a:cs typeface="Arial" panose="020B0604020202020204" pitchFamily="34" charset="0"/>
              </a:rPr>
              <a:t>Muzeja apmeklējuma motivācijas maiņa</a:t>
            </a:r>
            <a:endParaRPr lang="en-US" sz="3600" b="1"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35794" y="2029187"/>
            <a:ext cx="6135081" cy="3449638"/>
          </a:xfrm>
        </p:spPr>
      </p:pic>
    </p:spTree>
    <p:extLst>
      <p:ext uri="{BB962C8B-B14F-4D97-AF65-F5344CB8AC3E}">
        <p14:creationId xmlns:p14="http://schemas.microsoft.com/office/powerpoint/2010/main" val="3735962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latin typeface="Arial" panose="020B0604020202020204" pitchFamily="34" charset="0"/>
                <a:cs typeface="Arial" panose="020B0604020202020204" pitchFamily="34" charset="0"/>
              </a:rPr>
              <a:t>Muzeja apmeklējuma motivācijas maiņa</a:t>
            </a:r>
            <a:endParaRPr lang="en-US" dirty="0"/>
          </a:p>
        </p:txBody>
      </p:sp>
      <p:sp>
        <p:nvSpPr>
          <p:cNvPr id="3" name="Content Placeholder 2"/>
          <p:cNvSpPr>
            <a:spLocks noGrp="1"/>
          </p:cNvSpPr>
          <p:nvPr>
            <p:ph idx="1"/>
          </p:nvPr>
        </p:nvSpPr>
        <p:spPr/>
        <p:txBody>
          <a:bodyPr>
            <a:normAutofit/>
          </a:bodyPr>
          <a:lstStyle/>
          <a:p>
            <a:pPr marL="0" indent="0">
              <a:buNone/>
            </a:pPr>
            <a:endParaRPr lang="lv-LV" sz="3200" b="1" dirty="0" smtClean="0">
              <a:latin typeface="Arial" panose="020B0604020202020204" pitchFamily="34" charset="0"/>
              <a:cs typeface="Arial" panose="020B0604020202020204" pitchFamily="34" charset="0"/>
            </a:endParaRPr>
          </a:p>
          <a:p>
            <a:pPr marL="0" indent="0">
              <a:buNone/>
            </a:pPr>
            <a:r>
              <a:rPr lang="lv-LV" sz="3200" b="1" dirty="0" smtClean="0">
                <a:latin typeface="Arial" panose="020B0604020202020204" pitchFamily="34" charset="0"/>
                <a:cs typeface="Arial" panose="020B0604020202020204" pitchFamily="34" charset="0"/>
              </a:rPr>
              <a:t> </a:t>
            </a:r>
            <a:r>
              <a:rPr lang="lv-LV" sz="3200" dirty="0">
                <a:latin typeface="Arial" panose="020B0604020202020204" pitchFamily="34" charset="0"/>
                <a:cs typeface="Arial" panose="020B0604020202020204" pitchFamily="34" charset="0"/>
              </a:rPr>
              <a:t>„Muzeji vairs nav ēkas vai ekspozīcijas, vai kolekcijas. Muzeji ir servisi ar klientiem!” </a:t>
            </a:r>
            <a:endParaRPr lang="lv-LV" sz="3200" dirty="0" smtClean="0">
              <a:latin typeface="Arial" panose="020B0604020202020204" pitchFamily="34" charset="0"/>
              <a:cs typeface="Arial" panose="020B0604020202020204" pitchFamily="34" charset="0"/>
            </a:endParaRPr>
          </a:p>
          <a:p>
            <a:pPr marL="0" indent="0" algn="r">
              <a:buNone/>
            </a:pPr>
            <a:r>
              <a:rPr lang="lv-LV" sz="3200" dirty="0" smtClean="0">
                <a:latin typeface="Arial" panose="020B0604020202020204" pitchFamily="34" charset="0"/>
                <a:cs typeface="Arial" panose="020B0604020202020204" pitchFamily="34" charset="0"/>
              </a:rPr>
              <a:t>(Kimmo Leva)</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631902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TM10001114[[fn=Gallery]]</Template>
  <TotalTime>501</TotalTime>
  <Words>460</Words>
  <Application>Microsoft Macintosh PowerPoint</Application>
  <PresentationFormat>Custom</PresentationFormat>
  <Paragraphs>61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Gallery</vt:lpstr>
      <vt:lpstr>  Muzeju attīstības tendences  Latvijā un pasaulē Latvijas Muzeju biedrības stratēģija 2018-2020 </vt:lpstr>
      <vt:lpstr>Latvijas Muzeju biedrība</vt:lpstr>
      <vt:lpstr>Brīvprātīga muzeju darbinieku stratēģijas  darba grupa</vt:lpstr>
      <vt:lpstr>LMB biedrības mērķis:</vt:lpstr>
      <vt:lpstr>Nozīmes veidošana un muzeju sociālās lomas palielināšanās</vt:lpstr>
      <vt:lpstr>PowerPoint Presentation</vt:lpstr>
      <vt:lpstr>Nozīmes veidošana un muzeju sociālās lomas palielināšanās</vt:lpstr>
      <vt:lpstr>Muzeja apmeklējuma motivācijas maiņa</vt:lpstr>
      <vt:lpstr>Muzeja apmeklējuma motivācijas maiņa</vt:lpstr>
      <vt:lpstr>Muzeja apmeklējuma motivācijas maiņa</vt:lpstr>
      <vt:lpstr>Sadarbība un tīklošanās</vt:lpstr>
      <vt:lpstr>Tehnoloģiju attīstība</vt:lpstr>
      <vt:lpstr>Ilgtspējība</vt:lpstr>
      <vt:lpstr>Vājās puses</vt:lpstr>
      <vt:lpstr>LMB darba uzdevumi 2018.-2020.gadam</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Muzeju stratēģiskās attīstības tendences Latvijā un pasaulē</dc:title>
  <dc:creator>Windows User</dc:creator>
  <cp:lastModifiedBy>Iveta Gudakovska</cp:lastModifiedBy>
  <cp:revision>15</cp:revision>
  <dcterms:created xsi:type="dcterms:W3CDTF">2018-01-25T12:42:59Z</dcterms:created>
  <dcterms:modified xsi:type="dcterms:W3CDTF">2018-02-08T11:31:22Z</dcterms:modified>
</cp:coreProperties>
</file>