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68" r:id="rId3"/>
    <p:sldMasterId id="2147483670" r:id="rId4"/>
  </p:sldMasterIdLst>
  <p:sldIdLst>
    <p:sldId id="262" r:id="rId5"/>
    <p:sldId id="263" r:id="rId6"/>
    <p:sldId id="269" r:id="rId7"/>
    <p:sldId id="268" r:id="rId8"/>
    <p:sldId id="270" r:id="rId9"/>
    <p:sldId id="276" r:id="rId10"/>
    <p:sldId id="275" r:id="rId11"/>
    <p:sldId id="274" r:id="rId12"/>
    <p:sldId id="273" r:id="rId13"/>
    <p:sldId id="267" r:id="rId14"/>
  </p:sldIdLst>
  <p:sldSz cx="9144000" cy="6858000" type="screen4x3"/>
  <p:notesSz cx="9144000" cy="6858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476" userDrawn="1">
          <p15:clr>
            <a:srgbClr val="A4A3A4"/>
          </p15:clr>
        </p15:guide>
        <p15:guide id="3" orient="horz" pos="3657" userDrawn="1">
          <p15:clr>
            <a:srgbClr val="A4A3A4"/>
          </p15:clr>
        </p15:guide>
        <p15:guide id="4" orient="horz" pos="16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C"/>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4" autoAdjust="0"/>
    <p:restoredTop sz="95232" autoAdjust="0"/>
  </p:normalViewPr>
  <p:slideViewPr>
    <p:cSldViewPr>
      <p:cViewPr varScale="1">
        <p:scale>
          <a:sx n="78" d="100"/>
          <a:sy n="78" d="100"/>
        </p:scale>
        <p:origin x="1411" y="96"/>
      </p:cViewPr>
      <p:guideLst>
        <p:guide orient="horz" pos="4320"/>
        <p:guide pos="476"/>
        <p:guide orient="horz" pos="3657"/>
        <p:guide orient="horz" pos="161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 Id="rId9"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77C"/>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576" y="720502"/>
            <a:ext cx="1762678" cy="32400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4017" t="-3981" r="14017" b="3981"/>
          <a:stretch/>
        </p:blipFill>
        <p:spPr>
          <a:xfrm>
            <a:off x="5632468" y="-763200"/>
            <a:ext cx="3511532" cy="7072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chemeClr val="bg1"/>
                </a:solidFill>
                <a:latin typeface="Arial"/>
                <a:cs typeface="Arial"/>
              </a:defRPr>
            </a:lvl1pPr>
          </a:lstStyle>
          <a:p>
            <a:r>
              <a:rPr lang="en-US"/>
              <a:t>Click to edit Master title style</a:t>
            </a:r>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333F8E-5311-48E7-A291-2147AFA9D3D2}"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F0E9B5A-2E81-49B8-884A-7B8857B8E3BC}" type="slidenum">
              <a:rPr lang="lv-LV" smtClean="0"/>
              <a:t>‹#›</a:t>
            </a:fld>
            <a:endParaRPr lang="lv-LV"/>
          </a:p>
        </p:txBody>
      </p:sp>
    </p:spTree>
    <p:extLst>
      <p:ext uri="{BB962C8B-B14F-4D97-AF65-F5344CB8AC3E}">
        <p14:creationId xmlns:p14="http://schemas.microsoft.com/office/powerpoint/2010/main" val="11538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19A03D-F0F8-4749-89CF-919729268D30}"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88C394B-CFE1-40CE-8048-4223ABDF53C5}" type="slidenum">
              <a:rPr lang="lv-LV" smtClean="0"/>
              <a:t>‹#›</a:t>
            </a:fld>
            <a:endParaRPr lang="lv-LV"/>
          </a:p>
        </p:txBody>
      </p:sp>
    </p:spTree>
    <p:extLst>
      <p:ext uri="{BB962C8B-B14F-4D97-AF65-F5344CB8AC3E}">
        <p14:creationId xmlns:p14="http://schemas.microsoft.com/office/powerpoint/2010/main" val="2325792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04EE80-1D09-4869-81FF-A5E2188AECA6}" type="datetimeFigureOut">
              <a:rPr lang="lv-LV" smtClean="0"/>
              <a:t>23.02.2019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D78AE5-ECF0-4B64-83AE-7AB6B9D70099}" type="slidenum">
              <a:rPr lang="lv-LV" smtClean="0"/>
              <a:t>‹#›</a:t>
            </a:fld>
            <a:endParaRPr lang="lv-LV"/>
          </a:p>
        </p:txBody>
      </p:sp>
    </p:spTree>
    <p:extLst>
      <p:ext uri="{BB962C8B-B14F-4D97-AF65-F5344CB8AC3E}">
        <p14:creationId xmlns:p14="http://schemas.microsoft.com/office/powerpoint/2010/main" val="3043659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0660" y="608174"/>
            <a:ext cx="7662679" cy="1214120"/>
          </a:xfrm>
          <a:prstGeom prst="rect">
            <a:avLst/>
          </a:prstGeom>
        </p:spPr>
        <p:txBody>
          <a:bodyPr wrap="square" lIns="0" tIns="0" rIns="0" bIns="0">
            <a:spAutoFit/>
          </a:bodyPr>
          <a:lstStyle>
            <a:lvl1pPr>
              <a:defRPr sz="2600" b="1" i="0">
                <a:solidFill>
                  <a:schemeClr val="bg1"/>
                </a:solidFill>
                <a:latin typeface="Arial"/>
                <a:cs typeface="Arial"/>
              </a:defRPr>
            </a:lvl1pPr>
          </a:lstStyle>
          <a:p>
            <a:endParaRPr dirty="0"/>
          </a:p>
        </p:txBody>
      </p:sp>
      <p:sp>
        <p:nvSpPr>
          <p:cNvPr id="3" name="Holder 3"/>
          <p:cNvSpPr>
            <a:spLocks noGrp="1"/>
          </p:cNvSpPr>
          <p:nvPr>
            <p:ph type="body" idx="1"/>
          </p:nvPr>
        </p:nvSpPr>
        <p:spPr>
          <a:xfrm>
            <a:off x="749300" y="1782503"/>
            <a:ext cx="7645400" cy="3813175"/>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33F8E-5311-48E7-A291-2147AFA9D3D2}" type="datetimeFigureOut">
              <a:rPr lang="lv-LV" smtClean="0"/>
              <a:t>23.02.2019</a:t>
            </a:fld>
            <a:endParaRPr lang="lv-LV"/>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E9B5A-2E81-49B8-884A-7B8857B8E3BC}" type="slidenum">
              <a:rPr lang="lv-LV" smtClean="0"/>
              <a:t>‹#›</a:t>
            </a:fld>
            <a:endParaRPr lang="lv-LV"/>
          </a:p>
        </p:txBody>
      </p:sp>
      <p:sp>
        <p:nvSpPr>
          <p:cNvPr id="9" name="object 3"/>
          <p:cNvSpPr/>
          <p:nvPr/>
        </p:nvSpPr>
        <p:spPr>
          <a:xfrm>
            <a:off x="6604002" y="1394"/>
            <a:ext cx="2540000"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endParaRPr/>
          </a:p>
        </p:txBody>
      </p:sp>
      <p:sp>
        <p:nvSpPr>
          <p:cNvPr id="10" name="object 4"/>
          <p:cNvSpPr/>
          <p:nvPr/>
        </p:nvSpPr>
        <p:spPr>
          <a:xfrm>
            <a:off x="762000" y="6146800"/>
            <a:ext cx="1528267" cy="28091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8796363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9A03D-F0F8-4749-89CF-919729268D30}" type="datetimeFigureOut">
              <a:rPr lang="lv-LV" smtClean="0"/>
              <a:t>23.02.2019</a:t>
            </a:fld>
            <a:endParaRPr lang="lv-LV"/>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C394B-CFE1-40CE-8048-4223ABDF53C5}" type="slidenum">
              <a:rPr lang="lv-LV" smtClean="0"/>
              <a:t>‹#›</a:t>
            </a:fld>
            <a:endParaRPr lang="lv-LV"/>
          </a:p>
        </p:txBody>
      </p:sp>
      <p:sp>
        <p:nvSpPr>
          <p:cNvPr id="7" name="object 3"/>
          <p:cNvSpPr/>
          <p:nvPr/>
        </p:nvSpPr>
        <p:spPr>
          <a:xfrm>
            <a:off x="6604002" y="1394"/>
            <a:ext cx="2540000" cy="6301740"/>
          </a:xfrm>
          <a:custGeom>
            <a:avLst/>
            <a:gdLst/>
            <a:ahLst/>
            <a:cxnLst/>
            <a:rect l="l" t="t" r="r" b="b"/>
            <a:pathLst>
              <a:path w="2540000" h="6301740">
                <a:moveTo>
                  <a:pt x="726185" y="4650397"/>
                </a:moveTo>
                <a:lnTo>
                  <a:pt x="583415" y="4650397"/>
                </a:lnTo>
                <a:lnTo>
                  <a:pt x="526056" y="4663097"/>
                </a:lnTo>
                <a:lnTo>
                  <a:pt x="472319" y="4675797"/>
                </a:lnTo>
                <a:lnTo>
                  <a:pt x="422370" y="4701197"/>
                </a:lnTo>
                <a:lnTo>
                  <a:pt x="376373" y="4726597"/>
                </a:lnTo>
                <a:lnTo>
                  <a:pt x="334492" y="4751997"/>
                </a:lnTo>
                <a:lnTo>
                  <a:pt x="296893" y="4777397"/>
                </a:lnTo>
                <a:lnTo>
                  <a:pt x="263740" y="4802797"/>
                </a:lnTo>
                <a:lnTo>
                  <a:pt x="235199" y="4828197"/>
                </a:lnTo>
                <a:lnTo>
                  <a:pt x="192608" y="4878997"/>
                </a:lnTo>
                <a:lnTo>
                  <a:pt x="165332" y="4917097"/>
                </a:lnTo>
                <a:lnTo>
                  <a:pt x="141594" y="4967897"/>
                </a:lnTo>
                <a:lnTo>
                  <a:pt x="121158" y="5005997"/>
                </a:lnTo>
                <a:lnTo>
                  <a:pt x="103787" y="5056797"/>
                </a:lnTo>
                <a:lnTo>
                  <a:pt x="89247" y="5094897"/>
                </a:lnTo>
                <a:lnTo>
                  <a:pt x="77300" y="5145697"/>
                </a:lnTo>
                <a:lnTo>
                  <a:pt x="67712" y="5196497"/>
                </a:lnTo>
                <a:lnTo>
                  <a:pt x="60246" y="5247297"/>
                </a:lnTo>
                <a:lnTo>
                  <a:pt x="54666" y="5298097"/>
                </a:lnTo>
                <a:lnTo>
                  <a:pt x="50737" y="5336197"/>
                </a:lnTo>
                <a:lnTo>
                  <a:pt x="48223" y="5386997"/>
                </a:lnTo>
                <a:lnTo>
                  <a:pt x="46887" y="5437797"/>
                </a:lnTo>
                <a:lnTo>
                  <a:pt x="46494" y="5488597"/>
                </a:lnTo>
                <a:lnTo>
                  <a:pt x="46922" y="5526697"/>
                </a:lnTo>
                <a:lnTo>
                  <a:pt x="48050" y="5590197"/>
                </a:lnTo>
                <a:lnTo>
                  <a:pt x="49645" y="5640997"/>
                </a:lnTo>
                <a:lnTo>
                  <a:pt x="51473" y="5704497"/>
                </a:lnTo>
                <a:lnTo>
                  <a:pt x="56023" y="5856897"/>
                </a:lnTo>
                <a:lnTo>
                  <a:pt x="56451" y="5882297"/>
                </a:lnTo>
                <a:lnTo>
                  <a:pt x="55899" y="5894997"/>
                </a:lnTo>
                <a:lnTo>
                  <a:pt x="54477" y="5933097"/>
                </a:lnTo>
                <a:lnTo>
                  <a:pt x="52532" y="5983897"/>
                </a:lnTo>
                <a:lnTo>
                  <a:pt x="50413" y="6047397"/>
                </a:lnTo>
                <a:lnTo>
                  <a:pt x="48468" y="6123597"/>
                </a:lnTo>
                <a:lnTo>
                  <a:pt x="47046" y="6187097"/>
                </a:lnTo>
                <a:lnTo>
                  <a:pt x="46494" y="6250597"/>
                </a:lnTo>
                <a:lnTo>
                  <a:pt x="47841" y="6275997"/>
                </a:lnTo>
                <a:lnTo>
                  <a:pt x="52300" y="6288697"/>
                </a:lnTo>
                <a:lnTo>
                  <a:pt x="60494" y="6301397"/>
                </a:lnTo>
                <a:lnTo>
                  <a:pt x="87995" y="6301397"/>
                </a:lnTo>
                <a:lnTo>
                  <a:pt x="91731" y="6288697"/>
                </a:lnTo>
                <a:lnTo>
                  <a:pt x="92976" y="6275997"/>
                </a:lnTo>
                <a:lnTo>
                  <a:pt x="93600" y="6250597"/>
                </a:lnTo>
                <a:lnTo>
                  <a:pt x="95470" y="6225197"/>
                </a:lnTo>
                <a:lnTo>
                  <a:pt x="98586" y="6187097"/>
                </a:lnTo>
                <a:lnTo>
                  <a:pt x="102946" y="6174397"/>
                </a:lnTo>
                <a:lnTo>
                  <a:pt x="117196" y="6123597"/>
                </a:lnTo>
                <a:lnTo>
                  <a:pt x="137258" y="6085497"/>
                </a:lnTo>
                <a:lnTo>
                  <a:pt x="198139" y="6047397"/>
                </a:lnTo>
                <a:lnTo>
                  <a:pt x="240617" y="6034697"/>
                </a:lnTo>
                <a:lnTo>
                  <a:pt x="292226" y="6021997"/>
                </a:lnTo>
                <a:lnTo>
                  <a:pt x="2539997" y="6021997"/>
                </a:lnTo>
                <a:lnTo>
                  <a:pt x="2539997" y="5755297"/>
                </a:lnTo>
                <a:lnTo>
                  <a:pt x="198829" y="5755297"/>
                </a:lnTo>
                <a:lnTo>
                  <a:pt x="187625" y="5742597"/>
                </a:lnTo>
                <a:lnTo>
                  <a:pt x="178908" y="5742597"/>
                </a:lnTo>
                <a:lnTo>
                  <a:pt x="165362" y="5691797"/>
                </a:lnTo>
                <a:lnTo>
                  <a:pt x="158980" y="5640997"/>
                </a:lnTo>
                <a:lnTo>
                  <a:pt x="154467" y="5577497"/>
                </a:lnTo>
                <a:lnTo>
                  <a:pt x="152755" y="5501297"/>
                </a:lnTo>
                <a:lnTo>
                  <a:pt x="154291" y="5450497"/>
                </a:lnTo>
                <a:lnTo>
                  <a:pt x="158868" y="5412397"/>
                </a:lnTo>
                <a:lnTo>
                  <a:pt x="166438" y="5361597"/>
                </a:lnTo>
                <a:lnTo>
                  <a:pt x="176956" y="5323497"/>
                </a:lnTo>
                <a:lnTo>
                  <a:pt x="190374" y="5285397"/>
                </a:lnTo>
                <a:lnTo>
                  <a:pt x="206646" y="5247297"/>
                </a:lnTo>
                <a:lnTo>
                  <a:pt x="225725" y="5209197"/>
                </a:lnTo>
                <a:lnTo>
                  <a:pt x="247564" y="5171097"/>
                </a:lnTo>
                <a:lnTo>
                  <a:pt x="272116" y="5145697"/>
                </a:lnTo>
                <a:lnTo>
                  <a:pt x="299334" y="5107597"/>
                </a:lnTo>
                <a:lnTo>
                  <a:pt x="329172" y="5082197"/>
                </a:lnTo>
                <a:lnTo>
                  <a:pt x="361584" y="5056797"/>
                </a:lnTo>
                <a:lnTo>
                  <a:pt x="396521" y="5031397"/>
                </a:lnTo>
                <a:lnTo>
                  <a:pt x="433937" y="5018697"/>
                </a:lnTo>
                <a:lnTo>
                  <a:pt x="473787" y="4993297"/>
                </a:lnTo>
                <a:lnTo>
                  <a:pt x="516022" y="4980597"/>
                </a:lnTo>
                <a:lnTo>
                  <a:pt x="560596" y="4967897"/>
                </a:lnTo>
                <a:lnTo>
                  <a:pt x="607462" y="4955197"/>
                </a:lnTo>
                <a:lnTo>
                  <a:pt x="656574" y="4942497"/>
                </a:lnTo>
                <a:lnTo>
                  <a:pt x="707884" y="4929797"/>
                </a:lnTo>
                <a:lnTo>
                  <a:pt x="1290760" y="4929797"/>
                </a:lnTo>
                <a:lnTo>
                  <a:pt x="1231685" y="4878997"/>
                </a:lnTo>
                <a:lnTo>
                  <a:pt x="1187925" y="4840897"/>
                </a:lnTo>
                <a:lnTo>
                  <a:pt x="1016574" y="4739297"/>
                </a:lnTo>
                <a:lnTo>
                  <a:pt x="974505" y="4713897"/>
                </a:lnTo>
                <a:lnTo>
                  <a:pt x="808384" y="4663097"/>
                </a:lnTo>
                <a:lnTo>
                  <a:pt x="767238" y="4663097"/>
                </a:lnTo>
                <a:lnTo>
                  <a:pt x="726185" y="4650397"/>
                </a:lnTo>
                <a:close/>
              </a:path>
              <a:path w="2540000" h="6301740">
                <a:moveTo>
                  <a:pt x="2539997" y="6021997"/>
                </a:moveTo>
                <a:lnTo>
                  <a:pt x="2208654" y="6021997"/>
                </a:lnTo>
                <a:lnTo>
                  <a:pt x="2247485" y="6034697"/>
                </a:lnTo>
                <a:lnTo>
                  <a:pt x="2314587" y="6034697"/>
                </a:lnTo>
                <a:lnTo>
                  <a:pt x="2369288" y="6047397"/>
                </a:lnTo>
                <a:lnTo>
                  <a:pt x="2416657" y="6060097"/>
                </a:lnTo>
                <a:lnTo>
                  <a:pt x="2454939" y="6072797"/>
                </a:lnTo>
                <a:lnTo>
                  <a:pt x="2497226" y="6136297"/>
                </a:lnTo>
                <a:lnTo>
                  <a:pt x="2506359" y="6187097"/>
                </a:lnTo>
                <a:lnTo>
                  <a:pt x="2510510" y="6225197"/>
                </a:lnTo>
                <a:lnTo>
                  <a:pt x="2512223" y="6237897"/>
                </a:lnTo>
                <a:lnTo>
                  <a:pt x="2516739" y="6250597"/>
                </a:lnTo>
                <a:lnTo>
                  <a:pt x="2523122" y="6250597"/>
                </a:lnTo>
                <a:lnTo>
                  <a:pt x="2530436" y="6263297"/>
                </a:lnTo>
                <a:lnTo>
                  <a:pt x="2539997" y="6250597"/>
                </a:lnTo>
                <a:lnTo>
                  <a:pt x="2539997" y="6021997"/>
                </a:lnTo>
                <a:close/>
              </a:path>
              <a:path w="2540000" h="6301740">
                <a:moveTo>
                  <a:pt x="1494769" y="5742597"/>
                </a:moveTo>
                <a:lnTo>
                  <a:pt x="1320844" y="5742597"/>
                </a:lnTo>
                <a:lnTo>
                  <a:pt x="1310257" y="5755297"/>
                </a:lnTo>
                <a:lnTo>
                  <a:pt x="1503119" y="5755297"/>
                </a:lnTo>
                <a:lnTo>
                  <a:pt x="1494769" y="5742597"/>
                </a:lnTo>
                <a:close/>
              </a:path>
              <a:path w="2540000" h="6301740">
                <a:moveTo>
                  <a:pt x="2530436" y="5425097"/>
                </a:moveTo>
                <a:lnTo>
                  <a:pt x="2523122" y="5437797"/>
                </a:lnTo>
                <a:lnTo>
                  <a:pt x="2516739" y="5437797"/>
                </a:lnTo>
                <a:lnTo>
                  <a:pt x="2512223" y="5450497"/>
                </a:lnTo>
                <a:lnTo>
                  <a:pt x="2510510" y="5463197"/>
                </a:lnTo>
                <a:lnTo>
                  <a:pt x="2509368" y="5488597"/>
                </a:lnTo>
                <a:lnTo>
                  <a:pt x="2506359" y="5526697"/>
                </a:lnTo>
                <a:lnTo>
                  <a:pt x="2502104" y="5564797"/>
                </a:lnTo>
                <a:lnTo>
                  <a:pt x="2497226" y="5602897"/>
                </a:lnTo>
                <a:lnTo>
                  <a:pt x="2482380" y="5653697"/>
                </a:lnTo>
                <a:lnTo>
                  <a:pt x="2454939" y="5691797"/>
                </a:lnTo>
                <a:lnTo>
                  <a:pt x="2416657" y="5717197"/>
                </a:lnTo>
                <a:lnTo>
                  <a:pt x="2369288" y="5729897"/>
                </a:lnTo>
                <a:lnTo>
                  <a:pt x="2314587" y="5742597"/>
                </a:lnTo>
                <a:lnTo>
                  <a:pt x="2121162" y="5742597"/>
                </a:lnTo>
                <a:lnTo>
                  <a:pt x="2072790" y="5755297"/>
                </a:lnTo>
                <a:lnTo>
                  <a:pt x="2539997" y="5755297"/>
                </a:lnTo>
                <a:lnTo>
                  <a:pt x="2539997" y="5437797"/>
                </a:lnTo>
                <a:lnTo>
                  <a:pt x="2530436" y="5425097"/>
                </a:lnTo>
                <a:close/>
              </a:path>
              <a:path w="2540000" h="6301740">
                <a:moveTo>
                  <a:pt x="1290760" y="4929797"/>
                </a:moveTo>
                <a:lnTo>
                  <a:pt x="878471" y="4929797"/>
                </a:lnTo>
                <a:lnTo>
                  <a:pt x="936891" y="4942497"/>
                </a:lnTo>
                <a:lnTo>
                  <a:pt x="992083" y="4942497"/>
                </a:lnTo>
                <a:lnTo>
                  <a:pt x="1043955" y="4955197"/>
                </a:lnTo>
                <a:lnTo>
                  <a:pt x="1092413" y="4967897"/>
                </a:lnTo>
                <a:lnTo>
                  <a:pt x="1137367" y="4993297"/>
                </a:lnTo>
                <a:lnTo>
                  <a:pt x="1178724" y="5005997"/>
                </a:lnTo>
                <a:lnTo>
                  <a:pt x="1216390" y="5031397"/>
                </a:lnTo>
                <a:lnTo>
                  <a:pt x="1250276" y="5056797"/>
                </a:lnTo>
                <a:lnTo>
                  <a:pt x="1280287" y="5082197"/>
                </a:lnTo>
                <a:lnTo>
                  <a:pt x="1328318" y="5132997"/>
                </a:lnTo>
                <a:lnTo>
                  <a:pt x="1355279" y="5183797"/>
                </a:lnTo>
                <a:lnTo>
                  <a:pt x="1373476" y="5234597"/>
                </a:lnTo>
                <a:lnTo>
                  <a:pt x="1384502" y="5285397"/>
                </a:lnTo>
                <a:lnTo>
                  <a:pt x="1389950" y="5336197"/>
                </a:lnTo>
                <a:lnTo>
                  <a:pt x="1391411" y="5386997"/>
                </a:lnTo>
                <a:lnTo>
                  <a:pt x="1390036" y="5437797"/>
                </a:lnTo>
                <a:lnTo>
                  <a:pt x="1386104" y="5501297"/>
                </a:lnTo>
                <a:lnTo>
                  <a:pt x="1379907" y="5564797"/>
                </a:lnTo>
                <a:lnTo>
                  <a:pt x="1371734" y="5615597"/>
                </a:lnTo>
                <a:lnTo>
                  <a:pt x="1361878" y="5666397"/>
                </a:lnTo>
                <a:lnTo>
                  <a:pt x="1350627" y="5704497"/>
                </a:lnTo>
                <a:lnTo>
                  <a:pt x="1330183" y="5742597"/>
                </a:lnTo>
                <a:lnTo>
                  <a:pt x="1489531" y="5742597"/>
                </a:lnTo>
                <a:lnTo>
                  <a:pt x="1494358" y="5323497"/>
                </a:lnTo>
                <a:lnTo>
                  <a:pt x="1505561" y="5285397"/>
                </a:lnTo>
                <a:lnTo>
                  <a:pt x="1538593" y="5259997"/>
                </a:lnTo>
                <a:lnTo>
                  <a:pt x="1567975" y="5234597"/>
                </a:lnTo>
                <a:lnTo>
                  <a:pt x="1601809" y="5209197"/>
                </a:lnTo>
                <a:lnTo>
                  <a:pt x="1639482" y="5183797"/>
                </a:lnTo>
                <a:lnTo>
                  <a:pt x="1723901" y="5120297"/>
                </a:lnTo>
                <a:lnTo>
                  <a:pt x="1769425" y="5094897"/>
                </a:lnTo>
                <a:lnTo>
                  <a:pt x="1816344" y="5056797"/>
                </a:lnTo>
                <a:lnTo>
                  <a:pt x="1411338" y="5056797"/>
                </a:lnTo>
                <a:lnTo>
                  <a:pt x="1365671" y="5005997"/>
                </a:lnTo>
                <a:lnTo>
                  <a:pt x="1320528" y="4955197"/>
                </a:lnTo>
                <a:lnTo>
                  <a:pt x="1290760" y="4929797"/>
                </a:lnTo>
                <a:close/>
              </a:path>
              <a:path w="2540000" h="6301740">
                <a:moveTo>
                  <a:pt x="2539997" y="3862997"/>
                </a:moveTo>
                <a:lnTo>
                  <a:pt x="2534403" y="3875697"/>
                </a:lnTo>
                <a:lnTo>
                  <a:pt x="2513838" y="3913797"/>
                </a:lnTo>
                <a:lnTo>
                  <a:pt x="2502427" y="3939492"/>
                </a:lnTo>
                <a:lnTo>
                  <a:pt x="2500553" y="3951897"/>
                </a:lnTo>
                <a:lnTo>
                  <a:pt x="2495741" y="3977297"/>
                </a:lnTo>
                <a:lnTo>
                  <a:pt x="2488758" y="4015397"/>
                </a:lnTo>
                <a:lnTo>
                  <a:pt x="2478825" y="4040797"/>
                </a:lnTo>
                <a:lnTo>
                  <a:pt x="2465167" y="4078897"/>
                </a:lnTo>
                <a:lnTo>
                  <a:pt x="2447005" y="4116997"/>
                </a:lnTo>
                <a:lnTo>
                  <a:pt x="2423564" y="4167797"/>
                </a:lnTo>
                <a:lnTo>
                  <a:pt x="2394064" y="4205897"/>
                </a:lnTo>
                <a:lnTo>
                  <a:pt x="2357731" y="4256697"/>
                </a:lnTo>
                <a:lnTo>
                  <a:pt x="2313785" y="4307497"/>
                </a:lnTo>
                <a:lnTo>
                  <a:pt x="2261450" y="4358297"/>
                </a:lnTo>
                <a:lnTo>
                  <a:pt x="2232823" y="4383697"/>
                </a:lnTo>
                <a:lnTo>
                  <a:pt x="2203106" y="4409097"/>
                </a:lnTo>
                <a:lnTo>
                  <a:pt x="2172317" y="4447197"/>
                </a:lnTo>
                <a:lnTo>
                  <a:pt x="2140479" y="4472597"/>
                </a:lnTo>
                <a:lnTo>
                  <a:pt x="2107611" y="4497997"/>
                </a:lnTo>
                <a:lnTo>
                  <a:pt x="2073735" y="4523397"/>
                </a:lnTo>
                <a:lnTo>
                  <a:pt x="2038870" y="4561497"/>
                </a:lnTo>
                <a:lnTo>
                  <a:pt x="2003038" y="4586897"/>
                </a:lnTo>
                <a:lnTo>
                  <a:pt x="1966260" y="4612297"/>
                </a:lnTo>
                <a:lnTo>
                  <a:pt x="1928554" y="4650397"/>
                </a:lnTo>
                <a:lnTo>
                  <a:pt x="1889944" y="4675797"/>
                </a:lnTo>
                <a:lnTo>
                  <a:pt x="1850448" y="4713897"/>
                </a:lnTo>
                <a:lnTo>
                  <a:pt x="1810087" y="4739297"/>
                </a:lnTo>
                <a:lnTo>
                  <a:pt x="1768883" y="4777397"/>
                </a:lnTo>
                <a:lnTo>
                  <a:pt x="1726855" y="4802797"/>
                </a:lnTo>
                <a:lnTo>
                  <a:pt x="1684025" y="4840897"/>
                </a:lnTo>
                <a:lnTo>
                  <a:pt x="1640412" y="4878997"/>
                </a:lnTo>
                <a:lnTo>
                  <a:pt x="1458552" y="5018697"/>
                </a:lnTo>
                <a:lnTo>
                  <a:pt x="1411338" y="5056797"/>
                </a:lnTo>
                <a:lnTo>
                  <a:pt x="1816344" y="5056797"/>
                </a:lnTo>
                <a:lnTo>
                  <a:pt x="1864047" y="5018697"/>
                </a:lnTo>
                <a:lnTo>
                  <a:pt x="1911923" y="4993297"/>
                </a:lnTo>
                <a:lnTo>
                  <a:pt x="1959361" y="4955197"/>
                </a:lnTo>
                <a:lnTo>
                  <a:pt x="2114569" y="4828197"/>
                </a:lnTo>
                <a:lnTo>
                  <a:pt x="2164381" y="4790097"/>
                </a:lnTo>
                <a:lnTo>
                  <a:pt x="2211128" y="4764697"/>
                </a:lnTo>
                <a:lnTo>
                  <a:pt x="2254810" y="4726597"/>
                </a:lnTo>
                <a:lnTo>
                  <a:pt x="2295427" y="4688497"/>
                </a:lnTo>
                <a:lnTo>
                  <a:pt x="2332978" y="4663097"/>
                </a:lnTo>
                <a:lnTo>
                  <a:pt x="2367464" y="4624997"/>
                </a:lnTo>
                <a:lnTo>
                  <a:pt x="2398884" y="4599597"/>
                </a:lnTo>
                <a:lnTo>
                  <a:pt x="2427239" y="4561497"/>
                </a:lnTo>
                <a:lnTo>
                  <a:pt x="2452529" y="4536097"/>
                </a:lnTo>
                <a:lnTo>
                  <a:pt x="2474753" y="4497997"/>
                </a:lnTo>
                <a:lnTo>
                  <a:pt x="2493911" y="4472597"/>
                </a:lnTo>
                <a:lnTo>
                  <a:pt x="2512046" y="4434497"/>
                </a:lnTo>
                <a:lnTo>
                  <a:pt x="2526753" y="4396397"/>
                </a:lnTo>
                <a:lnTo>
                  <a:pt x="2538264" y="4345597"/>
                </a:lnTo>
                <a:lnTo>
                  <a:pt x="2539997" y="4345597"/>
                </a:lnTo>
                <a:lnTo>
                  <a:pt x="2539997" y="3862997"/>
                </a:lnTo>
                <a:close/>
              </a:path>
              <a:path w="2540000" h="6301740">
                <a:moveTo>
                  <a:pt x="2424978" y="2923197"/>
                </a:moveTo>
                <a:lnTo>
                  <a:pt x="2078944" y="2923197"/>
                </a:lnTo>
                <a:lnTo>
                  <a:pt x="2158641" y="2948597"/>
                </a:lnTo>
                <a:lnTo>
                  <a:pt x="2235574" y="2973997"/>
                </a:lnTo>
                <a:lnTo>
                  <a:pt x="2272105" y="2999397"/>
                </a:lnTo>
                <a:lnTo>
                  <a:pt x="2306864" y="3012097"/>
                </a:lnTo>
                <a:lnTo>
                  <a:pt x="2339493" y="3050197"/>
                </a:lnTo>
                <a:lnTo>
                  <a:pt x="2369632" y="3075597"/>
                </a:lnTo>
                <a:lnTo>
                  <a:pt x="2396920" y="3113697"/>
                </a:lnTo>
                <a:lnTo>
                  <a:pt x="2420997" y="3151797"/>
                </a:lnTo>
                <a:lnTo>
                  <a:pt x="2441504" y="3189897"/>
                </a:lnTo>
                <a:lnTo>
                  <a:pt x="2458080" y="3240697"/>
                </a:lnTo>
                <a:lnTo>
                  <a:pt x="2470366" y="3291497"/>
                </a:lnTo>
                <a:lnTo>
                  <a:pt x="2478002" y="3342297"/>
                </a:lnTo>
                <a:lnTo>
                  <a:pt x="2480627" y="3405797"/>
                </a:lnTo>
                <a:lnTo>
                  <a:pt x="2479182" y="3443897"/>
                </a:lnTo>
                <a:lnTo>
                  <a:pt x="2474760" y="3494697"/>
                </a:lnTo>
                <a:lnTo>
                  <a:pt x="2467231" y="3545497"/>
                </a:lnTo>
                <a:lnTo>
                  <a:pt x="2456463" y="3583597"/>
                </a:lnTo>
                <a:lnTo>
                  <a:pt x="2442325" y="3634397"/>
                </a:lnTo>
                <a:lnTo>
                  <a:pt x="2424688" y="3672497"/>
                </a:lnTo>
                <a:lnTo>
                  <a:pt x="2403421" y="3710597"/>
                </a:lnTo>
                <a:lnTo>
                  <a:pt x="2378391" y="3748697"/>
                </a:lnTo>
                <a:lnTo>
                  <a:pt x="2349470" y="3786797"/>
                </a:lnTo>
                <a:lnTo>
                  <a:pt x="2316526" y="3812197"/>
                </a:lnTo>
                <a:lnTo>
                  <a:pt x="2279428" y="3837597"/>
                </a:lnTo>
                <a:lnTo>
                  <a:pt x="2238046" y="3862997"/>
                </a:lnTo>
                <a:lnTo>
                  <a:pt x="2192248" y="3875697"/>
                </a:lnTo>
                <a:lnTo>
                  <a:pt x="2141905" y="3888397"/>
                </a:lnTo>
                <a:lnTo>
                  <a:pt x="2107296" y="3901097"/>
                </a:lnTo>
                <a:lnTo>
                  <a:pt x="2002123" y="3901097"/>
                </a:lnTo>
                <a:lnTo>
                  <a:pt x="1990812" y="3913797"/>
                </a:lnTo>
                <a:lnTo>
                  <a:pt x="1984480" y="3913797"/>
                </a:lnTo>
                <a:lnTo>
                  <a:pt x="1982508" y="3926497"/>
                </a:lnTo>
                <a:lnTo>
                  <a:pt x="1985674" y="3939197"/>
                </a:lnTo>
                <a:lnTo>
                  <a:pt x="1995379" y="3939197"/>
                </a:lnTo>
                <a:lnTo>
                  <a:pt x="2011933" y="3951897"/>
                </a:lnTo>
                <a:lnTo>
                  <a:pt x="2099617" y="3951897"/>
                </a:lnTo>
                <a:lnTo>
                  <a:pt x="2144211" y="3964597"/>
                </a:lnTo>
                <a:lnTo>
                  <a:pt x="2475647" y="3964597"/>
                </a:lnTo>
                <a:lnTo>
                  <a:pt x="2506310" y="3913797"/>
                </a:lnTo>
                <a:lnTo>
                  <a:pt x="2509266" y="3875697"/>
                </a:lnTo>
                <a:lnTo>
                  <a:pt x="2510510" y="3824897"/>
                </a:lnTo>
                <a:lnTo>
                  <a:pt x="2512223" y="3812197"/>
                </a:lnTo>
                <a:lnTo>
                  <a:pt x="2516739" y="3812197"/>
                </a:lnTo>
                <a:lnTo>
                  <a:pt x="2523122" y="3799497"/>
                </a:lnTo>
                <a:lnTo>
                  <a:pt x="2539997" y="3799497"/>
                </a:lnTo>
                <a:lnTo>
                  <a:pt x="2539997" y="3113697"/>
                </a:lnTo>
                <a:lnTo>
                  <a:pt x="2532602" y="3100997"/>
                </a:lnTo>
                <a:lnTo>
                  <a:pt x="2512558" y="3050197"/>
                </a:lnTo>
                <a:lnTo>
                  <a:pt x="2489730" y="3012097"/>
                </a:lnTo>
                <a:lnTo>
                  <a:pt x="2464028" y="2973997"/>
                </a:lnTo>
                <a:lnTo>
                  <a:pt x="2424978" y="2923197"/>
                </a:lnTo>
                <a:close/>
              </a:path>
              <a:path w="2540000" h="6301740">
                <a:moveTo>
                  <a:pt x="2539997" y="3799497"/>
                </a:moveTo>
                <a:lnTo>
                  <a:pt x="2523122" y="3799497"/>
                </a:lnTo>
                <a:lnTo>
                  <a:pt x="2516739" y="3812197"/>
                </a:lnTo>
                <a:lnTo>
                  <a:pt x="2512223" y="3812197"/>
                </a:lnTo>
                <a:lnTo>
                  <a:pt x="2510510" y="3824897"/>
                </a:lnTo>
                <a:lnTo>
                  <a:pt x="2510355" y="3850297"/>
                </a:lnTo>
                <a:lnTo>
                  <a:pt x="2509266" y="3875697"/>
                </a:lnTo>
                <a:lnTo>
                  <a:pt x="2506310" y="3913797"/>
                </a:lnTo>
                <a:lnTo>
                  <a:pt x="2502427" y="3939492"/>
                </a:lnTo>
                <a:lnTo>
                  <a:pt x="2513838" y="3913797"/>
                </a:lnTo>
                <a:lnTo>
                  <a:pt x="2534403" y="3875697"/>
                </a:lnTo>
                <a:lnTo>
                  <a:pt x="2539997" y="3862997"/>
                </a:lnTo>
                <a:lnTo>
                  <a:pt x="2539997" y="3799497"/>
                </a:lnTo>
                <a:close/>
              </a:path>
              <a:path w="2540000" h="6301740">
                <a:moveTo>
                  <a:pt x="147469" y="2745397"/>
                </a:moveTo>
                <a:lnTo>
                  <a:pt x="55205" y="2745397"/>
                </a:lnTo>
                <a:lnTo>
                  <a:pt x="51106" y="2758097"/>
                </a:lnTo>
                <a:lnTo>
                  <a:pt x="49809" y="2783497"/>
                </a:lnTo>
                <a:lnTo>
                  <a:pt x="49083" y="2796197"/>
                </a:lnTo>
                <a:lnTo>
                  <a:pt x="46491" y="2821597"/>
                </a:lnTo>
                <a:lnTo>
                  <a:pt x="41408" y="2846997"/>
                </a:lnTo>
                <a:lnTo>
                  <a:pt x="33210" y="2897797"/>
                </a:lnTo>
                <a:lnTo>
                  <a:pt x="23831" y="2935897"/>
                </a:lnTo>
                <a:lnTo>
                  <a:pt x="15744" y="2986697"/>
                </a:lnTo>
                <a:lnTo>
                  <a:pt x="9132" y="3024797"/>
                </a:lnTo>
                <a:lnTo>
                  <a:pt x="4182" y="3088297"/>
                </a:lnTo>
                <a:lnTo>
                  <a:pt x="1076" y="3139097"/>
                </a:lnTo>
                <a:lnTo>
                  <a:pt x="0" y="3202597"/>
                </a:lnTo>
                <a:lnTo>
                  <a:pt x="1490" y="3253397"/>
                </a:lnTo>
                <a:lnTo>
                  <a:pt x="5913" y="3316897"/>
                </a:lnTo>
                <a:lnTo>
                  <a:pt x="13194" y="3367697"/>
                </a:lnTo>
                <a:lnTo>
                  <a:pt x="23262" y="3418497"/>
                </a:lnTo>
                <a:lnTo>
                  <a:pt x="36044" y="3469297"/>
                </a:lnTo>
                <a:lnTo>
                  <a:pt x="51465" y="3507397"/>
                </a:lnTo>
                <a:lnTo>
                  <a:pt x="69454" y="3558197"/>
                </a:lnTo>
                <a:lnTo>
                  <a:pt x="89938" y="3596297"/>
                </a:lnTo>
                <a:lnTo>
                  <a:pt x="112842" y="3634397"/>
                </a:lnTo>
                <a:lnTo>
                  <a:pt x="138095" y="3672497"/>
                </a:lnTo>
                <a:lnTo>
                  <a:pt x="165623" y="3710597"/>
                </a:lnTo>
                <a:lnTo>
                  <a:pt x="195354" y="3735997"/>
                </a:lnTo>
                <a:lnTo>
                  <a:pt x="227214" y="3761397"/>
                </a:lnTo>
                <a:lnTo>
                  <a:pt x="261131" y="3786797"/>
                </a:lnTo>
                <a:lnTo>
                  <a:pt x="297031" y="3812197"/>
                </a:lnTo>
                <a:lnTo>
                  <a:pt x="334841" y="3837597"/>
                </a:lnTo>
                <a:lnTo>
                  <a:pt x="374489" y="3850297"/>
                </a:lnTo>
                <a:lnTo>
                  <a:pt x="415902" y="3862997"/>
                </a:lnTo>
                <a:lnTo>
                  <a:pt x="459006" y="3875697"/>
                </a:lnTo>
                <a:lnTo>
                  <a:pt x="503729" y="3888397"/>
                </a:lnTo>
                <a:lnTo>
                  <a:pt x="709462" y="3888397"/>
                </a:lnTo>
                <a:lnTo>
                  <a:pt x="934383" y="3812197"/>
                </a:lnTo>
                <a:lnTo>
                  <a:pt x="973296" y="3786797"/>
                </a:lnTo>
                <a:lnTo>
                  <a:pt x="1012900" y="3761397"/>
                </a:lnTo>
                <a:lnTo>
                  <a:pt x="1053300" y="3723297"/>
                </a:lnTo>
                <a:lnTo>
                  <a:pt x="1094602" y="3697897"/>
                </a:lnTo>
                <a:lnTo>
                  <a:pt x="1122808" y="3672497"/>
                </a:lnTo>
                <a:lnTo>
                  <a:pt x="451028" y="3672497"/>
                </a:lnTo>
                <a:lnTo>
                  <a:pt x="403766" y="3659797"/>
                </a:lnTo>
                <a:lnTo>
                  <a:pt x="359743" y="3647097"/>
                </a:lnTo>
                <a:lnTo>
                  <a:pt x="319053" y="3634397"/>
                </a:lnTo>
                <a:lnTo>
                  <a:pt x="281791" y="3608997"/>
                </a:lnTo>
                <a:lnTo>
                  <a:pt x="248050" y="3583597"/>
                </a:lnTo>
                <a:lnTo>
                  <a:pt x="217925" y="3558197"/>
                </a:lnTo>
                <a:lnTo>
                  <a:pt x="191511" y="3520097"/>
                </a:lnTo>
                <a:lnTo>
                  <a:pt x="168902" y="3481997"/>
                </a:lnTo>
                <a:lnTo>
                  <a:pt x="150191" y="3443897"/>
                </a:lnTo>
                <a:lnTo>
                  <a:pt x="135475" y="3405797"/>
                </a:lnTo>
                <a:lnTo>
                  <a:pt x="124846" y="3354997"/>
                </a:lnTo>
                <a:lnTo>
                  <a:pt x="118400" y="3316897"/>
                </a:lnTo>
                <a:lnTo>
                  <a:pt x="116230" y="3266097"/>
                </a:lnTo>
                <a:lnTo>
                  <a:pt x="120172" y="3177197"/>
                </a:lnTo>
                <a:lnTo>
                  <a:pt x="131027" y="3113697"/>
                </a:lnTo>
                <a:lnTo>
                  <a:pt x="147342" y="3050197"/>
                </a:lnTo>
                <a:lnTo>
                  <a:pt x="167661" y="2999397"/>
                </a:lnTo>
                <a:lnTo>
                  <a:pt x="190531" y="2948597"/>
                </a:lnTo>
                <a:lnTo>
                  <a:pt x="214497" y="2923197"/>
                </a:lnTo>
                <a:lnTo>
                  <a:pt x="238104" y="2897797"/>
                </a:lnTo>
                <a:lnTo>
                  <a:pt x="259897" y="2872397"/>
                </a:lnTo>
                <a:lnTo>
                  <a:pt x="278423" y="2859697"/>
                </a:lnTo>
                <a:lnTo>
                  <a:pt x="292226" y="2846997"/>
                </a:lnTo>
                <a:lnTo>
                  <a:pt x="327975" y="2834297"/>
                </a:lnTo>
                <a:lnTo>
                  <a:pt x="420646" y="2808897"/>
                </a:lnTo>
                <a:lnTo>
                  <a:pt x="476220" y="2808897"/>
                </a:lnTo>
                <a:lnTo>
                  <a:pt x="489813" y="2796197"/>
                </a:lnTo>
                <a:lnTo>
                  <a:pt x="498425" y="2796197"/>
                </a:lnTo>
                <a:lnTo>
                  <a:pt x="501434" y="2783497"/>
                </a:lnTo>
                <a:lnTo>
                  <a:pt x="496972" y="2770797"/>
                </a:lnTo>
                <a:lnTo>
                  <a:pt x="483171" y="2758097"/>
                </a:lnTo>
                <a:lnTo>
                  <a:pt x="196943" y="2758097"/>
                </a:lnTo>
                <a:lnTo>
                  <a:pt x="147469" y="2745397"/>
                </a:lnTo>
                <a:close/>
              </a:path>
              <a:path w="2540000" h="6301740">
                <a:moveTo>
                  <a:pt x="1983116" y="2694597"/>
                </a:moveTo>
                <a:lnTo>
                  <a:pt x="1790763" y="2694597"/>
                </a:lnTo>
                <a:lnTo>
                  <a:pt x="1712493" y="2719997"/>
                </a:lnTo>
                <a:lnTo>
                  <a:pt x="1673851" y="2719997"/>
                </a:lnTo>
                <a:lnTo>
                  <a:pt x="1635349" y="2745397"/>
                </a:lnTo>
                <a:lnTo>
                  <a:pt x="1558194" y="2770797"/>
                </a:lnTo>
                <a:lnTo>
                  <a:pt x="1479888" y="2821597"/>
                </a:lnTo>
                <a:lnTo>
                  <a:pt x="1439947" y="2859697"/>
                </a:lnTo>
                <a:lnTo>
                  <a:pt x="1399292" y="2885097"/>
                </a:lnTo>
                <a:lnTo>
                  <a:pt x="1357780" y="2923197"/>
                </a:lnTo>
                <a:lnTo>
                  <a:pt x="1315268" y="2961297"/>
                </a:lnTo>
                <a:lnTo>
                  <a:pt x="1271615" y="3012097"/>
                </a:lnTo>
                <a:lnTo>
                  <a:pt x="1226678" y="3062897"/>
                </a:lnTo>
                <a:lnTo>
                  <a:pt x="1180315" y="3113697"/>
                </a:lnTo>
                <a:lnTo>
                  <a:pt x="1132382" y="3177197"/>
                </a:lnTo>
                <a:lnTo>
                  <a:pt x="1059332" y="3266097"/>
                </a:lnTo>
                <a:lnTo>
                  <a:pt x="1011188" y="3329597"/>
                </a:lnTo>
                <a:lnTo>
                  <a:pt x="966143" y="3380397"/>
                </a:lnTo>
                <a:lnTo>
                  <a:pt x="923844" y="3431197"/>
                </a:lnTo>
                <a:lnTo>
                  <a:pt x="883935" y="3481997"/>
                </a:lnTo>
                <a:lnTo>
                  <a:pt x="846064" y="3520097"/>
                </a:lnTo>
                <a:lnTo>
                  <a:pt x="809874" y="3545497"/>
                </a:lnTo>
                <a:lnTo>
                  <a:pt x="775014" y="3583597"/>
                </a:lnTo>
                <a:lnTo>
                  <a:pt x="741127" y="3608997"/>
                </a:lnTo>
                <a:lnTo>
                  <a:pt x="573903" y="3672497"/>
                </a:lnTo>
                <a:lnTo>
                  <a:pt x="1122808" y="3672497"/>
                </a:lnTo>
                <a:lnTo>
                  <a:pt x="1136911" y="3659797"/>
                </a:lnTo>
                <a:lnTo>
                  <a:pt x="1180335" y="3608997"/>
                </a:lnTo>
                <a:lnTo>
                  <a:pt x="1224978" y="3570897"/>
                </a:lnTo>
                <a:lnTo>
                  <a:pt x="1270948" y="3520097"/>
                </a:lnTo>
                <a:lnTo>
                  <a:pt x="1318348" y="3456597"/>
                </a:lnTo>
                <a:lnTo>
                  <a:pt x="1441221" y="3304197"/>
                </a:lnTo>
                <a:lnTo>
                  <a:pt x="1487062" y="3253397"/>
                </a:lnTo>
                <a:lnTo>
                  <a:pt x="1530513" y="3202597"/>
                </a:lnTo>
                <a:lnTo>
                  <a:pt x="1571927" y="3164497"/>
                </a:lnTo>
                <a:lnTo>
                  <a:pt x="1611658" y="3113697"/>
                </a:lnTo>
                <a:lnTo>
                  <a:pt x="1650061" y="3088297"/>
                </a:lnTo>
                <a:lnTo>
                  <a:pt x="1687489" y="3050197"/>
                </a:lnTo>
                <a:lnTo>
                  <a:pt x="1797473" y="2973997"/>
                </a:lnTo>
                <a:lnTo>
                  <a:pt x="1872419" y="2948597"/>
                </a:lnTo>
                <a:lnTo>
                  <a:pt x="1911442" y="2935897"/>
                </a:lnTo>
                <a:lnTo>
                  <a:pt x="1951970" y="2935897"/>
                </a:lnTo>
                <a:lnTo>
                  <a:pt x="1994357" y="2923197"/>
                </a:lnTo>
                <a:lnTo>
                  <a:pt x="2424978" y="2923197"/>
                </a:lnTo>
                <a:lnTo>
                  <a:pt x="2383308" y="2885097"/>
                </a:lnTo>
                <a:lnTo>
                  <a:pt x="2339580" y="2846997"/>
                </a:lnTo>
                <a:lnTo>
                  <a:pt x="2294355" y="2808897"/>
                </a:lnTo>
                <a:lnTo>
                  <a:pt x="2155326" y="2732697"/>
                </a:lnTo>
                <a:lnTo>
                  <a:pt x="2065467" y="2707297"/>
                </a:lnTo>
                <a:lnTo>
                  <a:pt x="2023072" y="2707297"/>
                </a:lnTo>
                <a:lnTo>
                  <a:pt x="1983116" y="2694597"/>
                </a:lnTo>
                <a:close/>
              </a:path>
              <a:path w="2540000" h="6301740">
                <a:moveTo>
                  <a:pt x="81768" y="1676399"/>
                </a:moveTo>
                <a:lnTo>
                  <a:pt x="60494" y="1676399"/>
                </a:lnTo>
                <a:lnTo>
                  <a:pt x="52300" y="1689099"/>
                </a:lnTo>
                <a:lnTo>
                  <a:pt x="47841" y="1701799"/>
                </a:lnTo>
                <a:lnTo>
                  <a:pt x="46494" y="1727199"/>
                </a:lnTo>
                <a:lnTo>
                  <a:pt x="47232" y="1790699"/>
                </a:lnTo>
                <a:lnTo>
                  <a:pt x="49076" y="1854199"/>
                </a:lnTo>
                <a:lnTo>
                  <a:pt x="53870" y="1981199"/>
                </a:lnTo>
                <a:lnTo>
                  <a:pt x="55713" y="2031999"/>
                </a:lnTo>
                <a:lnTo>
                  <a:pt x="56451" y="2057399"/>
                </a:lnTo>
                <a:lnTo>
                  <a:pt x="56023" y="2082799"/>
                </a:lnTo>
                <a:lnTo>
                  <a:pt x="54895" y="2108199"/>
                </a:lnTo>
                <a:lnTo>
                  <a:pt x="53301" y="2158999"/>
                </a:lnTo>
                <a:lnTo>
                  <a:pt x="49645" y="2260599"/>
                </a:lnTo>
                <a:lnTo>
                  <a:pt x="48050" y="2324099"/>
                </a:lnTo>
                <a:lnTo>
                  <a:pt x="46922" y="2387599"/>
                </a:lnTo>
                <a:lnTo>
                  <a:pt x="46494" y="2438399"/>
                </a:lnTo>
                <a:lnTo>
                  <a:pt x="47841" y="2463799"/>
                </a:lnTo>
                <a:lnTo>
                  <a:pt x="52300" y="2476499"/>
                </a:lnTo>
                <a:lnTo>
                  <a:pt x="60494" y="2489199"/>
                </a:lnTo>
                <a:lnTo>
                  <a:pt x="87995" y="2489199"/>
                </a:lnTo>
                <a:lnTo>
                  <a:pt x="91731" y="2476499"/>
                </a:lnTo>
                <a:lnTo>
                  <a:pt x="92976" y="2463799"/>
                </a:lnTo>
                <a:lnTo>
                  <a:pt x="93600" y="2438399"/>
                </a:lnTo>
                <a:lnTo>
                  <a:pt x="95470" y="2412999"/>
                </a:lnTo>
                <a:lnTo>
                  <a:pt x="98586" y="2374899"/>
                </a:lnTo>
                <a:lnTo>
                  <a:pt x="102946" y="2362199"/>
                </a:lnTo>
                <a:lnTo>
                  <a:pt x="117196" y="2311399"/>
                </a:lnTo>
                <a:lnTo>
                  <a:pt x="137258" y="2273299"/>
                </a:lnTo>
                <a:lnTo>
                  <a:pt x="198139" y="2235199"/>
                </a:lnTo>
                <a:lnTo>
                  <a:pt x="240617" y="2222499"/>
                </a:lnTo>
                <a:lnTo>
                  <a:pt x="292226" y="2209799"/>
                </a:lnTo>
                <a:lnTo>
                  <a:pt x="1568839" y="2209799"/>
                </a:lnTo>
                <a:lnTo>
                  <a:pt x="1639279" y="2197099"/>
                </a:lnTo>
                <a:lnTo>
                  <a:pt x="1705833" y="2197099"/>
                </a:lnTo>
                <a:lnTo>
                  <a:pt x="1768653" y="2184399"/>
                </a:lnTo>
                <a:lnTo>
                  <a:pt x="1827895" y="2184399"/>
                </a:lnTo>
                <a:lnTo>
                  <a:pt x="1883712" y="2171699"/>
                </a:lnTo>
                <a:lnTo>
                  <a:pt x="1936258" y="2158999"/>
                </a:lnTo>
                <a:lnTo>
                  <a:pt x="1985687" y="2146299"/>
                </a:lnTo>
                <a:lnTo>
                  <a:pt x="2032153" y="2133599"/>
                </a:lnTo>
                <a:lnTo>
                  <a:pt x="2075810" y="2120899"/>
                </a:lnTo>
                <a:lnTo>
                  <a:pt x="2116812" y="2095499"/>
                </a:lnTo>
                <a:lnTo>
                  <a:pt x="2155313" y="2082799"/>
                </a:lnTo>
                <a:lnTo>
                  <a:pt x="2191467" y="2057399"/>
                </a:lnTo>
                <a:lnTo>
                  <a:pt x="2225427" y="2031999"/>
                </a:lnTo>
                <a:lnTo>
                  <a:pt x="2257349" y="2019299"/>
                </a:lnTo>
                <a:lnTo>
                  <a:pt x="2287386" y="1993899"/>
                </a:lnTo>
                <a:lnTo>
                  <a:pt x="2315691" y="1968499"/>
                </a:lnTo>
                <a:lnTo>
                  <a:pt x="2342419" y="1943099"/>
                </a:lnTo>
                <a:lnTo>
                  <a:pt x="2367724" y="1917699"/>
                </a:lnTo>
                <a:lnTo>
                  <a:pt x="314953" y="1917699"/>
                </a:lnTo>
                <a:lnTo>
                  <a:pt x="292226" y="1904999"/>
                </a:lnTo>
                <a:lnTo>
                  <a:pt x="229184" y="1904999"/>
                </a:lnTo>
                <a:lnTo>
                  <a:pt x="179214" y="1892299"/>
                </a:lnTo>
                <a:lnTo>
                  <a:pt x="141837" y="1866899"/>
                </a:lnTo>
                <a:lnTo>
                  <a:pt x="116574" y="1828799"/>
                </a:lnTo>
                <a:lnTo>
                  <a:pt x="102946" y="1790699"/>
                </a:lnTo>
                <a:lnTo>
                  <a:pt x="95470" y="1739899"/>
                </a:lnTo>
                <a:lnTo>
                  <a:pt x="93600" y="1727199"/>
                </a:lnTo>
                <a:lnTo>
                  <a:pt x="92976" y="1701799"/>
                </a:lnTo>
                <a:lnTo>
                  <a:pt x="91731" y="1689099"/>
                </a:lnTo>
                <a:lnTo>
                  <a:pt x="87995" y="1689099"/>
                </a:lnTo>
                <a:lnTo>
                  <a:pt x="81768" y="1676399"/>
                </a:lnTo>
                <a:close/>
              </a:path>
              <a:path w="2540000" h="6301740">
                <a:moveTo>
                  <a:pt x="2252738" y="457199"/>
                </a:moveTo>
                <a:lnTo>
                  <a:pt x="1655700" y="457199"/>
                </a:lnTo>
                <a:lnTo>
                  <a:pt x="1710063" y="469899"/>
                </a:lnTo>
                <a:lnTo>
                  <a:pt x="1762983" y="469899"/>
                </a:lnTo>
                <a:lnTo>
                  <a:pt x="1814418" y="482599"/>
                </a:lnTo>
                <a:lnTo>
                  <a:pt x="1864328" y="482599"/>
                </a:lnTo>
                <a:lnTo>
                  <a:pt x="1912673" y="495299"/>
                </a:lnTo>
                <a:lnTo>
                  <a:pt x="2004505" y="520699"/>
                </a:lnTo>
                <a:lnTo>
                  <a:pt x="2047910" y="533399"/>
                </a:lnTo>
                <a:lnTo>
                  <a:pt x="2089588" y="558799"/>
                </a:lnTo>
                <a:lnTo>
                  <a:pt x="2129497" y="571499"/>
                </a:lnTo>
                <a:lnTo>
                  <a:pt x="2167597" y="596899"/>
                </a:lnTo>
                <a:lnTo>
                  <a:pt x="2203848" y="622299"/>
                </a:lnTo>
                <a:lnTo>
                  <a:pt x="2272912" y="673099"/>
                </a:lnTo>
                <a:lnTo>
                  <a:pt x="2305504" y="711199"/>
                </a:lnTo>
                <a:lnTo>
                  <a:pt x="2335812" y="749299"/>
                </a:lnTo>
                <a:lnTo>
                  <a:pt x="2363665" y="787399"/>
                </a:lnTo>
                <a:lnTo>
                  <a:pt x="2388889" y="825499"/>
                </a:lnTo>
                <a:lnTo>
                  <a:pt x="2411310" y="876299"/>
                </a:lnTo>
                <a:lnTo>
                  <a:pt x="2430757" y="927099"/>
                </a:lnTo>
                <a:lnTo>
                  <a:pt x="2447056" y="965199"/>
                </a:lnTo>
                <a:lnTo>
                  <a:pt x="2460034" y="1015999"/>
                </a:lnTo>
                <a:lnTo>
                  <a:pt x="2469518" y="1066799"/>
                </a:lnTo>
                <a:lnTo>
                  <a:pt x="2475335" y="1117599"/>
                </a:lnTo>
                <a:lnTo>
                  <a:pt x="2477312" y="1168399"/>
                </a:lnTo>
                <a:lnTo>
                  <a:pt x="2476501" y="1219199"/>
                </a:lnTo>
                <a:lnTo>
                  <a:pt x="2473789" y="1269999"/>
                </a:lnTo>
                <a:lnTo>
                  <a:pt x="2468756" y="1308099"/>
                </a:lnTo>
                <a:lnTo>
                  <a:pt x="2460983" y="1358899"/>
                </a:lnTo>
                <a:lnTo>
                  <a:pt x="2450051" y="1409699"/>
                </a:lnTo>
                <a:lnTo>
                  <a:pt x="2435542" y="1447799"/>
                </a:lnTo>
                <a:lnTo>
                  <a:pt x="2417036" y="1498599"/>
                </a:lnTo>
                <a:lnTo>
                  <a:pt x="2394114" y="1536699"/>
                </a:lnTo>
                <a:lnTo>
                  <a:pt x="2366356" y="1574799"/>
                </a:lnTo>
                <a:lnTo>
                  <a:pt x="2333345" y="1625599"/>
                </a:lnTo>
                <a:lnTo>
                  <a:pt x="2294661" y="1663699"/>
                </a:lnTo>
                <a:lnTo>
                  <a:pt x="2271290" y="1689099"/>
                </a:lnTo>
                <a:lnTo>
                  <a:pt x="2246418" y="1714499"/>
                </a:lnTo>
                <a:lnTo>
                  <a:pt x="2219839" y="1739899"/>
                </a:lnTo>
                <a:lnTo>
                  <a:pt x="2191342" y="1752599"/>
                </a:lnTo>
                <a:lnTo>
                  <a:pt x="2160721" y="1777999"/>
                </a:lnTo>
                <a:lnTo>
                  <a:pt x="2127765" y="1790699"/>
                </a:lnTo>
                <a:lnTo>
                  <a:pt x="2092268" y="1816099"/>
                </a:lnTo>
                <a:lnTo>
                  <a:pt x="2054021" y="1828799"/>
                </a:lnTo>
                <a:lnTo>
                  <a:pt x="2012815" y="1841499"/>
                </a:lnTo>
                <a:lnTo>
                  <a:pt x="1968441" y="1866899"/>
                </a:lnTo>
                <a:lnTo>
                  <a:pt x="1920692" y="1879599"/>
                </a:lnTo>
                <a:lnTo>
                  <a:pt x="1869360" y="1879599"/>
                </a:lnTo>
                <a:lnTo>
                  <a:pt x="1814234" y="1892299"/>
                </a:lnTo>
                <a:lnTo>
                  <a:pt x="1755109" y="1904999"/>
                </a:lnTo>
                <a:lnTo>
                  <a:pt x="1691774" y="1904999"/>
                </a:lnTo>
                <a:lnTo>
                  <a:pt x="1624022" y="1917699"/>
                </a:lnTo>
                <a:lnTo>
                  <a:pt x="2367724" y="1917699"/>
                </a:lnTo>
                <a:lnTo>
                  <a:pt x="2409491" y="1866899"/>
                </a:lnTo>
                <a:lnTo>
                  <a:pt x="2446027" y="1816099"/>
                </a:lnTo>
                <a:lnTo>
                  <a:pt x="2477681" y="1765299"/>
                </a:lnTo>
                <a:lnTo>
                  <a:pt x="2504801" y="1714499"/>
                </a:lnTo>
                <a:lnTo>
                  <a:pt x="2527736" y="1663699"/>
                </a:lnTo>
                <a:lnTo>
                  <a:pt x="2539997" y="1625599"/>
                </a:lnTo>
                <a:lnTo>
                  <a:pt x="2539997" y="850899"/>
                </a:lnTo>
                <a:lnTo>
                  <a:pt x="2536072" y="838199"/>
                </a:lnTo>
                <a:lnTo>
                  <a:pt x="2515926" y="787399"/>
                </a:lnTo>
                <a:lnTo>
                  <a:pt x="2492297" y="736599"/>
                </a:lnTo>
                <a:lnTo>
                  <a:pt x="2464925" y="698499"/>
                </a:lnTo>
                <a:lnTo>
                  <a:pt x="2433551" y="647699"/>
                </a:lnTo>
                <a:lnTo>
                  <a:pt x="2397914" y="596899"/>
                </a:lnTo>
                <a:lnTo>
                  <a:pt x="2357754" y="546099"/>
                </a:lnTo>
                <a:lnTo>
                  <a:pt x="2324614" y="520699"/>
                </a:lnTo>
                <a:lnTo>
                  <a:pt x="2289570" y="482599"/>
                </a:lnTo>
                <a:lnTo>
                  <a:pt x="2252738" y="457199"/>
                </a:lnTo>
                <a:close/>
              </a:path>
              <a:path w="2540000" h="6301740">
                <a:moveTo>
                  <a:pt x="87995" y="12699"/>
                </a:moveTo>
                <a:lnTo>
                  <a:pt x="52300" y="12699"/>
                </a:lnTo>
                <a:lnTo>
                  <a:pt x="47841" y="38099"/>
                </a:lnTo>
                <a:lnTo>
                  <a:pt x="46494" y="63499"/>
                </a:lnTo>
                <a:lnTo>
                  <a:pt x="47530" y="126999"/>
                </a:lnTo>
                <a:lnTo>
                  <a:pt x="49999" y="190499"/>
                </a:lnTo>
                <a:lnTo>
                  <a:pt x="52946" y="253999"/>
                </a:lnTo>
                <a:lnTo>
                  <a:pt x="55415" y="304799"/>
                </a:lnTo>
                <a:lnTo>
                  <a:pt x="56451" y="342899"/>
                </a:lnTo>
                <a:lnTo>
                  <a:pt x="52532" y="431799"/>
                </a:lnTo>
                <a:lnTo>
                  <a:pt x="50413" y="495299"/>
                </a:lnTo>
                <a:lnTo>
                  <a:pt x="48468" y="558799"/>
                </a:lnTo>
                <a:lnTo>
                  <a:pt x="47046" y="622299"/>
                </a:lnTo>
                <a:lnTo>
                  <a:pt x="46494" y="685799"/>
                </a:lnTo>
                <a:lnTo>
                  <a:pt x="47841" y="711199"/>
                </a:lnTo>
                <a:lnTo>
                  <a:pt x="52300" y="723899"/>
                </a:lnTo>
                <a:lnTo>
                  <a:pt x="60494" y="736599"/>
                </a:lnTo>
                <a:lnTo>
                  <a:pt x="87995" y="736599"/>
                </a:lnTo>
                <a:lnTo>
                  <a:pt x="91731" y="723899"/>
                </a:lnTo>
                <a:lnTo>
                  <a:pt x="92976" y="711199"/>
                </a:lnTo>
                <a:lnTo>
                  <a:pt x="93600" y="685799"/>
                </a:lnTo>
                <a:lnTo>
                  <a:pt x="95470" y="660399"/>
                </a:lnTo>
                <a:lnTo>
                  <a:pt x="98586" y="622299"/>
                </a:lnTo>
                <a:lnTo>
                  <a:pt x="117196" y="558799"/>
                </a:lnTo>
                <a:lnTo>
                  <a:pt x="137258" y="520699"/>
                </a:lnTo>
                <a:lnTo>
                  <a:pt x="198139" y="469899"/>
                </a:lnTo>
                <a:lnTo>
                  <a:pt x="240617" y="469899"/>
                </a:lnTo>
                <a:lnTo>
                  <a:pt x="292226" y="457199"/>
                </a:lnTo>
                <a:lnTo>
                  <a:pt x="2252738" y="457199"/>
                </a:lnTo>
                <a:lnTo>
                  <a:pt x="2214230" y="431799"/>
                </a:lnTo>
                <a:lnTo>
                  <a:pt x="2174163" y="406399"/>
                </a:lnTo>
                <a:lnTo>
                  <a:pt x="2132648" y="380999"/>
                </a:lnTo>
                <a:lnTo>
                  <a:pt x="2089802" y="355599"/>
                </a:lnTo>
                <a:lnTo>
                  <a:pt x="2000569" y="330199"/>
                </a:lnTo>
                <a:lnTo>
                  <a:pt x="1954410" y="304799"/>
                </a:lnTo>
                <a:lnTo>
                  <a:pt x="1907376" y="292099"/>
                </a:lnTo>
                <a:lnTo>
                  <a:pt x="1859580" y="292099"/>
                </a:lnTo>
                <a:lnTo>
                  <a:pt x="1762160" y="266699"/>
                </a:lnTo>
                <a:lnTo>
                  <a:pt x="1712764" y="266699"/>
                </a:lnTo>
                <a:lnTo>
                  <a:pt x="1663063" y="253999"/>
                </a:lnTo>
                <a:lnTo>
                  <a:pt x="1563203" y="253999"/>
                </a:lnTo>
                <a:lnTo>
                  <a:pt x="1513272" y="241299"/>
                </a:lnTo>
                <a:lnTo>
                  <a:pt x="292226" y="241299"/>
                </a:lnTo>
                <a:lnTo>
                  <a:pt x="229822" y="228599"/>
                </a:lnTo>
                <a:lnTo>
                  <a:pt x="181127" y="215899"/>
                </a:lnTo>
                <a:lnTo>
                  <a:pt x="144706" y="190499"/>
                </a:lnTo>
                <a:lnTo>
                  <a:pt x="102946" y="114299"/>
                </a:lnTo>
                <a:lnTo>
                  <a:pt x="95470" y="63499"/>
                </a:lnTo>
                <a:lnTo>
                  <a:pt x="93600" y="50799"/>
                </a:lnTo>
                <a:lnTo>
                  <a:pt x="92976" y="25399"/>
                </a:lnTo>
                <a:lnTo>
                  <a:pt x="91731" y="25399"/>
                </a:lnTo>
                <a:lnTo>
                  <a:pt x="87995" y="12699"/>
                </a:lnTo>
                <a:close/>
              </a:path>
              <a:path w="2540000" h="6301740">
                <a:moveTo>
                  <a:pt x="73060" y="0"/>
                </a:moveTo>
                <a:lnTo>
                  <a:pt x="60494" y="12699"/>
                </a:lnTo>
                <a:lnTo>
                  <a:pt x="81768" y="12699"/>
                </a:lnTo>
                <a:lnTo>
                  <a:pt x="73060" y="0"/>
                </a:lnTo>
                <a:close/>
              </a:path>
            </a:pathLst>
          </a:custGeom>
          <a:solidFill>
            <a:srgbClr val="E4E5E4"/>
          </a:solidFill>
        </p:spPr>
        <p:txBody>
          <a:bodyPr wrap="square" lIns="0" tIns="0" rIns="0" bIns="0" rtlCol="0"/>
          <a:lstStyle/>
          <a:p>
            <a:endParaRPr/>
          </a:p>
        </p:txBody>
      </p:sp>
      <p:sp>
        <p:nvSpPr>
          <p:cNvPr id="8" name="object 4"/>
          <p:cNvSpPr/>
          <p:nvPr/>
        </p:nvSpPr>
        <p:spPr>
          <a:xfrm>
            <a:off x="762000" y="6146800"/>
            <a:ext cx="1528267" cy="28091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12855847"/>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377C"/>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04EE80-1D09-4869-81FF-A5E2188AECA6}" type="datetimeFigureOut">
              <a:rPr lang="lv-LV" smtClean="0"/>
              <a:t>23.02.2019</a:t>
            </a:fld>
            <a:endParaRPr lang="lv-LV"/>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78AE5-ECF0-4B64-83AE-7AB6B9D70099}" type="slidenum">
              <a:rPr lang="lv-LV" smtClean="0"/>
              <a:t>‹#›</a:t>
            </a:fld>
            <a:endParaRPr lang="lv-LV"/>
          </a:p>
        </p:txBody>
      </p:sp>
      <p:sp>
        <p:nvSpPr>
          <p:cNvPr id="9" name="Subtitle 2"/>
          <p:cNvSpPr txBox="1">
            <a:spLocks/>
          </p:cNvSpPr>
          <p:nvPr/>
        </p:nvSpPr>
        <p:spPr>
          <a:xfrm>
            <a:off x="755576" y="5515322"/>
            <a:ext cx="2052662" cy="361950"/>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lv-LV" sz="1800" dirty="0">
                <a:solidFill>
                  <a:schemeClr val="bg1"/>
                </a:solidFill>
                <a:latin typeface="Arial" panose="020B0604020202020204" pitchFamily="34" charset="0"/>
                <a:cs typeface="Arial" panose="020B0604020202020204" pitchFamily="34" charset="0"/>
              </a:rPr>
              <a:t>www.rsu.lv</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017" t="-3981" r="14017" b="3981"/>
          <a:stretch/>
        </p:blipFill>
        <p:spPr>
          <a:xfrm>
            <a:off x="5616000" y="-774000"/>
            <a:ext cx="3521204" cy="7092000"/>
          </a:xfrm>
          <a:prstGeom prst="rect">
            <a:avLst/>
          </a:prstGeom>
        </p:spPr>
      </p:pic>
    </p:spTree>
    <p:extLst>
      <p:ext uri="{BB962C8B-B14F-4D97-AF65-F5344CB8AC3E}">
        <p14:creationId xmlns:p14="http://schemas.microsoft.com/office/powerpoint/2010/main" val="310471825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txBox="1"/>
          <p:nvPr/>
        </p:nvSpPr>
        <p:spPr>
          <a:xfrm>
            <a:off x="1907704" y="5661247"/>
            <a:ext cx="3678684" cy="659155"/>
          </a:xfrm>
          <a:prstGeom prst="rect">
            <a:avLst/>
          </a:prstGeom>
        </p:spPr>
        <p:txBody>
          <a:bodyPr vert="horz" wrap="square" lIns="0" tIns="12700" rIns="0" bIns="0" rtlCol="0">
            <a:spAutoFit/>
          </a:bodyPr>
          <a:lstStyle/>
          <a:p>
            <a:pPr marL="12700">
              <a:lnSpc>
                <a:spcPct val="100000"/>
              </a:lnSpc>
              <a:spcBef>
                <a:spcPts val="100"/>
              </a:spcBef>
            </a:pPr>
            <a:r>
              <a:rPr lang="lv-LV" sz="2400" dirty="0">
                <a:solidFill>
                  <a:srgbClr val="FFFFFF"/>
                </a:solidFill>
                <a:cs typeface="Arial"/>
              </a:rPr>
              <a:t>Maija Pozemkovska</a:t>
            </a:r>
            <a:endParaRPr sz="2400" dirty="0">
              <a:cs typeface="Arial"/>
            </a:endParaRPr>
          </a:p>
          <a:p>
            <a:pPr marL="12700" marR="5080"/>
            <a:r>
              <a:rPr lang="lv-LV" spc="-5" dirty="0">
                <a:solidFill>
                  <a:srgbClr val="FFFFFF"/>
                </a:solidFill>
                <a:cs typeface="Arial"/>
              </a:rPr>
              <a:t>LU 77. konference</a:t>
            </a:r>
            <a:r>
              <a:rPr lang="lv-LV" dirty="0">
                <a:solidFill>
                  <a:schemeClr val="bg1"/>
                </a:solidFill>
                <a:cs typeface="Arial"/>
              </a:rPr>
              <a:t>,</a:t>
            </a:r>
            <a:r>
              <a:rPr lang="lv-LV" dirty="0">
                <a:cs typeface="Arial"/>
              </a:rPr>
              <a:t> </a:t>
            </a:r>
            <a:r>
              <a:rPr spc="-5" dirty="0">
                <a:solidFill>
                  <a:srgbClr val="FFFFFF"/>
                </a:solidFill>
                <a:cs typeface="Arial"/>
              </a:rPr>
              <a:t>201</a:t>
            </a:r>
            <a:r>
              <a:rPr lang="lv-LV" spc="-5" dirty="0">
                <a:solidFill>
                  <a:srgbClr val="FFFFFF"/>
                </a:solidFill>
                <a:cs typeface="Arial"/>
              </a:rPr>
              <a:t>9</a:t>
            </a:r>
            <a:r>
              <a:rPr spc="-5" dirty="0">
                <a:solidFill>
                  <a:srgbClr val="FFFFFF"/>
                </a:solidFill>
                <a:cs typeface="Arial"/>
              </a:rPr>
              <a:t>. 2</a:t>
            </a:r>
            <a:r>
              <a:rPr lang="lv-LV" spc="-5" dirty="0">
                <a:solidFill>
                  <a:srgbClr val="FFFFFF"/>
                </a:solidFill>
                <a:cs typeface="Arial"/>
              </a:rPr>
              <a:t>1</a:t>
            </a:r>
            <a:r>
              <a:rPr spc="-5" dirty="0">
                <a:solidFill>
                  <a:srgbClr val="FFFFFF"/>
                </a:solidFill>
                <a:cs typeface="Arial"/>
              </a:rPr>
              <a:t>. </a:t>
            </a:r>
            <a:r>
              <a:rPr lang="lv-LV" spc="-5" dirty="0">
                <a:solidFill>
                  <a:srgbClr val="FFFFFF"/>
                </a:solidFill>
                <a:cs typeface="Arial"/>
              </a:rPr>
              <a:t>februārī</a:t>
            </a:r>
          </a:p>
        </p:txBody>
      </p:sp>
      <p:sp>
        <p:nvSpPr>
          <p:cNvPr id="3" name="object 2"/>
          <p:cNvSpPr txBox="1">
            <a:spLocks/>
          </p:cNvSpPr>
          <p:nvPr/>
        </p:nvSpPr>
        <p:spPr>
          <a:xfrm>
            <a:off x="719836" y="2025723"/>
            <a:ext cx="5292323" cy="89922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err="1">
                <a:solidFill>
                  <a:schemeClr val="bg1"/>
                </a:solidFill>
              </a:rPr>
              <a:t>Kristians</a:t>
            </a:r>
            <a:r>
              <a:rPr lang="lv-LV" sz="3200" b="1" dirty="0">
                <a:solidFill>
                  <a:schemeClr val="bg1"/>
                </a:solidFill>
              </a:rPr>
              <a:t> </a:t>
            </a:r>
            <a:r>
              <a:rPr lang="lv-LV" sz="3200" b="1" dirty="0" err="1">
                <a:solidFill>
                  <a:schemeClr val="bg1"/>
                </a:solidFill>
              </a:rPr>
              <a:t>fon</a:t>
            </a:r>
            <a:r>
              <a:rPr lang="lv-LV" sz="3200" b="1" dirty="0">
                <a:solidFill>
                  <a:schemeClr val="bg1"/>
                </a:solidFill>
              </a:rPr>
              <a:t> </a:t>
            </a:r>
            <a:r>
              <a:rPr lang="lv-LV" sz="3200" b="1" dirty="0" err="1">
                <a:solidFill>
                  <a:schemeClr val="bg1"/>
                </a:solidFill>
              </a:rPr>
              <a:t>Panders</a:t>
            </a:r>
            <a:r>
              <a:rPr lang="lv-LV" sz="3200" b="1" dirty="0">
                <a:solidFill>
                  <a:schemeClr val="bg1"/>
                </a:solidFill>
              </a:rPr>
              <a:t> un viņa darbi LU Bibliotēkā</a:t>
            </a:r>
            <a:endParaRPr lang="en-US" sz="3200" dirty="0">
              <a:solidFill>
                <a:schemeClr val="bg1"/>
              </a:solidFill>
            </a:endParaRPr>
          </a:p>
        </p:txBody>
      </p:sp>
    </p:spTree>
    <p:extLst>
      <p:ext uri="{BB962C8B-B14F-4D97-AF65-F5344CB8AC3E}">
        <p14:creationId xmlns:p14="http://schemas.microsoft.com/office/powerpoint/2010/main" val="1005285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p:cNvSpPr>
          <p:nvPr/>
        </p:nvSpPr>
        <p:spPr>
          <a:xfrm>
            <a:off x="395536" y="608174"/>
            <a:ext cx="6192688" cy="523733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lv-LV" sz="2600" b="1" dirty="0">
                <a:solidFill>
                  <a:schemeClr val="bg1"/>
                </a:solidFill>
                <a:latin typeface="+mn-lt"/>
                <a:cs typeface="Arial" panose="020B0604020202020204" pitchFamily="34" charset="0"/>
              </a:rPr>
              <a:t>PALDIES</a:t>
            </a:r>
          </a:p>
          <a:p>
            <a:pPr marL="12700" marR="5080">
              <a:lnSpc>
                <a:spcPct val="100000"/>
              </a:lnSpc>
              <a:spcBef>
                <a:spcPts val="100"/>
              </a:spcBef>
            </a:pPr>
            <a:endParaRPr lang="lv-LV" sz="2600" b="1" dirty="0">
              <a:solidFill>
                <a:schemeClr val="bg1"/>
              </a:solidFill>
              <a:latin typeface="+mn-lt"/>
              <a:cs typeface="Arial" panose="020B0604020202020204" pitchFamily="34" charset="0"/>
            </a:endParaRPr>
          </a:p>
          <a:p>
            <a:pPr marL="12700" marR="5080">
              <a:lnSpc>
                <a:spcPct val="100000"/>
              </a:lnSpc>
              <a:spcBef>
                <a:spcPts val="600"/>
              </a:spcBef>
            </a:pPr>
            <a:r>
              <a:rPr lang="lv-LV" sz="2000" dirty="0">
                <a:solidFill>
                  <a:schemeClr val="bg1"/>
                </a:solidFill>
                <a:latin typeface="+mn-lt"/>
                <a:cs typeface="Arial" panose="020B0604020202020204" pitchFamily="34" charset="0"/>
              </a:rPr>
              <a:t>LU Bibliotēkas ekspertei un pētniecei </a:t>
            </a:r>
            <a:r>
              <a:rPr lang="lv-LV" sz="2000" b="1" dirty="0">
                <a:solidFill>
                  <a:schemeClr val="bg1"/>
                </a:solidFill>
                <a:latin typeface="+mn-lt"/>
                <a:cs typeface="Arial" panose="020B0604020202020204" pitchFamily="34" charset="0"/>
              </a:rPr>
              <a:t>Ilgai Mantiniecei</a:t>
            </a:r>
          </a:p>
          <a:p>
            <a:pPr marL="12700" marR="5080">
              <a:lnSpc>
                <a:spcPct val="100000"/>
              </a:lnSpc>
              <a:spcBef>
                <a:spcPts val="600"/>
              </a:spcBef>
            </a:pPr>
            <a:r>
              <a:rPr lang="lv-LV" sz="2000" dirty="0">
                <a:solidFill>
                  <a:schemeClr val="bg1"/>
                </a:solidFill>
                <a:latin typeface="+mn-lt"/>
                <a:cs typeface="Arial" panose="020B0604020202020204" pitchFamily="34" charset="0"/>
              </a:rPr>
              <a:t>Arhīvu pētniekam </a:t>
            </a:r>
            <a:r>
              <a:rPr lang="lv-LV" sz="2000" b="1" dirty="0">
                <a:solidFill>
                  <a:schemeClr val="bg1"/>
                </a:solidFill>
                <a:latin typeface="+mn-lt"/>
                <a:cs typeface="Arial" panose="020B0604020202020204" pitchFamily="34" charset="0"/>
              </a:rPr>
              <a:t>Arno Liepiņam</a:t>
            </a:r>
          </a:p>
          <a:p>
            <a:pPr marL="12700" marR="5080">
              <a:lnSpc>
                <a:spcPct val="100000"/>
              </a:lnSpc>
              <a:spcBef>
                <a:spcPts val="600"/>
              </a:spcBef>
            </a:pPr>
            <a:r>
              <a:rPr lang="lv-LV" sz="2000" dirty="0">
                <a:solidFill>
                  <a:schemeClr val="bg1"/>
                </a:solidFill>
                <a:latin typeface="+mn-lt"/>
                <a:cs typeface="Arial" panose="020B0604020202020204" pitchFamily="34" charset="0"/>
              </a:rPr>
              <a:t>LU profesoram Dr.geol. </a:t>
            </a:r>
            <a:r>
              <a:rPr lang="lv-LV" sz="2000" b="1" dirty="0">
                <a:solidFill>
                  <a:schemeClr val="bg1"/>
                </a:solidFill>
                <a:latin typeface="+mn-lt"/>
                <a:cs typeface="Arial" panose="020B0604020202020204" pitchFamily="34" charset="0"/>
              </a:rPr>
              <a:t>Ervīnam </a:t>
            </a:r>
            <a:r>
              <a:rPr lang="lv-LV" sz="2000" b="1" dirty="0" err="1">
                <a:solidFill>
                  <a:schemeClr val="bg1"/>
                </a:solidFill>
                <a:latin typeface="+mn-lt"/>
                <a:cs typeface="Arial" panose="020B0604020202020204" pitchFamily="34" charset="0"/>
              </a:rPr>
              <a:t>Lukševičam</a:t>
            </a:r>
            <a:endParaRPr lang="lv-LV" sz="2000" b="1" dirty="0">
              <a:solidFill>
                <a:schemeClr val="bg1"/>
              </a:solidFill>
              <a:latin typeface="+mn-lt"/>
              <a:cs typeface="Arial" panose="020B0604020202020204" pitchFamily="34" charset="0"/>
            </a:endParaRPr>
          </a:p>
          <a:p>
            <a:pPr marL="12700" marR="5080">
              <a:lnSpc>
                <a:spcPct val="100000"/>
              </a:lnSpc>
              <a:spcBef>
                <a:spcPts val="600"/>
              </a:spcBef>
            </a:pPr>
            <a:r>
              <a:rPr lang="lv-LV" sz="2000" dirty="0">
                <a:solidFill>
                  <a:schemeClr val="bg1"/>
                </a:solidFill>
                <a:latin typeface="+mn-lt"/>
                <a:cs typeface="Arial" panose="020B0604020202020204" pitchFamily="34" charset="0"/>
              </a:rPr>
              <a:t>CNC vadītājai </a:t>
            </a:r>
            <a:r>
              <a:rPr lang="lv-LV" sz="2000" b="1" dirty="0">
                <a:solidFill>
                  <a:schemeClr val="bg1"/>
                </a:solidFill>
                <a:latin typeface="+mn-lt"/>
                <a:cs typeface="Arial" panose="020B0604020202020204" pitchFamily="34" charset="0"/>
              </a:rPr>
              <a:t>Olgai </a:t>
            </a:r>
            <a:r>
              <a:rPr lang="lv-LV" sz="2000" b="1" dirty="0" err="1">
                <a:solidFill>
                  <a:schemeClr val="bg1"/>
                </a:solidFill>
                <a:latin typeface="+mn-lt"/>
                <a:cs typeface="Arial" panose="020B0604020202020204" pitchFamily="34" charset="0"/>
              </a:rPr>
              <a:t>Rinkus</a:t>
            </a:r>
            <a:endParaRPr lang="lv-LV" sz="2000" b="1" dirty="0">
              <a:solidFill>
                <a:schemeClr val="bg1"/>
              </a:solidFill>
              <a:latin typeface="+mn-lt"/>
              <a:cs typeface="Arial" panose="020B0604020202020204" pitchFamily="34" charset="0"/>
            </a:endParaRPr>
          </a:p>
          <a:p>
            <a:pPr marL="12700" marR="5080">
              <a:lnSpc>
                <a:spcPct val="100000"/>
              </a:lnSpc>
              <a:spcBef>
                <a:spcPts val="600"/>
              </a:spcBef>
            </a:pPr>
            <a:r>
              <a:rPr lang="lv-LV" sz="2000" dirty="0">
                <a:solidFill>
                  <a:schemeClr val="bg1"/>
                </a:solidFill>
                <a:latin typeface="+mn-lt"/>
                <a:cs typeface="Arial" panose="020B0604020202020204" pitchFamily="34" charset="0"/>
              </a:rPr>
              <a:t>Krievijas Zinātņu akadēmijas Zooloģijas institūta pētniecei Dr.biol. </a:t>
            </a:r>
            <a:r>
              <a:rPr lang="lv-LV" sz="2000" b="1" dirty="0">
                <a:solidFill>
                  <a:schemeClr val="bg1"/>
                </a:solidFill>
                <a:latin typeface="+mn-lt"/>
                <a:cs typeface="Arial" panose="020B0604020202020204" pitchFamily="34" charset="0"/>
              </a:rPr>
              <a:t>Nadeždai </a:t>
            </a:r>
            <a:r>
              <a:rPr lang="lv-LV" sz="2000" b="1" dirty="0" err="1">
                <a:solidFill>
                  <a:schemeClr val="bg1"/>
                </a:solidFill>
                <a:latin typeface="+mn-lt"/>
                <a:cs typeface="Arial" panose="020B0604020202020204" pitchFamily="34" charset="0"/>
              </a:rPr>
              <a:t>Slepkovai</a:t>
            </a:r>
            <a:endParaRPr lang="lv-LV" sz="2000" b="1" dirty="0">
              <a:solidFill>
                <a:schemeClr val="bg1"/>
              </a:solidFill>
              <a:latin typeface="+mn-lt"/>
              <a:cs typeface="Arial" panose="020B0604020202020204" pitchFamily="34" charset="0"/>
            </a:endParaRPr>
          </a:p>
          <a:p>
            <a:pPr marL="12700" marR="5080">
              <a:lnSpc>
                <a:spcPct val="100000"/>
              </a:lnSpc>
              <a:spcBef>
                <a:spcPts val="600"/>
              </a:spcBef>
            </a:pPr>
            <a:r>
              <a:rPr lang="lv-LV" sz="2000" dirty="0">
                <a:solidFill>
                  <a:schemeClr val="bg1"/>
                </a:solidFill>
                <a:latin typeface="+mn-lt"/>
                <a:cs typeface="Arial" panose="020B0604020202020204" pitchFamily="34" charset="0"/>
              </a:rPr>
              <a:t>Pēterburgas Kalnu muzeja priekšmetu glabātājai </a:t>
            </a:r>
            <a:r>
              <a:rPr lang="lv-LV" sz="2000" b="1" dirty="0">
                <a:solidFill>
                  <a:schemeClr val="bg1"/>
                </a:solidFill>
                <a:latin typeface="+mn-lt"/>
                <a:cs typeface="Arial" panose="020B0604020202020204" pitchFamily="34" charset="0"/>
              </a:rPr>
              <a:t>Marijai </a:t>
            </a:r>
            <a:r>
              <a:rPr lang="lv-LV" sz="2000" b="1" dirty="0" err="1">
                <a:solidFill>
                  <a:schemeClr val="bg1"/>
                </a:solidFill>
                <a:latin typeface="+mn-lt"/>
                <a:cs typeface="Arial" panose="020B0604020202020204" pitchFamily="34" charset="0"/>
              </a:rPr>
              <a:t>Rahmaņinai</a:t>
            </a:r>
            <a:endParaRPr lang="lv-LV" sz="2000" b="1" dirty="0">
              <a:solidFill>
                <a:schemeClr val="bg1"/>
              </a:solidFill>
              <a:latin typeface="+mn-lt"/>
              <a:cs typeface="Arial" panose="020B0604020202020204" pitchFamily="34" charset="0"/>
            </a:endParaRPr>
          </a:p>
          <a:p>
            <a:pPr marL="12700" marR="5080">
              <a:lnSpc>
                <a:spcPct val="100000"/>
              </a:lnSpc>
              <a:spcBef>
                <a:spcPts val="600"/>
              </a:spcBef>
            </a:pPr>
            <a:r>
              <a:rPr lang="lv-LV" sz="2000" dirty="0">
                <a:solidFill>
                  <a:schemeClr val="bg1"/>
                </a:solidFill>
                <a:latin typeface="+mn-lt"/>
                <a:cs typeface="Arial" panose="020B0604020202020204" pitchFamily="34" charset="0"/>
              </a:rPr>
              <a:t>Krievijas Nacionālās bibliotēkas </a:t>
            </a:r>
            <a:r>
              <a:rPr lang="lv-LV" sz="2000" dirty="0" err="1">
                <a:solidFill>
                  <a:schemeClr val="bg1"/>
                </a:solidFill>
                <a:latin typeface="+mn-lt"/>
                <a:cs typeface="Arial" panose="020B0604020202020204" pitchFamily="34" charset="0"/>
              </a:rPr>
              <a:t>ģenealogam</a:t>
            </a:r>
            <a:r>
              <a:rPr lang="lv-LV" sz="2000" dirty="0">
                <a:solidFill>
                  <a:schemeClr val="bg1"/>
                </a:solidFill>
                <a:latin typeface="+mn-lt"/>
                <a:cs typeface="Arial" panose="020B0604020202020204" pitchFamily="34" charset="0"/>
              </a:rPr>
              <a:t> Dr.geogr. </a:t>
            </a:r>
            <a:r>
              <a:rPr lang="lv-LV" sz="2000" b="1" dirty="0">
                <a:solidFill>
                  <a:schemeClr val="bg1"/>
                </a:solidFill>
                <a:latin typeface="+mn-lt"/>
                <a:cs typeface="Arial" panose="020B0604020202020204" pitchFamily="34" charset="0"/>
              </a:rPr>
              <a:t>Igoram Saharovam</a:t>
            </a:r>
          </a:p>
          <a:p>
            <a:pPr marL="12700" marR="5080">
              <a:lnSpc>
                <a:spcPct val="100000"/>
              </a:lnSpc>
              <a:spcBef>
                <a:spcPts val="100"/>
              </a:spcBef>
            </a:pPr>
            <a:endParaRPr lang="lv-LV" sz="2400" dirty="0">
              <a:solidFill>
                <a:schemeClr val="bg1"/>
              </a:solidFill>
              <a:latin typeface="Arial" panose="020B0604020202020204" pitchFamily="34" charset="0"/>
              <a:cs typeface="Arial" panose="020B0604020202020204" pitchFamily="34" charset="0"/>
            </a:endParaRPr>
          </a:p>
          <a:p>
            <a:pPr marL="12700" marR="5080">
              <a:lnSpc>
                <a:spcPct val="100000"/>
              </a:lnSpc>
              <a:spcBef>
                <a:spcPts val="100"/>
              </a:spcBef>
            </a:pPr>
            <a:endParaRPr lang="lv-LV"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597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1520" y="608694"/>
            <a:ext cx="6480720"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lv-LV" sz="2800" b="1" dirty="0" err="1">
                <a:solidFill>
                  <a:srgbClr val="00377C"/>
                </a:solidFill>
                <a:latin typeface="+mn-lt"/>
              </a:rPr>
              <a:t>Kristians</a:t>
            </a:r>
            <a:r>
              <a:rPr lang="lv-LV" sz="2800" b="1" dirty="0">
                <a:solidFill>
                  <a:srgbClr val="00377C"/>
                </a:solidFill>
                <a:latin typeface="+mn-lt"/>
              </a:rPr>
              <a:t> Heinrihs </a:t>
            </a:r>
            <a:r>
              <a:rPr lang="lv-LV" sz="2800" b="1" dirty="0" err="1">
                <a:solidFill>
                  <a:srgbClr val="00377C"/>
                </a:solidFill>
                <a:latin typeface="+mn-lt"/>
              </a:rPr>
              <a:t>fon</a:t>
            </a:r>
            <a:r>
              <a:rPr lang="lv-LV" sz="2800" b="1" dirty="0">
                <a:solidFill>
                  <a:srgbClr val="00377C"/>
                </a:solidFill>
                <a:latin typeface="+mn-lt"/>
              </a:rPr>
              <a:t> </a:t>
            </a:r>
            <a:r>
              <a:rPr lang="lv-LV" sz="2800" b="1" dirty="0" err="1">
                <a:solidFill>
                  <a:srgbClr val="00377C"/>
                </a:solidFill>
                <a:latin typeface="+mn-lt"/>
              </a:rPr>
              <a:t>Panders</a:t>
            </a:r>
            <a:r>
              <a:rPr lang="lv-LV" sz="2800" b="1" dirty="0">
                <a:solidFill>
                  <a:srgbClr val="00377C"/>
                </a:solidFill>
                <a:latin typeface="+mn-lt"/>
              </a:rPr>
              <a:t> (1794–1865) </a:t>
            </a:r>
            <a:endParaRPr lang="en-US" sz="2600" b="1" spc="-10" dirty="0">
              <a:solidFill>
                <a:srgbClr val="00377C"/>
              </a:solidFill>
              <a:latin typeface="+mn-lt"/>
              <a:cs typeface="Arial" panose="020B0604020202020204" pitchFamily="34" charset="0"/>
            </a:endParaRPr>
          </a:p>
        </p:txBody>
      </p:sp>
      <p:sp>
        <p:nvSpPr>
          <p:cNvPr id="3" name="object 6"/>
          <p:cNvSpPr txBox="1"/>
          <p:nvPr/>
        </p:nvSpPr>
        <p:spPr>
          <a:xfrm>
            <a:off x="251520" y="1196752"/>
            <a:ext cx="6192688" cy="2936701"/>
          </a:xfrm>
          <a:prstGeom prst="rect">
            <a:avLst/>
          </a:prstGeom>
        </p:spPr>
        <p:txBody>
          <a:bodyPr vert="horz" wrap="square" lIns="0" tIns="12700" rIns="0" bIns="0" rtlCol="0">
            <a:spAutoFit/>
          </a:bodyPr>
          <a:lstStyle/>
          <a:p>
            <a:pPr>
              <a:spcBef>
                <a:spcPts val="600"/>
              </a:spcBef>
            </a:pPr>
            <a:r>
              <a:rPr lang="lv-LV" dirty="0"/>
              <a:t>Izcils dabaszinātnieks, paleontologs, embriologs, anatoms, kuru Čarlzs Darvins atzinis par savas teorijas priekšteci.</a:t>
            </a:r>
          </a:p>
          <a:p>
            <a:pPr>
              <a:spcBef>
                <a:spcPts val="600"/>
              </a:spcBef>
            </a:pPr>
            <a:r>
              <a:rPr lang="lv-LV" dirty="0"/>
              <a:t>Studējis medicīnu Tērbatā (1812–1814), Berlīnē, </a:t>
            </a:r>
            <a:r>
              <a:rPr lang="lv-LV" dirty="0" err="1"/>
              <a:t>Getingenē</a:t>
            </a:r>
            <a:r>
              <a:rPr lang="lv-LV" dirty="0"/>
              <a:t> (1815), </a:t>
            </a:r>
            <a:r>
              <a:rPr lang="lv-LV" dirty="0" err="1"/>
              <a:t>Vircburgā</a:t>
            </a:r>
            <a:r>
              <a:rPr lang="lv-LV" dirty="0"/>
              <a:t> (1816–1817), Dr.med. (1817) – disertācija par cāļa attīstību olā no dīgļa (pirmajās piecās dienās inkubatorā), ko viņš dokumentēja lieliskos zīmējumos (kopā ar E. </a:t>
            </a:r>
            <a:r>
              <a:rPr lang="lv-LV" dirty="0" err="1"/>
              <a:t>D’Altonu</a:t>
            </a:r>
            <a:r>
              <a:rPr lang="lv-LV" dirty="0"/>
              <a:t>).</a:t>
            </a:r>
          </a:p>
          <a:p>
            <a:pPr>
              <a:spcBef>
                <a:spcPts val="600"/>
              </a:spcBef>
            </a:pPr>
            <a:r>
              <a:rPr lang="lv-LV" dirty="0"/>
              <a:t>Kopā ar studiju laika draugu Karlu Ernstu </a:t>
            </a:r>
            <a:r>
              <a:rPr lang="lv-LV" dirty="0" err="1"/>
              <a:t>fon</a:t>
            </a:r>
            <a:r>
              <a:rPr lang="lv-LV" dirty="0"/>
              <a:t> Bēru (1792–1876) pievērsās embrioloģijai. Pirmais izpētījis cāļa attīstību olā (1817; publicēts 1818). Tieši </a:t>
            </a:r>
            <a:r>
              <a:rPr lang="lv-LV" dirty="0" err="1"/>
              <a:t>Panders</a:t>
            </a:r>
            <a:r>
              <a:rPr lang="lv-LV" dirty="0"/>
              <a:t> atklāja universālu dīgļa attīstības likumsakarību – dīgļa lapu veidošanos.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980728"/>
            <a:ext cx="2126152" cy="2834870"/>
          </a:xfrm>
          <a:prstGeom prst="rect">
            <a:avLst/>
          </a:prstGeom>
        </p:spPr>
      </p:pic>
      <p:sp>
        <p:nvSpPr>
          <p:cNvPr id="5" name="TextBox 4"/>
          <p:cNvSpPr txBox="1"/>
          <p:nvPr/>
        </p:nvSpPr>
        <p:spPr>
          <a:xfrm>
            <a:off x="6732241" y="3933056"/>
            <a:ext cx="2126152" cy="430887"/>
          </a:xfrm>
          <a:prstGeom prst="rect">
            <a:avLst/>
          </a:prstGeom>
          <a:noFill/>
        </p:spPr>
        <p:txBody>
          <a:bodyPr wrap="square" rtlCol="0">
            <a:spAutoFit/>
          </a:bodyPr>
          <a:lstStyle/>
          <a:p>
            <a:r>
              <a:rPr lang="lv-LV" sz="1100" i="1" dirty="0"/>
              <a:t>M. Abramova tušas zīmējums pēc K. H. </a:t>
            </a:r>
            <a:r>
              <a:rPr lang="lv-LV" sz="1100" i="1" dirty="0" err="1"/>
              <a:t>Pandera</a:t>
            </a:r>
            <a:r>
              <a:rPr lang="lv-LV" sz="1100" i="1" dirty="0"/>
              <a:t> fotogrāfijas</a:t>
            </a:r>
            <a:r>
              <a:rPr lang="lv-LV" sz="1100" dirty="0"/>
              <a:t> </a:t>
            </a:r>
          </a:p>
        </p:txBody>
      </p:sp>
      <p:sp>
        <p:nvSpPr>
          <p:cNvPr id="6" name="TextBox 5"/>
          <p:cNvSpPr txBox="1"/>
          <p:nvPr/>
        </p:nvSpPr>
        <p:spPr>
          <a:xfrm>
            <a:off x="179512" y="4365104"/>
            <a:ext cx="8678881" cy="1200329"/>
          </a:xfrm>
          <a:prstGeom prst="rect">
            <a:avLst/>
          </a:prstGeom>
          <a:noFill/>
        </p:spPr>
        <p:txBody>
          <a:bodyPr wrap="square" rtlCol="0">
            <a:spAutoFit/>
          </a:bodyPr>
          <a:lstStyle/>
          <a:p>
            <a:r>
              <a:rPr lang="lv-LV" dirty="0" err="1"/>
              <a:t>Pandera</a:t>
            </a:r>
            <a:r>
              <a:rPr lang="lv-LV" dirty="0"/>
              <a:t> rūpīgie apraksti un zīmējumi nav zaudējuši nozīmi arī mūsdienās. Diemžēl paleontoloģiskie pētījumi par Baltiju pārsvarā palika nezināmi plašākam zinātnieku lokam, jo nezināmu iemeslu dēļ </a:t>
            </a:r>
            <a:r>
              <a:rPr lang="lv-LV" dirty="0" err="1"/>
              <a:t>Panders</a:t>
            </a:r>
            <a:r>
              <a:rPr lang="lv-LV" dirty="0"/>
              <a:t> pameta Pēterburgas Zinātņu akadēmiju, līdz ar to arī zaudējot pasaules paleontoloģijas līdera statusu (1827).</a:t>
            </a:r>
            <a:endParaRPr lang="en-US" dirty="0"/>
          </a:p>
        </p:txBody>
      </p:sp>
    </p:spTree>
    <p:extLst>
      <p:ext uri="{BB962C8B-B14F-4D97-AF65-F5344CB8AC3E}">
        <p14:creationId xmlns:p14="http://schemas.microsoft.com/office/powerpoint/2010/main" val="426409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1520" y="260648"/>
            <a:ext cx="6480720"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lv-LV" sz="2800" b="1" dirty="0" err="1">
                <a:solidFill>
                  <a:srgbClr val="00377C"/>
                </a:solidFill>
                <a:latin typeface="+mn-lt"/>
              </a:rPr>
              <a:t>Pandera</a:t>
            </a:r>
            <a:r>
              <a:rPr lang="lv-LV" sz="2800" b="1" dirty="0">
                <a:solidFill>
                  <a:srgbClr val="00377C"/>
                </a:solidFill>
                <a:latin typeface="+mn-lt"/>
              </a:rPr>
              <a:t> biogrāfiskie dati</a:t>
            </a:r>
            <a:endParaRPr lang="en-US" sz="2600" b="1" spc="-10" dirty="0">
              <a:solidFill>
                <a:srgbClr val="00377C"/>
              </a:solidFill>
              <a:latin typeface="+mn-lt"/>
              <a:cs typeface="Arial" panose="020B0604020202020204" pitchFamily="34" charset="0"/>
            </a:endParaRPr>
          </a:p>
        </p:txBody>
      </p:sp>
      <p:sp>
        <p:nvSpPr>
          <p:cNvPr id="3" name="object 6"/>
          <p:cNvSpPr txBox="1"/>
          <p:nvPr/>
        </p:nvSpPr>
        <p:spPr>
          <a:xfrm>
            <a:off x="251520" y="764704"/>
            <a:ext cx="5832648" cy="5183470"/>
          </a:xfrm>
          <a:prstGeom prst="rect">
            <a:avLst/>
          </a:prstGeom>
        </p:spPr>
        <p:txBody>
          <a:bodyPr vert="horz" wrap="square" lIns="0" tIns="12700" rIns="0" bIns="0" rtlCol="0">
            <a:spAutoFit/>
          </a:bodyPr>
          <a:lstStyle/>
          <a:p>
            <a:pPr>
              <a:spcBef>
                <a:spcPts val="600"/>
              </a:spcBef>
            </a:pPr>
            <a:r>
              <a:rPr lang="lv-LV" b="1" dirty="0"/>
              <a:t>Dzimis</a:t>
            </a:r>
            <a:r>
              <a:rPr lang="lv-LV" dirty="0"/>
              <a:t> Rīgā 12./23.07.1794. Kristīts Doma draudzē 30.VII.</a:t>
            </a:r>
          </a:p>
          <a:p>
            <a:pPr>
              <a:spcBef>
                <a:spcPts val="600"/>
              </a:spcBef>
            </a:pPr>
            <a:r>
              <a:rPr lang="lv-LV" b="1" dirty="0"/>
              <a:t>Miris </a:t>
            </a:r>
            <a:r>
              <a:rPr lang="lv-LV" dirty="0"/>
              <a:t>pēc smagas slimības Pēterburgā 1865. gada 10./22. septembrī, izvadīts no Sv. Katrīnas luterāņu baznīcas Vasīlija salā; apbedīts </a:t>
            </a:r>
            <a:r>
              <a:rPr lang="lv-LV" dirty="0" err="1"/>
              <a:t>Smoļenkas</a:t>
            </a:r>
            <a:r>
              <a:rPr lang="lv-LV" dirty="0"/>
              <a:t> luterāņu kapos, kas netālu.</a:t>
            </a:r>
          </a:p>
          <a:p>
            <a:pPr>
              <a:spcBef>
                <a:spcPts val="600"/>
              </a:spcBef>
            </a:pPr>
            <a:r>
              <a:rPr lang="lv-LV" dirty="0"/>
              <a:t>Tēvs: </a:t>
            </a:r>
            <a:r>
              <a:rPr lang="lv-LV" b="1" dirty="0" err="1"/>
              <a:t>Johann</a:t>
            </a:r>
            <a:r>
              <a:rPr lang="lv-LV" b="1" dirty="0"/>
              <a:t> </a:t>
            </a:r>
            <a:r>
              <a:rPr lang="lv-LV" b="1" dirty="0" err="1"/>
              <a:t>Martin</a:t>
            </a:r>
            <a:r>
              <a:rPr lang="lv-LV" b="1" dirty="0"/>
              <a:t> </a:t>
            </a:r>
            <a:r>
              <a:rPr lang="lv-LV" b="1" dirty="0" err="1"/>
              <a:t>Pander</a:t>
            </a:r>
            <a:r>
              <a:rPr lang="lv-LV" b="1" dirty="0"/>
              <a:t> </a:t>
            </a:r>
            <a:r>
              <a:rPr lang="en-US" dirty="0"/>
              <a:t>(</a:t>
            </a:r>
            <a:r>
              <a:rPr lang="lv-LV" dirty="0"/>
              <a:t>15.06.</a:t>
            </a:r>
            <a:r>
              <a:rPr lang="en-US" dirty="0"/>
              <a:t>1765</a:t>
            </a:r>
            <a:r>
              <a:rPr lang="lv-LV" dirty="0"/>
              <a:t> </a:t>
            </a:r>
            <a:r>
              <a:rPr lang="en-US" dirty="0"/>
              <a:t>–</a:t>
            </a:r>
            <a:r>
              <a:rPr lang="lv-LV" dirty="0"/>
              <a:t>23.09.</a:t>
            </a:r>
            <a:r>
              <a:rPr lang="en-US" dirty="0"/>
              <a:t>1842)</a:t>
            </a:r>
            <a:r>
              <a:rPr lang="lv-LV" dirty="0"/>
              <a:t>, baņķieris, Lielās Ģildes vecākais.</a:t>
            </a:r>
          </a:p>
          <a:p>
            <a:pPr>
              <a:spcBef>
                <a:spcPts val="600"/>
              </a:spcBef>
            </a:pPr>
            <a:r>
              <a:rPr lang="lv-LV" dirty="0"/>
              <a:t>Māte: </a:t>
            </a:r>
            <a:r>
              <a:rPr lang="lv-LV" b="1" dirty="0" err="1"/>
              <a:t>Ursula</a:t>
            </a:r>
            <a:r>
              <a:rPr lang="lv-LV" b="1" dirty="0"/>
              <a:t> </a:t>
            </a:r>
            <a:r>
              <a:rPr lang="lv-LV" b="1" dirty="0" err="1"/>
              <a:t>Caroline</a:t>
            </a:r>
            <a:r>
              <a:rPr lang="lv-LV" b="1" dirty="0"/>
              <a:t> </a:t>
            </a:r>
            <a:r>
              <a:rPr lang="lv-LV" b="1" dirty="0" err="1"/>
              <a:t>Engel</a:t>
            </a:r>
            <a:r>
              <a:rPr lang="lv-LV" b="1" dirty="0"/>
              <a:t>, dzim. W</a:t>
            </a:r>
            <a:r>
              <a:rPr lang="en-US" b="1" dirty="0"/>
              <a:t>ö</a:t>
            </a:r>
            <a:r>
              <a:rPr lang="lv-LV" b="1" dirty="0" err="1"/>
              <a:t>hrmann</a:t>
            </a:r>
            <a:r>
              <a:rPr lang="lv-LV" b="1" dirty="0"/>
              <a:t> </a:t>
            </a:r>
            <a:r>
              <a:rPr lang="lv-LV" dirty="0"/>
              <a:t>(6.04.1775 – 9.04.1845), apbedīti Rīgas Lielajos kapos; saglabāta kapa plāksne (attēlā). Vecāki laulāti Doma draudzē 1791., 24.svētdienā pēc Trīsvienības dienas (t.i., gada nogalē).</a:t>
            </a:r>
          </a:p>
          <a:p>
            <a:pPr>
              <a:spcBef>
                <a:spcPts val="600"/>
              </a:spcBef>
            </a:pPr>
            <a:r>
              <a:rPr lang="lv-LV" dirty="0"/>
              <a:t>Nosaukts par godu vectēvam </a:t>
            </a:r>
            <a:r>
              <a:rPr lang="lv-LV" dirty="0" err="1"/>
              <a:t>Kristianam</a:t>
            </a:r>
            <a:r>
              <a:rPr lang="lv-LV" dirty="0"/>
              <a:t> Heinriham Vērmanim (1737 Lībekā – 1813 Rīgā), Lielās Ģildes loceklim.</a:t>
            </a:r>
          </a:p>
          <a:p>
            <a:pPr>
              <a:spcBef>
                <a:spcPts val="600"/>
              </a:spcBef>
            </a:pPr>
            <a:r>
              <a:rPr lang="lv-LV" dirty="0"/>
              <a:t>Vecāmāte: </a:t>
            </a:r>
            <a:r>
              <a:rPr lang="lv-LV" b="1" dirty="0"/>
              <a:t>Anna Ģertrūde Vērmane</a:t>
            </a:r>
            <a:r>
              <a:rPr lang="lv-LV" dirty="0"/>
              <a:t>, dzim. </a:t>
            </a:r>
            <a:r>
              <a:rPr lang="lv-LV" dirty="0" err="1"/>
              <a:t>Ebel</a:t>
            </a:r>
            <a:r>
              <a:rPr lang="lv-LV" dirty="0"/>
              <a:t> (1750–1827), otrā publiskā parka Rīgā (pēc Viesturdārza) – Vērmanes dārza ierīkotāja (atklāts 1817).</a:t>
            </a:r>
          </a:p>
          <a:p>
            <a:pPr>
              <a:spcBef>
                <a:spcPts val="600"/>
              </a:spcBef>
            </a:pPr>
            <a:r>
              <a:rPr lang="lv-LV" dirty="0" err="1"/>
              <a:t>Kristiana</a:t>
            </a:r>
            <a:r>
              <a:rPr lang="lv-LV" dirty="0"/>
              <a:t> vecvecāki (no tēva puses): </a:t>
            </a:r>
            <a:r>
              <a:rPr lang="lv-LV" b="1" dirty="0"/>
              <a:t>Peter </a:t>
            </a:r>
            <a:r>
              <a:rPr lang="lv-LV" b="1" dirty="0" err="1"/>
              <a:t>Pander</a:t>
            </a:r>
            <a:r>
              <a:rPr lang="lv-LV" b="1" dirty="0"/>
              <a:t> </a:t>
            </a:r>
            <a:r>
              <a:rPr lang="lv-LV" dirty="0"/>
              <a:t>(1729 Rīgā – 1815), tirgonis. Precējies ar Mariju Reimersu (1742–1797).</a:t>
            </a:r>
          </a:p>
        </p:txBody>
      </p:sp>
      <p:sp>
        <p:nvSpPr>
          <p:cNvPr id="5" name="TextBox 4"/>
          <p:cNvSpPr txBox="1"/>
          <p:nvPr/>
        </p:nvSpPr>
        <p:spPr>
          <a:xfrm>
            <a:off x="6084168" y="2375302"/>
            <a:ext cx="2922042" cy="261610"/>
          </a:xfrm>
          <a:prstGeom prst="rect">
            <a:avLst/>
          </a:prstGeom>
          <a:noFill/>
        </p:spPr>
        <p:txBody>
          <a:bodyPr wrap="square" rtlCol="0">
            <a:spAutoFit/>
          </a:bodyPr>
          <a:lstStyle/>
          <a:p>
            <a:r>
              <a:rPr lang="lv-LV" sz="1100" dirty="0" err="1"/>
              <a:t>Kristiana</a:t>
            </a:r>
            <a:r>
              <a:rPr lang="lv-LV" sz="1100" dirty="0"/>
              <a:t> Heinriha </a:t>
            </a:r>
            <a:r>
              <a:rPr lang="lv-LV" sz="1100" dirty="0" err="1"/>
              <a:t>Pandera</a:t>
            </a:r>
            <a:r>
              <a:rPr lang="lv-LV" sz="1100" dirty="0"/>
              <a:t> dzimšanas ieraksts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435359"/>
            <a:ext cx="3066058" cy="1985529"/>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16193" y="3307338"/>
            <a:ext cx="3688788" cy="2459192"/>
          </a:xfrm>
          <a:prstGeom prst="rect">
            <a:avLst/>
          </a:prstGeom>
        </p:spPr>
      </p:pic>
      <p:sp>
        <p:nvSpPr>
          <p:cNvPr id="9" name="TextBox 8"/>
          <p:cNvSpPr txBox="1"/>
          <p:nvPr/>
        </p:nvSpPr>
        <p:spPr>
          <a:xfrm>
            <a:off x="6230992" y="6392361"/>
            <a:ext cx="2459192" cy="276999"/>
          </a:xfrm>
          <a:prstGeom prst="rect">
            <a:avLst/>
          </a:prstGeom>
          <a:noFill/>
        </p:spPr>
        <p:txBody>
          <a:bodyPr wrap="square" rtlCol="0">
            <a:spAutoFit/>
          </a:bodyPr>
          <a:lstStyle/>
          <a:p>
            <a:r>
              <a:rPr lang="lv-LV" sz="1200" dirty="0" err="1"/>
              <a:t>Pandera</a:t>
            </a:r>
            <a:r>
              <a:rPr lang="lv-LV" sz="1200" dirty="0"/>
              <a:t> vecāku kapa plāksne, 2018</a:t>
            </a:r>
            <a:endParaRPr lang="en-US" sz="1200" dirty="0"/>
          </a:p>
        </p:txBody>
      </p:sp>
    </p:spTree>
    <p:extLst>
      <p:ext uri="{BB962C8B-B14F-4D97-AF65-F5344CB8AC3E}">
        <p14:creationId xmlns:p14="http://schemas.microsoft.com/office/powerpoint/2010/main" val="3252075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6"/>
          <p:cNvSpPr txBox="1"/>
          <p:nvPr/>
        </p:nvSpPr>
        <p:spPr>
          <a:xfrm>
            <a:off x="251520" y="260648"/>
            <a:ext cx="8640960" cy="843821"/>
          </a:xfrm>
          <a:prstGeom prst="rect">
            <a:avLst/>
          </a:prstGeom>
        </p:spPr>
        <p:txBody>
          <a:bodyPr vert="horz" wrap="square" lIns="0" tIns="12700" rIns="0" bIns="0" rtlCol="0">
            <a:spAutoFit/>
          </a:bodyPr>
          <a:lstStyle/>
          <a:p>
            <a:pPr>
              <a:spcBef>
                <a:spcPts val="600"/>
              </a:spcBef>
            </a:pPr>
            <a:r>
              <a:rPr lang="lv-LV" dirty="0"/>
              <a:t>1825. 24.X. K. </a:t>
            </a:r>
            <a:r>
              <a:rPr lang="lv-LV" dirty="0" err="1"/>
              <a:t>Panders</a:t>
            </a:r>
            <a:r>
              <a:rPr lang="lv-LV" dirty="0"/>
              <a:t> salaulājās ar </a:t>
            </a:r>
            <a:r>
              <a:rPr lang="lv-LV" b="1" dirty="0"/>
              <a:t>Amāliju </a:t>
            </a:r>
            <a:r>
              <a:rPr lang="lv-LV" b="1" dirty="0" err="1"/>
              <a:t>fon</a:t>
            </a:r>
            <a:r>
              <a:rPr lang="lv-LV" b="1" dirty="0"/>
              <a:t> </a:t>
            </a:r>
            <a:r>
              <a:rPr lang="lv-LV" b="1" dirty="0" err="1"/>
              <a:t>Šēreri</a:t>
            </a:r>
            <a:r>
              <a:rPr lang="lv-LV" b="1" dirty="0"/>
              <a:t> </a:t>
            </a:r>
            <a:r>
              <a:rPr lang="lv-LV" dirty="0"/>
              <a:t>(</a:t>
            </a:r>
            <a:r>
              <a:rPr lang="lv-LV" dirty="0" err="1"/>
              <a:t>von</a:t>
            </a:r>
            <a:r>
              <a:rPr lang="lv-LV" dirty="0"/>
              <a:t> </a:t>
            </a:r>
            <a:r>
              <a:rPr lang="lv-LV" dirty="0" err="1"/>
              <a:t>Scherer</a:t>
            </a:r>
            <a:r>
              <a:rPr lang="lv-LV" dirty="0"/>
              <a:t>; 6.02.1805 Pēterburgā – 4.12.1861, apbedīta </a:t>
            </a:r>
            <a:r>
              <a:rPr lang="lv-LV" dirty="0" err="1"/>
              <a:t>Smoļenkas</a:t>
            </a:r>
            <a:r>
              <a:rPr lang="lv-LV" dirty="0"/>
              <a:t> luterāņu kapos Pēterburgā). Tūlīt pēc kāzām devies atvaļinājumā uz Krievijas dienvidiem (no 1825. 27.X līdz 1826. 6.IX). Laulībā dzimuši:</a:t>
            </a:r>
          </a:p>
        </p:txBody>
      </p:sp>
      <p:sp>
        <p:nvSpPr>
          <p:cNvPr id="5" name="TextBox 4"/>
          <p:cNvSpPr txBox="1"/>
          <p:nvPr/>
        </p:nvSpPr>
        <p:spPr>
          <a:xfrm>
            <a:off x="315095" y="4196988"/>
            <a:ext cx="1951692" cy="600164"/>
          </a:xfrm>
          <a:prstGeom prst="rect">
            <a:avLst/>
          </a:prstGeom>
          <a:noFill/>
        </p:spPr>
        <p:txBody>
          <a:bodyPr wrap="square" rtlCol="0">
            <a:spAutoFit/>
          </a:bodyPr>
          <a:lstStyle/>
          <a:p>
            <a:r>
              <a:rPr lang="lv-LV" sz="1100" dirty="0"/>
              <a:t>K. H. </a:t>
            </a:r>
            <a:r>
              <a:rPr lang="lv-LV" sz="1100" dirty="0" err="1"/>
              <a:t>Panders</a:t>
            </a:r>
            <a:r>
              <a:rPr lang="lv-LV" sz="1100" dirty="0"/>
              <a:t> 1827. gadā. </a:t>
            </a:r>
            <a:r>
              <a:rPr lang="lv-LV" sz="1100" i="1" dirty="0"/>
              <a:t>Jozefa Vilhelma Eduarda </a:t>
            </a:r>
            <a:r>
              <a:rPr lang="lv-LV" sz="1100" i="1" dirty="0" err="1"/>
              <a:t>D’Altona</a:t>
            </a:r>
            <a:r>
              <a:rPr lang="lv-LV" sz="1100" i="1" dirty="0"/>
              <a:t> zīmējums)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095" y="1771785"/>
            <a:ext cx="1951692" cy="2377295"/>
          </a:xfrm>
          <a:prstGeom prst="rect">
            <a:avLst/>
          </a:prstGeom>
        </p:spPr>
      </p:pic>
      <p:sp>
        <p:nvSpPr>
          <p:cNvPr id="10" name="TextBox 9"/>
          <p:cNvSpPr txBox="1"/>
          <p:nvPr/>
        </p:nvSpPr>
        <p:spPr>
          <a:xfrm>
            <a:off x="2339752" y="1196752"/>
            <a:ext cx="6804248" cy="5509200"/>
          </a:xfrm>
          <a:prstGeom prst="rect">
            <a:avLst/>
          </a:prstGeom>
          <a:noFill/>
        </p:spPr>
        <p:txBody>
          <a:bodyPr wrap="square" rtlCol="0">
            <a:spAutoFit/>
          </a:bodyPr>
          <a:lstStyle/>
          <a:p>
            <a:pPr marL="285750" indent="-285750">
              <a:spcBef>
                <a:spcPts val="600"/>
              </a:spcBef>
              <a:buSzPct val="60000"/>
              <a:buFont typeface="Wingdings" panose="05000000000000000000" pitchFamily="2" charset="2"/>
              <a:buChar char="§"/>
            </a:pPr>
            <a:r>
              <a:rPr lang="lv-LV" b="1" dirty="0"/>
              <a:t>Anna Šarlote </a:t>
            </a:r>
            <a:r>
              <a:rPr lang="lv-LV" dirty="0"/>
              <a:t>(29.11.1826 Pēterburgā </a:t>
            </a:r>
            <a:r>
              <a:rPr lang="lv-LV" b="1" dirty="0"/>
              <a:t>–?</a:t>
            </a:r>
            <a:r>
              <a:rPr lang="lv-LV" dirty="0"/>
              <a:t>), vecmeita.</a:t>
            </a:r>
          </a:p>
          <a:p>
            <a:pPr marL="285750" indent="-285750">
              <a:spcBef>
                <a:spcPts val="600"/>
              </a:spcBef>
              <a:buSzPct val="60000"/>
              <a:buFont typeface="Wingdings" panose="05000000000000000000" pitchFamily="2" charset="2"/>
              <a:buChar char="§"/>
            </a:pPr>
            <a:r>
              <a:rPr lang="lv-LV" b="1" dirty="0"/>
              <a:t>Šarlote Elizabete </a:t>
            </a:r>
            <a:r>
              <a:rPr lang="lv-LV" dirty="0"/>
              <a:t>(25.01.1828 Pēterburgā –?), vecmeita.</a:t>
            </a:r>
          </a:p>
          <a:p>
            <a:pPr marL="285750" indent="-285750">
              <a:spcBef>
                <a:spcPts val="600"/>
              </a:spcBef>
              <a:buSzPct val="60000"/>
              <a:buFont typeface="Wingdings" panose="05000000000000000000" pitchFamily="2" charset="2"/>
              <a:buChar char="§"/>
            </a:pPr>
            <a:r>
              <a:rPr lang="lv-LV" dirty="0"/>
              <a:t>Johans </a:t>
            </a:r>
            <a:r>
              <a:rPr lang="lv-LV" b="1" dirty="0"/>
              <a:t>Aleksandrs </a:t>
            </a:r>
            <a:r>
              <a:rPr lang="lv-LV" dirty="0"/>
              <a:t>(21.08.1829 Pavlovskā – 11.08.1864 Simferopolē?), kara ārsts Krimā.</a:t>
            </a:r>
          </a:p>
          <a:p>
            <a:pPr marL="285750" indent="-285750">
              <a:spcBef>
                <a:spcPts val="600"/>
              </a:spcBef>
              <a:buSzPct val="60000"/>
              <a:buFont typeface="Wingdings" panose="05000000000000000000" pitchFamily="2" charset="2"/>
              <a:buChar char="§"/>
            </a:pPr>
            <a:r>
              <a:rPr lang="lv-LV" b="1" dirty="0"/>
              <a:t>Frīdrihs</a:t>
            </a:r>
            <a:r>
              <a:rPr lang="lv-LV" dirty="0"/>
              <a:t> (23.08.1830 Pēterburgā – 04.09.1830 Pēterburgā).</a:t>
            </a:r>
          </a:p>
          <a:p>
            <a:pPr marL="285750" indent="-285750">
              <a:spcBef>
                <a:spcPts val="600"/>
              </a:spcBef>
              <a:buSzPct val="60000"/>
              <a:buFont typeface="Wingdings" panose="05000000000000000000" pitchFamily="2" charset="2"/>
              <a:buChar char="§"/>
            </a:pPr>
            <a:r>
              <a:rPr lang="lv-LV" b="1" dirty="0"/>
              <a:t>Eduards </a:t>
            </a:r>
            <a:r>
              <a:rPr lang="en-US" dirty="0"/>
              <a:t>Fr</a:t>
            </a:r>
            <a:r>
              <a:rPr lang="lv-LV" dirty="0"/>
              <a:t>ī</a:t>
            </a:r>
            <a:r>
              <a:rPr lang="en-US" dirty="0" err="1"/>
              <a:t>drihs</a:t>
            </a:r>
            <a:r>
              <a:rPr lang="en-US" dirty="0"/>
              <a:t> (</a:t>
            </a:r>
            <a:r>
              <a:rPr lang="lv-LV" dirty="0"/>
              <a:t>23.08.</a:t>
            </a:r>
            <a:r>
              <a:rPr lang="en-US" dirty="0"/>
              <a:t>1832</a:t>
            </a:r>
            <a:r>
              <a:rPr lang="lv-LV" dirty="0"/>
              <a:t> Pēterburgā – 09.1912</a:t>
            </a:r>
            <a:r>
              <a:rPr lang="en-US" dirty="0"/>
              <a:t>)</a:t>
            </a:r>
            <a:r>
              <a:rPr lang="lv-LV" dirty="0"/>
              <a:t>, Dr.med., kara ārsts, vēlāk ārsts Frankfurtē pie Mainas. Precējies 1858 Pēterburgā.</a:t>
            </a:r>
          </a:p>
          <a:p>
            <a:pPr marL="285750" indent="-285750">
              <a:spcBef>
                <a:spcPts val="600"/>
              </a:spcBef>
              <a:buSzPct val="60000"/>
              <a:buFont typeface="Wingdings" panose="05000000000000000000" pitchFamily="2" charset="2"/>
              <a:buChar char="§"/>
            </a:pPr>
            <a:r>
              <a:rPr lang="lv-LV" b="1" dirty="0" err="1"/>
              <a:t>Karolīne</a:t>
            </a:r>
            <a:r>
              <a:rPr lang="lv-LV" b="1" dirty="0"/>
              <a:t>, prec. </a:t>
            </a:r>
            <a:r>
              <a:rPr lang="lv-LV" b="1" dirty="0" err="1"/>
              <a:t>Pychlau</a:t>
            </a:r>
            <a:r>
              <a:rPr lang="lv-LV" b="1" dirty="0"/>
              <a:t> </a:t>
            </a:r>
            <a:r>
              <a:rPr lang="lv-LV" dirty="0"/>
              <a:t>(30.04.1834 Carnikavā – 19.02.1910 </a:t>
            </a:r>
            <a:r>
              <a:rPr lang="lv-LV" dirty="0" err="1"/>
              <a:t>Strazdumuižā</a:t>
            </a:r>
            <a:r>
              <a:rPr lang="lv-LV" dirty="0"/>
              <a:t>, apbedīta Biķeru kapos). </a:t>
            </a:r>
            <a:r>
              <a:rPr lang="lv-LV" sz="1600" dirty="0"/>
              <a:t>Apprecēja (1857) brālēnu Teodoru Eduardu </a:t>
            </a:r>
            <a:r>
              <a:rPr lang="lv-LV" sz="1600" dirty="0" err="1"/>
              <a:t>Pīhlavu</a:t>
            </a:r>
            <a:r>
              <a:rPr lang="lv-LV" sz="1600" dirty="0"/>
              <a:t> (1830-1901).</a:t>
            </a:r>
            <a:endParaRPr lang="lv-LV" sz="1600" b="1" dirty="0"/>
          </a:p>
          <a:p>
            <a:pPr marL="285750" indent="-285750">
              <a:spcBef>
                <a:spcPts val="600"/>
              </a:spcBef>
              <a:buSzPct val="60000"/>
              <a:buFont typeface="Wingdings" panose="05000000000000000000" pitchFamily="2" charset="2"/>
              <a:buChar char="§"/>
            </a:pPr>
            <a:r>
              <a:rPr lang="lv-LV" b="1" dirty="0"/>
              <a:t>Marija, prec. </a:t>
            </a:r>
            <a:r>
              <a:rPr lang="lv-LV" b="1" dirty="0" err="1"/>
              <a:t>Pander</a:t>
            </a:r>
            <a:r>
              <a:rPr lang="lv-LV" b="1" dirty="0"/>
              <a:t> </a:t>
            </a:r>
            <a:r>
              <a:rPr lang="lv-LV" dirty="0"/>
              <a:t>(9.05.1836 Carnikavā – 21.02.1905 Rīgā).</a:t>
            </a:r>
          </a:p>
          <a:p>
            <a:pPr marL="447675" lvl="1">
              <a:spcBef>
                <a:spcPts val="600"/>
              </a:spcBef>
              <a:buSzPct val="60000"/>
            </a:pPr>
            <a:r>
              <a:rPr lang="lv-LV" sz="1600" b="1" dirty="0"/>
              <a:t>Mazdēls Ernsts </a:t>
            </a:r>
            <a:r>
              <a:rPr lang="lv-LV" sz="1600" dirty="0" err="1"/>
              <a:t>Kristians</a:t>
            </a:r>
            <a:r>
              <a:rPr lang="lv-LV" sz="1600" dirty="0"/>
              <a:t> Aleksandrs (1859 Liepas muižā – 1924 Rīgā). Viņa otrs vectēvs bija K. </a:t>
            </a:r>
            <a:r>
              <a:rPr lang="lv-LV" sz="1600" dirty="0" err="1"/>
              <a:t>Pandera</a:t>
            </a:r>
            <a:r>
              <a:rPr lang="lv-LV" sz="1600" dirty="0"/>
              <a:t> brālis Pēteris Ernsts (1798–1853), kurš no 1824 dzīvoja Liepas muižā. Pēc K. P. aizbraukšanas uz Pēterburgu, Carnikavas muiža piederēja Pēterim un viņa pēcnācējiem. Mazdēls Ernsts bija pēdējais Carnikavas muižas lielkungs no </a:t>
            </a:r>
            <a:r>
              <a:rPr lang="lv-LV" sz="1600" dirty="0" err="1"/>
              <a:t>Panderiem</a:t>
            </a:r>
            <a:r>
              <a:rPr lang="lv-LV" sz="1600" dirty="0"/>
              <a:t> (1896–1906). </a:t>
            </a:r>
          </a:p>
          <a:p>
            <a:pPr marL="285750" indent="-285750">
              <a:spcBef>
                <a:spcPts val="600"/>
              </a:spcBef>
              <a:buSzPct val="60000"/>
              <a:buFont typeface="Wingdings" panose="05000000000000000000" pitchFamily="2" charset="2"/>
              <a:buChar char="§"/>
            </a:pPr>
            <a:r>
              <a:rPr lang="lv-LV" dirty="0"/>
              <a:t>Johans </a:t>
            </a:r>
            <a:r>
              <a:rPr lang="lv-LV" b="1" dirty="0"/>
              <a:t>Augusts</a:t>
            </a:r>
            <a:r>
              <a:rPr lang="lv-LV" dirty="0"/>
              <a:t> (1838 Carnikavā – ap 1900), Dr.med., ārsts Sibīrijā, Kazaņā, Pēterburgā.  Sieva </a:t>
            </a:r>
            <a:r>
              <a:rPr lang="lv-LV" dirty="0" err="1"/>
              <a:t>Jevtropija</a:t>
            </a:r>
            <a:r>
              <a:rPr lang="lv-LV" dirty="0"/>
              <a:t>. Dēls Dmitrijs, mežzinis.</a:t>
            </a:r>
          </a:p>
        </p:txBody>
      </p:sp>
    </p:spTree>
    <p:extLst>
      <p:ext uri="{BB962C8B-B14F-4D97-AF65-F5344CB8AC3E}">
        <p14:creationId xmlns:p14="http://schemas.microsoft.com/office/powerpoint/2010/main" val="4042462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1520" y="332656"/>
            <a:ext cx="6480720"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lv-LV" sz="2800" b="1" dirty="0" err="1">
                <a:solidFill>
                  <a:srgbClr val="00377C"/>
                </a:solidFill>
                <a:latin typeface="+mn-lt"/>
              </a:rPr>
              <a:t>Pandera</a:t>
            </a:r>
            <a:r>
              <a:rPr lang="lv-LV" sz="2800" b="1" dirty="0">
                <a:solidFill>
                  <a:srgbClr val="00377C"/>
                </a:solidFill>
                <a:latin typeface="+mn-lt"/>
              </a:rPr>
              <a:t> sasniegumi</a:t>
            </a:r>
            <a:endParaRPr lang="lv-LV" sz="2800" b="1" dirty="0">
              <a:latin typeface="+mn-lt"/>
            </a:endParaRPr>
          </a:p>
        </p:txBody>
      </p:sp>
      <p:sp>
        <p:nvSpPr>
          <p:cNvPr id="3" name="object 6"/>
          <p:cNvSpPr txBox="1"/>
          <p:nvPr/>
        </p:nvSpPr>
        <p:spPr>
          <a:xfrm>
            <a:off x="3635896" y="836712"/>
            <a:ext cx="5400600" cy="5398914"/>
          </a:xfrm>
          <a:prstGeom prst="rect">
            <a:avLst/>
          </a:prstGeom>
        </p:spPr>
        <p:txBody>
          <a:bodyPr vert="horz" wrap="square" lIns="0" tIns="12700" rIns="0" bIns="0" rtlCol="0">
            <a:spAutoFit/>
          </a:bodyPr>
          <a:lstStyle/>
          <a:p>
            <a:pPr>
              <a:spcBef>
                <a:spcPts val="600"/>
              </a:spcBef>
            </a:pPr>
            <a:r>
              <a:rPr lang="lv-LV" dirty="0"/>
              <a:t>Vācu dabaspētnieku akadēmijas </a:t>
            </a:r>
            <a:r>
              <a:rPr lang="lv-LV" i="1" dirty="0" err="1"/>
              <a:t>Leopoldina</a:t>
            </a:r>
            <a:r>
              <a:rPr lang="lv-LV" dirty="0"/>
              <a:t> loceklis (no 1818), Ķeizariskās Pēterburgas ZA loceklis (1821–1827).</a:t>
            </a:r>
          </a:p>
          <a:p>
            <a:pPr>
              <a:spcBef>
                <a:spcPts val="600"/>
              </a:spcBef>
            </a:pPr>
            <a:r>
              <a:rPr lang="lv-LV" dirty="0"/>
              <a:t>Apbalvots ar 4. pakāpes Sv. Vladimira ordeni (1826).</a:t>
            </a:r>
          </a:p>
          <a:p>
            <a:pPr>
              <a:spcBef>
                <a:spcPts val="600"/>
              </a:spcBef>
            </a:pPr>
            <a:r>
              <a:rPr lang="lv-LV" dirty="0"/>
              <a:t>Lielkņaza Konstantīna zelta medaļas ģeogrāfijā (1856) un </a:t>
            </a:r>
            <a:r>
              <a:rPr lang="lv-LV" dirty="0" err="1"/>
              <a:t>Demidova</a:t>
            </a:r>
            <a:r>
              <a:rPr lang="lv-LV" dirty="0"/>
              <a:t> prēmijas (par izcilu ieguldījumu zinātnē) laureāts (1857) par </a:t>
            </a:r>
            <a:r>
              <a:rPr lang="de-DE" dirty="0"/>
              <a:t>«Monographie der fossilen Fische des silurischen Systems des Russisch-Baltischen Gouvernements»</a:t>
            </a:r>
            <a:r>
              <a:rPr lang="lv-LV" dirty="0"/>
              <a:t> (pirmā monogrāfija, kas veltīta Baltijas devona zivju izpētei un tajā apkopoti daudzu gadu rūpīgi vāktie </a:t>
            </a:r>
            <a:r>
              <a:rPr lang="lv-LV" dirty="0" err="1"/>
              <a:t>fosīliju</a:t>
            </a:r>
            <a:r>
              <a:rPr lang="lv-LV" dirty="0"/>
              <a:t> materiālu apstrādes rezultāti). Mecenāta grāfa Pāvela </a:t>
            </a:r>
            <a:r>
              <a:rPr lang="lv-LV" dirty="0" err="1"/>
              <a:t>Demidova</a:t>
            </a:r>
            <a:r>
              <a:rPr lang="lv-LV" dirty="0"/>
              <a:t> prēmiju piešķīra par izcilu ieguldījumu zinātnē un laikā no 1832. līdz 1866. gadam godalgoja 275 grāmatas Krievijā.</a:t>
            </a:r>
          </a:p>
          <a:p>
            <a:pPr>
              <a:spcBef>
                <a:spcPts val="600"/>
              </a:spcBef>
            </a:pPr>
            <a:r>
              <a:rPr lang="lv-LV" dirty="0" err="1"/>
              <a:t>Pandera</a:t>
            </a:r>
            <a:r>
              <a:rPr lang="lv-LV" dirty="0"/>
              <a:t> vārdā nosaukto </a:t>
            </a:r>
            <a:r>
              <a:rPr lang="lv-LV" dirty="0" err="1"/>
              <a:t>konodontu</a:t>
            </a:r>
            <a:r>
              <a:rPr lang="lv-LV" dirty="0"/>
              <a:t>, aizvēsturisko zivju un </a:t>
            </a:r>
            <a:r>
              <a:rPr lang="lv-LV" dirty="0" err="1"/>
              <a:t>fosīliju</a:t>
            </a:r>
            <a:r>
              <a:rPr lang="lv-LV" dirty="0"/>
              <a:t> skaits ir liels – </a:t>
            </a:r>
            <a:r>
              <a:rPr lang="lv-LV" i="1" dirty="0" err="1"/>
              <a:t>Panderia</a:t>
            </a:r>
            <a:r>
              <a:rPr lang="lv-LV" i="1" dirty="0"/>
              <a:t>, </a:t>
            </a:r>
            <a:r>
              <a:rPr lang="lv-LV" i="1" dirty="0" err="1"/>
              <a:t>Panderina</a:t>
            </a:r>
            <a:r>
              <a:rPr lang="lv-LV" i="1" dirty="0"/>
              <a:t>, </a:t>
            </a:r>
            <a:r>
              <a:rPr lang="lv-LV" i="1" dirty="0" err="1"/>
              <a:t>Panderpera</a:t>
            </a:r>
            <a:r>
              <a:rPr lang="lv-LV" i="1" dirty="0"/>
              <a:t>, </a:t>
            </a:r>
            <a:r>
              <a:rPr lang="lv-LV" i="1" dirty="0" err="1"/>
              <a:t>Panderichys</a:t>
            </a:r>
            <a:r>
              <a:rPr lang="lv-LV" i="1" dirty="0"/>
              <a:t>, </a:t>
            </a:r>
            <a:r>
              <a:rPr lang="lv-LV" i="1" dirty="0" err="1"/>
              <a:t>Panderodella</a:t>
            </a:r>
            <a:r>
              <a:rPr lang="lv-LV" i="1" dirty="0"/>
              <a:t>, </a:t>
            </a:r>
            <a:r>
              <a:rPr lang="lv-LV" i="1" dirty="0" err="1"/>
              <a:t>Panderodus</a:t>
            </a:r>
            <a:r>
              <a:rPr lang="lv-LV" i="1" dirty="0"/>
              <a:t>.</a:t>
            </a:r>
            <a:endParaRPr lang="lv-LV" dirty="0"/>
          </a:p>
          <a:p>
            <a:pPr>
              <a:spcBef>
                <a:spcPts val="600"/>
              </a:spcBef>
            </a:pPr>
            <a:r>
              <a:rPr lang="lv-LV" sz="1400" dirty="0" err="1"/>
              <a:t>Pandera</a:t>
            </a:r>
            <a:r>
              <a:rPr lang="lv-LV" sz="1400" dirty="0"/>
              <a:t> vārdā nosaukta neformāla organizācija </a:t>
            </a:r>
            <a:r>
              <a:rPr lang="lv-LV" sz="1400" i="1" dirty="0" err="1"/>
              <a:t>Pander</a:t>
            </a:r>
            <a:r>
              <a:rPr lang="lv-LV" sz="1400" i="1" dirty="0"/>
              <a:t> </a:t>
            </a:r>
            <a:r>
              <a:rPr lang="lv-LV" sz="1400" i="1" dirty="0" err="1"/>
              <a:t>Society</a:t>
            </a:r>
            <a:r>
              <a:rPr lang="lv-LV" sz="1400" dirty="0"/>
              <a:t>, kas dibināta 1967. gadā, lai veicinātu </a:t>
            </a:r>
            <a:r>
              <a:rPr lang="lv-LV" sz="1400" dirty="0" err="1"/>
              <a:t>konodontālas</a:t>
            </a:r>
            <a:r>
              <a:rPr lang="lv-LV" sz="1400" dirty="0"/>
              <a:t> paleontoloģijas izpēti. Tā publicē ikgadēju biļetenu un tās vadītājs tiek dēvēts par </a:t>
            </a:r>
            <a:r>
              <a:rPr lang="lv-LV" sz="1400" dirty="0" err="1"/>
              <a:t>Pandereru</a:t>
            </a:r>
            <a:r>
              <a:rPr lang="lv-LV" sz="1400" dirty="0"/>
              <a:t>.</a:t>
            </a:r>
          </a:p>
        </p:txBody>
      </p:sp>
      <p:sp>
        <p:nvSpPr>
          <p:cNvPr id="5" name="TextBox 4"/>
          <p:cNvSpPr txBox="1"/>
          <p:nvPr/>
        </p:nvSpPr>
        <p:spPr>
          <a:xfrm>
            <a:off x="107504" y="5373216"/>
            <a:ext cx="2352675" cy="261610"/>
          </a:xfrm>
          <a:prstGeom prst="rect">
            <a:avLst/>
          </a:prstGeom>
          <a:noFill/>
        </p:spPr>
        <p:txBody>
          <a:bodyPr wrap="square" rtlCol="0">
            <a:spAutoFit/>
          </a:bodyPr>
          <a:lstStyle/>
          <a:p>
            <a:r>
              <a:rPr lang="lv-LV" sz="1100" dirty="0"/>
              <a:t>Lielkņaza Konstantīna zelta medaļa</a:t>
            </a:r>
            <a:endParaRPr lang="en-US" sz="11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219" y="4736950"/>
            <a:ext cx="1154661" cy="1186441"/>
          </a:xfrm>
          <a:prstGeom prst="rect">
            <a:avLst/>
          </a:prstGeom>
        </p:spPr>
      </p:pic>
      <p:sp>
        <p:nvSpPr>
          <p:cNvPr id="10" name="TextBox 9"/>
          <p:cNvSpPr txBox="1"/>
          <p:nvPr/>
        </p:nvSpPr>
        <p:spPr>
          <a:xfrm>
            <a:off x="2339752" y="1412776"/>
            <a:ext cx="574797"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45" y="3590030"/>
            <a:ext cx="1728192" cy="17281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980728"/>
            <a:ext cx="3312368" cy="2479885"/>
          </a:xfrm>
          <a:prstGeom prst="rect">
            <a:avLst/>
          </a:prstGeom>
        </p:spPr>
      </p:pic>
    </p:spTree>
    <p:extLst>
      <p:ext uri="{BB962C8B-B14F-4D97-AF65-F5344CB8AC3E}">
        <p14:creationId xmlns:p14="http://schemas.microsoft.com/office/powerpoint/2010/main" val="3323840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1520" y="332656"/>
            <a:ext cx="6480720"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lv-LV" sz="2800" b="1" dirty="0" err="1">
                <a:solidFill>
                  <a:srgbClr val="00377C"/>
                </a:solidFill>
                <a:latin typeface="+mn-lt"/>
              </a:rPr>
              <a:t>Pandera</a:t>
            </a:r>
            <a:r>
              <a:rPr lang="lv-LV" sz="2800" b="1" dirty="0">
                <a:solidFill>
                  <a:srgbClr val="00377C"/>
                </a:solidFill>
                <a:latin typeface="+mn-lt"/>
              </a:rPr>
              <a:t> monogrāfijas</a:t>
            </a:r>
            <a:endParaRPr lang="lv-LV" sz="2800" b="1" dirty="0">
              <a:latin typeface="+mn-lt"/>
            </a:endParaRPr>
          </a:p>
        </p:txBody>
      </p:sp>
      <p:sp>
        <p:nvSpPr>
          <p:cNvPr id="3" name="object 6"/>
          <p:cNvSpPr txBox="1"/>
          <p:nvPr/>
        </p:nvSpPr>
        <p:spPr>
          <a:xfrm>
            <a:off x="2555776" y="989384"/>
            <a:ext cx="6480720" cy="3844642"/>
          </a:xfrm>
          <a:prstGeom prst="rect">
            <a:avLst/>
          </a:prstGeom>
        </p:spPr>
        <p:txBody>
          <a:bodyPr vert="horz" wrap="square" lIns="0" tIns="12700" rIns="0" bIns="0" rtlCol="0">
            <a:spAutoFit/>
          </a:bodyPr>
          <a:lstStyle/>
          <a:p>
            <a:pPr>
              <a:spcBef>
                <a:spcPts val="600"/>
              </a:spcBef>
            </a:pPr>
            <a:r>
              <a:rPr lang="lv-LV" dirty="0"/>
              <a:t>LU Bibliotēkā glabājas gandrīz visi nozīmīgākie </a:t>
            </a:r>
            <a:r>
              <a:rPr lang="lv-LV" dirty="0" err="1"/>
              <a:t>Pandera</a:t>
            </a:r>
            <a:r>
              <a:rPr lang="lv-LV" dirty="0"/>
              <a:t> darbi. </a:t>
            </a:r>
          </a:p>
          <a:p>
            <a:pPr>
              <a:spcBef>
                <a:spcPts val="600"/>
              </a:spcBef>
            </a:pPr>
            <a:r>
              <a:rPr lang="lv-LV" dirty="0"/>
              <a:t>Tie ir vācu valodā, izdoti laikā no 1820. līdz 1860. gadam (Tērbatā un Pēterburgā). Lielākā daļa grāmatu bagātīgi ilustrētas.</a:t>
            </a:r>
          </a:p>
          <a:p>
            <a:pPr>
              <a:spcBef>
                <a:spcPts val="600"/>
              </a:spcBef>
            </a:pPr>
            <a:r>
              <a:rPr lang="lv-LV" dirty="0"/>
              <a:t>LU Bibliotēkā glabājas arī </a:t>
            </a:r>
            <a:r>
              <a:rPr lang="lv-LV" dirty="0" err="1"/>
              <a:t>Pandera</a:t>
            </a:r>
            <a:r>
              <a:rPr lang="lv-LV" dirty="0"/>
              <a:t> godalgotais darbs par Baltijas provinču </a:t>
            </a:r>
            <a:r>
              <a:rPr lang="lv-LV" dirty="0" err="1"/>
              <a:t>silūru</a:t>
            </a:r>
            <a:r>
              <a:rPr lang="lv-LV" dirty="0"/>
              <a:t> sistēmas zivīm (izdots Pēterburgā, 1856), kas ieguva </a:t>
            </a:r>
            <a:r>
              <a:rPr lang="lv-LV" dirty="0" err="1"/>
              <a:t>Demidova</a:t>
            </a:r>
            <a:r>
              <a:rPr lang="lv-LV" dirty="0"/>
              <a:t> prēmiju. Viena monogrāfija veltīta Krievijas impērijas </a:t>
            </a:r>
            <a:r>
              <a:rPr lang="lv-LV" dirty="0" err="1"/>
              <a:t>ģeognozijai</a:t>
            </a:r>
            <a:r>
              <a:rPr lang="lv-LV" dirty="0"/>
              <a:t> («</a:t>
            </a:r>
            <a:r>
              <a:rPr lang="lv-LV" dirty="0" err="1"/>
              <a:t>Beiträge</a:t>
            </a:r>
            <a:r>
              <a:rPr lang="lv-LV" dirty="0"/>
              <a:t> </a:t>
            </a:r>
            <a:r>
              <a:rPr lang="lv-LV" dirty="0" err="1"/>
              <a:t>zur</a:t>
            </a:r>
            <a:r>
              <a:rPr lang="lv-LV" dirty="0"/>
              <a:t> </a:t>
            </a:r>
            <a:r>
              <a:rPr lang="lv-LV" dirty="0" err="1"/>
              <a:t>Geognosie</a:t>
            </a:r>
            <a:r>
              <a:rPr lang="lv-LV" dirty="0"/>
              <a:t> </a:t>
            </a:r>
            <a:r>
              <a:rPr lang="lv-LV" dirty="0" err="1"/>
              <a:t>des</a:t>
            </a:r>
            <a:r>
              <a:rPr lang="lv-LV" dirty="0"/>
              <a:t> </a:t>
            </a:r>
            <a:r>
              <a:rPr lang="lv-LV" dirty="0" err="1"/>
              <a:t>Russichen</a:t>
            </a:r>
            <a:r>
              <a:rPr lang="lv-LV" dirty="0"/>
              <a:t> </a:t>
            </a:r>
            <a:r>
              <a:rPr lang="lv-LV" dirty="0" err="1"/>
              <a:t>Reiches</a:t>
            </a:r>
            <a:r>
              <a:rPr lang="lv-LV" dirty="0"/>
              <a:t>», 1830). </a:t>
            </a:r>
          </a:p>
          <a:p>
            <a:pPr>
              <a:spcBef>
                <a:spcPts val="600"/>
              </a:spcBef>
            </a:pPr>
            <a:r>
              <a:rPr lang="lv-LV" dirty="0"/>
              <a:t>Nav noskaidrota visu LU Bibliotēkā esošo </a:t>
            </a:r>
            <a:r>
              <a:rPr lang="lv-LV" dirty="0" err="1"/>
              <a:t>Pandera</a:t>
            </a:r>
            <a:r>
              <a:rPr lang="lv-LV" dirty="0"/>
              <a:t> grāmatu izcelsme. Vairākas no tām ienākušas krājumā, kad 1932. gadā LU atpirka no grāmatnieka Jāņa Rapas (1885–1941) viņa grāmatu kolekciju «Baltica». Dažas grāmatas bijušas Rīgas Dabaspētnieku biedrības (dibināta 1845) īpašums, ko apliecina šīs biedrības zīmogs grāmatas titullapā. </a:t>
            </a:r>
            <a:endParaRPr lang="en-US" dirty="0"/>
          </a:p>
        </p:txBody>
      </p:sp>
      <p:sp>
        <p:nvSpPr>
          <p:cNvPr id="5" name="TextBox 4"/>
          <p:cNvSpPr txBox="1"/>
          <p:nvPr/>
        </p:nvSpPr>
        <p:spPr>
          <a:xfrm>
            <a:off x="251520" y="5759678"/>
            <a:ext cx="2208659" cy="261610"/>
          </a:xfrm>
          <a:prstGeom prst="rect">
            <a:avLst/>
          </a:prstGeom>
          <a:noFill/>
        </p:spPr>
        <p:txBody>
          <a:bodyPr wrap="square" rtlCol="0">
            <a:spAutoFit/>
          </a:bodyPr>
          <a:lstStyle/>
          <a:p>
            <a:r>
              <a:rPr lang="lv-LV" sz="1100" dirty="0"/>
              <a:t>Pēterburga, 1857</a:t>
            </a:r>
            <a:endParaRPr lang="en-US" sz="11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477" y="1018954"/>
            <a:ext cx="2038744" cy="3058118"/>
          </a:xfrm>
          <a:prstGeom prst="rect">
            <a:avLst/>
          </a:prstGeom>
        </p:spPr>
      </p:pic>
      <p:sp>
        <p:nvSpPr>
          <p:cNvPr id="10" name="TextBox 9"/>
          <p:cNvSpPr txBox="1"/>
          <p:nvPr/>
        </p:nvSpPr>
        <p:spPr>
          <a:xfrm>
            <a:off x="2059310" y="1268389"/>
            <a:ext cx="45719"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293096"/>
            <a:ext cx="2160240" cy="14401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849929" y="3158251"/>
            <a:ext cx="1504987" cy="4941166"/>
          </a:xfrm>
          <a:prstGeom prst="rect">
            <a:avLst/>
          </a:prstGeom>
        </p:spPr>
      </p:pic>
      <p:sp>
        <p:nvSpPr>
          <p:cNvPr id="8" name="TextBox 7"/>
          <p:cNvSpPr txBox="1"/>
          <p:nvPr/>
        </p:nvSpPr>
        <p:spPr>
          <a:xfrm>
            <a:off x="3131839" y="6453336"/>
            <a:ext cx="4754315" cy="276999"/>
          </a:xfrm>
          <a:prstGeom prst="rect">
            <a:avLst/>
          </a:prstGeom>
          <a:noFill/>
        </p:spPr>
        <p:txBody>
          <a:bodyPr wrap="none" rtlCol="0">
            <a:spAutoFit/>
          </a:bodyPr>
          <a:lstStyle/>
          <a:p>
            <a:r>
              <a:rPr lang="lv-LV" sz="1200" dirty="0"/>
              <a:t>Senā bruņuzivs. Mākslinieks P.  Ivanovs, Pēterburga (zīmējumi uz akmens)</a:t>
            </a:r>
            <a:endParaRPr lang="en-US" sz="1200" dirty="0"/>
          </a:p>
        </p:txBody>
      </p:sp>
    </p:spTree>
    <p:extLst>
      <p:ext uri="{BB962C8B-B14F-4D97-AF65-F5344CB8AC3E}">
        <p14:creationId xmlns:p14="http://schemas.microsoft.com/office/powerpoint/2010/main" val="927317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1520" y="332656"/>
            <a:ext cx="4752528" cy="8258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lv-LV" sz="2800" b="1" dirty="0" err="1">
                <a:solidFill>
                  <a:srgbClr val="00377C"/>
                </a:solidFill>
                <a:latin typeface="+mn-lt"/>
              </a:rPr>
              <a:t>Pandera</a:t>
            </a:r>
            <a:r>
              <a:rPr lang="lv-LV" sz="2800" b="1" dirty="0">
                <a:solidFill>
                  <a:srgbClr val="00377C"/>
                </a:solidFill>
                <a:latin typeface="+mn-lt"/>
              </a:rPr>
              <a:t> kolekcija Kalnu muzejā</a:t>
            </a:r>
          </a:p>
          <a:p>
            <a:pPr marL="12700" marR="5080">
              <a:lnSpc>
                <a:spcPct val="100000"/>
              </a:lnSpc>
              <a:spcBef>
                <a:spcPts val="100"/>
              </a:spcBef>
            </a:pPr>
            <a:r>
              <a:rPr lang="lv-LV" sz="2400" dirty="0">
                <a:solidFill>
                  <a:srgbClr val="00377C"/>
                </a:solidFill>
                <a:latin typeface="+mn-lt"/>
              </a:rPr>
              <a:t>Sanktpēterburgā, Krievijā</a:t>
            </a:r>
            <a:endParaRPr lang="lv-LV" sz="2400" dirty="0">
              <a:latin typeface="+mn-lt"/>
            </a:endParaRPr>
          </a:p>
        </p:txBody>
      </p:sp>
      <p:sp>
        <p:nvSpPr>
          <p:cNvPr id="3" name="object 6"/>
          <p:cNvSpPr txBox="1"/>
          <p:nvPr/>
        </p:nvSpPr>
        <p:spPr>
          <a:xfrm>
            <a:off x="251520" y="1484784"/>
            <a:ext cx="3816424" cy="4244752"/>
          </a:xfrm>
          <a:prstGeom prst="rect">
            <a:avLst/>
          </a:prstGeom>
        </p:spPr>
        <p:txBody>
          <a:bodyPr vert="horz" wrap="square" lIns="0" tIns="12700" rIns="0" bIns="0" rtlCol="0">
            <a:spAutoFit/>
          </a:bodyPr>
          <a:lstStyle/>
          <a:p>
            <a:pPr>
              <a:spcBef>
                <a:spcPts val="600"/>
              </a:spcBef>
            </a:pPr>
            <a:r>
              <a:rPr lang="lv-LV" dirty="0"/>
              <a:t>Gaujas un Pērnavas upes senlejā un pie Burtnieku ezera atrastās devona zivju </a:t>
            </a:r>
            <a:r>
              <a:rPr lang="lv-LV" dirty="0" err="1"/>
              <a:t>fosīlijas</a:t>
            </a:r>
            <a:r>
              <a:rPr lang="lv-LV" dirty="0"/>
              <a:t> </a:t>
            </a:r>
            <a:r>
              <a:rPr lang="lv-LV" dirty="0" err="1"/>
              <a:t>Panders</a:t>
            </a:r>
            <a:r>
              <a:rPr lang="lv-LV" dirty="0"/>
              <a:t> atdeva Kalnu institūtam Pēterburgā, kur strādāja no 1844. gada līdz mūža galam (1865).</a:t>
            </a:r>
          </a:p>
          <a:p>
            <a:pPr>
              <a:spcBef>
                <a:spcPts val="600"/>
              </a:spcBef>
            </a:pPr>
            <a:r>
              <a:rPr lang="lv-LV" dirty="0"/>
              <a:t>Bijušais Kalnrūpniecības institūts (tagad universitāte) dibināts 1773. gadā, ir vecākā tehniskā augstskola Krievijā. Tur </a:t>
            </a:r>
            <a:r>
              <a:rPr lang="lv-LV" dirty="0" err="1"/>
              <a:t>Pandera</a:t>
            </a:r>
            <a:r>
              <a:rPr lang="lv-LV" dirty="0"/>
              <a:t> vērtīgi atradumi glabājas muzejā četrās kolekcijās (33 dažādi nosaukumi, vairāk nekā 400 vienību – </a:t>
            </a:r>
            <a:r>
              <a:rPr lang="lv-LV" dirty="0" err="1"/>
              <a:t>bruņuzivju</a:t>
            </a:r>
            <a:r>
              <a:rPr lang="lv-LV" dirty="0"/>
              <a:t>, </a:t>
            </a:r>
            <a:r>
              <a:rPr lang="lv-LV" dirty="0" err="1"/>
              <a:t>daivspurzivju</a:t>
            </a:r>
            <a:r>
              <a:rPr lang="lv-LV" dirty="0"/>
              <a:t>, divējādi elpojošo devona zivju paraugi un </a:t>
            </a:r>
            <a:r>
              <a:rPr lang="lv-LV" dirty="0" err="1"/>
              <a:t>plānslīpējumi</a:t>
            </a:r>
            <a:r>
              <a:rPr lang="lv-LV" dirty="0"/>
              <a:t>, kas bija viņa monogrāfiju zīmējumu oriģināli, 1857–1860).</a:t>
            </a:r>
          </a:p>
        </p:txBody>
      </p:sp>
      <p:sp>
        <p:nvSpPr>
          <p:cNvPr id="5" name="TextBox 4"/>
          <p:cNvSpPr txBox="1"/>
          <p:nvPr/>
        </p:nvSpPr>
        <p:spPr>
          <a:xfrm>
            <a:off x="4253145" y="6093296"/>
            <a:ext cx="4495320" cy="261610"/>
          </a:xfrm>
          <a:prstGeom prst="rect">
            <a:avLst/>
          </a:prstGeom>
          <a:noFill/>
        </p:spPr>
        <p:txBody>
          <a:bodyPr wrap="square" rtlCol="0">
            <a:spAutoFit/>
          </a:bodyPr>
          <a:lstStyle/>
          <a:p>
            <a:r>
              <a:rPr lang="lv-LV" sz="1100" dirty="0" err="1"/>
              <a:t>Pandera</a:t>
            </a:r>
            <a:r>
              <a:rPr lang="lv-LV" sz="1100" dirty="0"/>
              <a:t> kolekcijas daļa Kalnu muzeja ekspozīcijā Pēterburgā, 2018</a:t>
            </a:r>
            <a:endParaRPr lang="en-US" sz="1100" dirty="0"/>
          </a:p>
        </p:txBody>
      </p:sp>
      <p:sp>
        <p:nvSpPr>
          <p:cNvPr id="10" name="TextBox 9"/>
          <p:cNvSpPr txBox="1"/>
          <p:nvPr/>
        </p:nvSpPr>
        <p:spPr>
          <a:xfrm flipH="1" flipV="1">
            <a:off x="8137301" y="2657151"/>
            <a:ext cx="792088" cy="56677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961" y="476672"/>
            <a:ext cx="3456384" cy="23033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144" y="2954998"/>
            <a:ext cx="4495320" cy="2996880"/>
          </a:xfrm>
          <a:prstGeom prst="rect">
            <a:avLst/>
          </a:prstGeom>
        </p:spPr>
      </p:pic>
    </p:spTree>
    <p:extLst>
      <p:ext uri="{BB962C8B-B14F-4D97-AF65-F5344CB8AC3E}">
        <p14:creationId xmlns:p14="http://schemas.microsoft.com/office/powerpoint/2010/main" val="122571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1519" y="332656"/>
            <a:ext cx="8677869"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lv-LV" sz="2800" b="1" dirty="0">
                <a:solidFill>
                  <a:srgbClr val="00377C"/>
                </a:solidFill>
                <a:latin typeface="+mn-lt"/>
              </a:rPr>
              <a:t>Rīga</a:t>
            </a:r>
            <a:r>
              <a:rPr lang="lv-LV" sz="2800" dirty="0">
                <a:solidFill>
                  <a:srgbClr val="00377C"/>
                </a:solidFill>
                <a:latin typeface="+mn-lt"/>
              </a:rPr>
              <a:t>–</a:t>
            </a:r>
            <a:r>
              <a:rPr lang="lv-LV" sz="2800" b="1" dirty="0">
                <a:solidFill>
                  <a:srgbClr val="00377C"/>
                </a:solidFill>
                <a:latin typeface="+mn-lt"/>
              </a:rPr>
              <a:t>Tērbata</a:t>
            </a:r>
            <a:r>
              <a:rPr lang="lv-LV" sz="2800" b="1" dirty="0">
                <a:solidFill>
                  <a:srgbClr val="00377C"/>
                </a:solidFill>
              </a:rPr>
              <a:t>–</a:t>
            </a:r>
            <a:r>
              <a:rPr lang="lv-LV" sz="2800" b="1" dirty="0">
                <a:solidFill>
                  <a:srgbClr val="00377C"/>
                </a:solidFill>
                <a:latin typeface="+mn-lt"/>
              </a:rPr>
              <a:t>Vācija</a:t>
            </a:r>
            <a:r>
              <a:rPr lang="lv-LV" sz="2800" b="1" dirty="0">
                <a:solidFill>
                  <a:srgbClr val="00377C"/>
                </a:solidFill>
              </a:rPr>
              <a:t>–</a:t>
            </a:r>
            <a:r>
              <a:rPr lang="lv-LV" sz="2800" b="1" dirty="0">
                <a:solidFill>
                  <a:srgbClr val="00377C"/>
                </a:solidFill>
                <a:latin typeface="+mn-lt"/>
              </a:rPr>
              <a:t>Pēterburga</a:t>
            </a:r>
            <a:r>
              <a:rPr lang="lv-LV" sz="2800" b="1" dirty="0">
                <a:solidFill>
                  <a:srgbClr val="00377C"/>
                </a:solidFill>
              </a:rPr>
              <a:t>–</a:t>
            </a:r>
            <a:r>
              <a:rPr lang="lv-LV" sz="2800" b="1" dirty="0">
                <a:solidFill>
                  <a:srgbClr val="00377C"/>
                </a:solidFill>
                <a:latin typeface="+mn-lt"/>
              </a:rPr>
              <a:t>Carnikava</a:t>
            </a:r>
            <a:r>
              <a:rPr lang="lv-LV" sz="2800" b="1" dirty="0">
                <a:solidFill>
                  <a:srgbClr val="00377C"/>
                </a:solidFill>
              </a:rPr>
              <a:t>–</a:t>
            </a:r>
            <a:r>
              <a:rPr lang="lv-LV" sz="2800" b="1" dirty="0">
                <a:solidFill>
                  <a:srgbClr val="00377C"/>
                </a:solidFill>
                <a:latin typeface="+mn-lt"/>
              </a:rPr>
              <a:t>Pēterburga</a:t>
            </a:r>
            <a:endParaRPr lang="lv-LV" sz="2800" b="1" dirty="0">
              <a:latin typeface="+mn-lt"/>
            </a:endParaRPr>
          </a:p>
        </p:txBody>
      </p:sp>
      <p:sp>
        <p:nvSpPr>
          <p:cNvPr id="3" name="object 6"/>
          <p:cNvSpPr txBox="1"/>
          <p:nvPr/>
        </p:nvSpPr>
        <p:spPr>
          <a:xfrm>
            <a:off x="3491880" y="930156"/>
            <a:ext cx="5544615" cy="2228815"/>
          </a:xfrm>
          <a:prstGeom prst="rect">
            <a:avLst/>
          </a:prstGeom>
        </p:spPr>
        <p:txBody>
          <a:bodyPr vert="horz" wrap="square" lIns="0" tIns="12700" rIns="0" bIns="0" rtlCol="0">
            <a:spAutoFit/>
          </a:bodyPr>
          <a:lstStyle/>
          <a:p>
            <a:pPr>
              <a:spcBef>
                <a:spcPts val="600"/>
              </a:spcBef>
            </a:pPr>
            <a:r>
              <a:rPr lang="lv-LV" dirty="0"/>
              <a:t>Rīgas un Carnikavas periodā (1827?–1844) </a:t>
            </a:r>
            <a:r>
              <a:rPr lang="lv-LV" dirty="0" err="1"/>
              <a:t>Panders</a:t>
            </a:r>
            <a:r>
              <a:rPr lang="lv-LV" dirty="0"/>
              <a:t> veica nozīmīgus pētījumus par Latvijas un Igaunijas zivju ģeoloģiskajiem slāņiem. Lai apliecinātu </a:t>
            </a:r>
            <a:r>
              <a:rPr lang="lv-LV" dirty="0" err="1"/>
              <a:t>Pandera</a:t>
            </a:r>
            <a:r>
              <a:rPr lang="lv-LV" dirty="0"/>
              <a:t> autoritāti zinātnē 1841. gadā Carnikavā ieradās izcilais skotu ģeologs, </a:t>
            </a:r>
            <a:r>
              <a:rPr lang="lv-LV" dirty="0" err="1"/>
              <a:t>silūra</a:t>
            </a:r>
            <a:r>
              <a:rPr lang="lv-LV" dirty="0"/>
              <a:t> aprakstītājs baronets Roderiks </a:t>
            </a:r>
            <a:r>
              <a:rPr lang="lv-LV" dirty="0" err="1"/>
              <a:t>Mērčinsons</a:t>
            </a:r>
            <a:r>
              <a:rPr lang="lv-LV" dirty="0"/>
              <a:t> (1792–1871); franču paleontologs, devona speciālists, Francijas ģeoloģijas b-</a:t>
            </a:r>
            <a:r>
              <a:rPr lang="lv-LV" dirty="0" err="1"/>
              <a:t>bas</a:t>
            </a:r>
            <a:r>
              <a:rPr lang="lv-LV" dirty="0"/>
              <a:t> prezidents Eduards </a:t>
            </a:r>
            <a:r>
              <a:rPr lang="lv-LV" dirty="0" err="1"/>
              <a:t>Vernjē</a:t>
            </a:r>
            <a:r>
              <a:rPr lang="lv-LV" dirty="0"/>
              <a:t> (1805–1873) un Kabiles grāfs Aleksandrs </a:t>
            </a:r>
            <a:r>
              <a:rPr lang="lv-LV" dirty="0" err="1"/>
              <a:t>fon</a:t>
            </a:r>
            <a:r>
              <a:rPr lang="lv-LV" dirty="0"/>
              <a:t> </a:t>
            </a:r>
            <a:r>
              <a:rPr lang="lv-LV" dirty="0" err="1"/>
              <a:t>Keizerlings</a:t>
            </a:r>
            <a:r>
              <a:rPr lang="lv-LV" dirty="0"/>
              <a:t> </a:t>
            </a:r>
            <a:r>
              <a:rPr lang="en-US" dirty="0"/>
              <a:t>(1815</a:t>
            </a:r>
            <a:r>
              <a:rPr lang="lv-LV" dirty="0"/>
              <a:t>–</a:t>
            </a:r>
            <a:r>
              <a:rPr lang="en-US" dirty="0"/>
              <a:t>1891)</a:t>
            </a:r>
            <a:r>
              <a:rPr lang="lv-LV" dirty="0"/>
              <a:t>.</a:t>
            </a:r>
          </a:p>
        </p:txBody>
      </p:sp>
      <p:sp>
        <p:nvSpPr>
          <p:cNvPr id="5" name="TextBox 4"/>
          <p:cNvSpPr txBox="1"/>
          <p:nvPr/>
        </p:nvSpPr>
        <p:spPr>
          <a:xfrm>
            <a:off x="2734891" y="6093296"/>
            <a:ext cx="2197149" cy="600164"/>
          </a:xfrm>
          <a:prstGeom prst="rect">
            <a:avLst/>
          </a:prstGeom>
          <a:noFill/>
        </p:spPr>
        <p:txBody>
          <a:bodyPr wrap="square" rtlCol="0">
            <a:spAutoFit/>
          </a:bodyPr>
          <a:lstStyle/>
          <a:p>
            <a:r>
              <a:rPr lang="lv-LV" sz="1100" dirty="0"/>
              <a:t>Skats uz Zinātņu akadēmiju, </a:t>
            </a:r>
            <a:r>
              <a:rPr lang="lv-LV" sz="1100" dirty="0" err="1"/>
              <a:t>Kuntskameru</a:t>
            </a:r>
            <a:r>
              <a:rPr lang="lv-LV" sz="1100" dirty="0"/>
              <a:t> un Zooloģisko muzeju Vasīlija salā Pēterburgā</a:t>
            </a:r>
            <a:endParaRPr lang="en-US" sz="11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248447"/>
            <a:ext cx="4176464" cy="2783043"/>
          </a:xfrm>
          <a:prstGeom prst="rect">
            <a:avLst/>
          </a:prstGeom>
        </p:spPr>
      </p:pic>
      <p:sp>
        <p:nvSpPr>
          <p:cNvPr id="10" name="TextBox 9"/>
          <p:cNvSpPr txBox="1"/>
          <p:nvPr/>
        </p:nvSpPr>
        <p:spPr>
          <a:xfrm flipH="1" flipV="1">
            <a:off x="8137301" y="3654316"/>
            <a:ext cx="792088" cy="56677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669" y="1052736"/>
            <a:ext cx="2808312" cy="2032517"/>
          </a:xfrm>
          <a:prstGeom prst="rect">
            <a:avLst/>
          </a:prstGeom>
        </p:spPr>
      </p:pic>
      <p:sp>
        <p:nvSpPr>
          <p:cNvPr id="8" name="TextBox 7"/>
          <p:cNvSpPr txBox="1"/>
          <p:nvPr/>
        </p:nvSpPr>
        <p:spPr>
          <a:xfrm>
            <a:off x="4590453" y="3284984"/>
            <a:ext cx="4338935" cy="2739211"/>
          </a:xfrm>
          <a:prstGeom prst="rect">
            <a:avLst/>
          </a:prstGeom>
          <a:noFill/>
        </p:spPr>
        <p:txBody>
          <a:bodyPr wrap="square" rtlCol="0">
            <a:spAutoFit/>
          </a:bodyPr>
          <a:lstStyle/>
          <a:p>
            <a:r>
              <a:rPr lang="lv-LV" dirty="0" err="1"/>
              <a:t>Panders</a:t>
            </a:r>
            <a:r>
              <a:rPr lang="lv-LV" dirty="0"/>
              <a:t> nodzīvoja 71 gadu, no tiem 29 – Latvijā (Rīgā un Carnikavā), 34 – Pēterburgā, divus – Tērbatā un sešus – Vācijā un Rietumeiropā (studējot un ceļojot). </a:t>
            </a:r>
          </a:p>
          <a:p>
            <a:pPr>
              <a:spcBef>
                <a:spcPts val="600"/>
              </a:spcBef>
            </a:pPr>
            <a:r>
              <a:rPr lang="lv-LV" b="1" dirty="0" err="1"/>
              <a:t>Pandera</a:t>
            </a:r>
            <a:r>
              <a:rPr lang="lv-LV" b="1" dirty="0"/>
              <a:t> sasniegumi zinātnē:</a:t>
            </a:r>
          </a:p>
          <a:p>
            <a:pPr>
              <a:spcBef>
                <a:spcPts val="200"/>
              </a:spcBef>
            </a:pPr>
            <a:r>
              <a:rPr lang="lv-LV" dirty="0"/>
              <a:t>1) </a:t>
            </a:r>
            <a:r>
              <a:rPr lang="lv-LV" dirty="0" err="1"/>
              <a:t>konodontu</a:t>
            </a:r>
            <a:r>
              <a:rPr lang="lv-LV" dirty="0"/>
              <a:t> pirmatklājējs,</a:t>
            </a:r>
          </a:p>
          <a:p>
            <a:pPr>
              <a:spcBef>
                <a:spcPts val="200"/>
              </a:spcBef>
            </a:pPr>
            <a:r>
              <a:rPr lang="lv-LV" dirty="0"/>
              <a:t>2) savācis plašas Baltijas paleozoja </a:t>
            </a:r>
            <a:r>
              <a:rPr lang="lv-LV" dirty="0" err="1"/>
              <a:t>fosīliju</a:t>
            </a:r>
            <a:r>
              <a:rPr lang="lv-LV" dirty="0"/>
              <a:t> kolekcijas,</a:t>
            </a:r>
          </a:p>
          <a:p>
            <a:pPr>
              <a:spcBef>
                <a:spcPts val="200"/>
              </a:spcBef>
            </a:pPr>
            <a:r>
              <a:rPr lang="lv-LV" dirty="0"/>
              <a:t>3) salīdzinošās </a:t>
            </a:r>
            <a:r>
              <a:rPr lang="lv-LV" dirty="0" err="1"/>
              <a:t>osteoloģijas</a:t>
            </a:r>
            <a:r>
              <a:rPr lang="lv-LV" dirty="0"/>
              <a:t> attīstībā.</a:t>
            </a:r>
          </a:p>
        </p:txBody>
      </p:sp>
    </p:spTree>
    <p:extLst>
      <p:ext uri="{BB962C8B-B14F-4D97-AF65-F5344CB8AC3E}">
        <p14:creationId xmlns:p14="http://schemas.microsoft.com/office/powerpoint/2010/main" val="266817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251520" y="332656"/>
            <a:ext cx="6480720" cy="443711"/>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100"/>
              </a:spcBef>
            </a:pPr>
            <a:r>
              <a:rPr lang="lv-LV" sz="2800" b="1" dirty="0" err="1">
                <a:solidFill>
                  <a:srgbClr val="00377C"/>
                </a:solidFill>
                <a:latin typeface="+mn-lt"/>
              </a:rPr>
              <a:t>Pandera</a:t>
            </a:r>
            <a:r>
              <a:rPr lang="lv-LV" sz="2800" b="1" dirty="0">
                <a:solidFill>
                  <a:srgbClr val="00377C"/>
                </a:solidFill>
                <a:latin typeface="+mn-lt"/>
              </a:rPr>
              <a:t> «pēdas» Latvijā / secinājumi</a:t>
            </a:r>
            <a:endParaRPr lang="lv-LV" sz="2800" b="1" dirty="0">
              <a:latin typeface="+mn-lt"/>
            </a:endParaRPr>
          </a:p>
        </p:txBody>
      </p:sp>
      <p:sp>
        <p:nvSpPr>
          <p:cNvPr id="3" name="object 6"/>
          <p:cNvSpPr txBox="1"/>
          <p:nvPr/>
        </p:nvSpPr>
        <p:spPr>
          <a:xfrm>
            <a:off x="6156176" y="188640"/>
            <a:ext cx="2808312" cy="6537687"/>
          </a:xfrm>
          <a:prstGeom prst="rect">
            <a:avLst/>
          </a:prstGeom>
        </p:spPr>
        <p:txBody>
          <a:bodyPr vert="horz" wrap="square" lIns="0" tIns="12700" rIns="0" bIns="0" rtlCol="0">
            <a:spAutoFit/>
          </a:bodyPr>
          <a:lstStyle/>
          <a:p>
            <a:pPr marL="342900" indent="-342900">
              <a:spcBef>
                <a:spcPts val="600"/>
              </a:spcBef>
              <a:buFont typeface="+mj-lt"/>
              <a:buAutoNum type="arabicPeriod"/>
            </a:pPr>
            <a:r>
              <a:rPr lang="lv-LV" dirty="0"/>
              <a:t>Grāmatas LU Bibliotēkā</a:t>
            </a:r>
          </a:p>
          <a:p>
            <a:pPr marL="342900" indent="-342900">
              <a:spcBef>
                <a:spcPts val="600"/>
              </a:spcBef>
              <a:buFont typeface="+mj-lt"/>
              <a:buAutoNum type="arabicPeriod"/>
            </a:pPr>
            <a:r>
              <a:rPr lang="lv-LV" dirty="0"/>
              <a:t>Ekspozīcija Carnikavas Novadpētniecības centrā (publisks muzejs no 2012)</a:t>
            </a:r>
          </a:p>
          <a:p>
            <a:pPr marL="342900" indent="-342900">
              <a:spcBef>
                <a:spcPts val="600"/>
              </a:spcBef>
              <a:buFont typeface="+mj-lt"/>
              <a:buAutoNum type="arabicPeriod"/>
            </a:pPr>
            <a:r>
              <a:rPr lang="pt-BR" dirty="0"/>
              <a:t>Carnikavas muižas pils celta pirms 1786. gada</a:t>
            </a:r>
            <a:r>
              <a:rPr lang="lv-LV" dirty="0"/>
              <a:t> un tā bijusi viena no greznākajām pilīm Vidzemē. To rotāja 14 iespaidīgas smilšakmens kolonnas ar joniskiem kapiteļiem fasādē. Pirmajā pasaules kara laikā (1917), tuvojoties vācu karaspēkam, pils nodzenāta, un par bijušās godības lieciniekiem Carnikavā palicis muižas parks un četri pils kolonnas kapiteļi (divi – pie LU, pa vienam Carnikavā un skvērā pie Mazās Ģildes).</a:t>
            </a:r>
            <a:endParaRPr lang="en-US" dirty="0"/>
          </a:p>
        </p:txBody>
      </p:sp>
      <p:sp>
        <p:nvSpPr>
          <p:cNvPr id="5" name="TextBox 4"/>
          <p:cNvSpPr txBox="1"/>
          <p:nvPr/>
        </p:nvSpPr>
        <p:spPr>
          <a:xfrm>
            <a:off x="3131840" y="4365104"/>
            <a:ext cx="3240359" cy="261610"/>
          </a:xfrm>
          <a:prstGeom prst="rect">
            <a:avLst/>
          </a:prstGeom>
          <a:noFill/>
        </p:spPr>
        <p:txBody>
          <a:bodyPr wrap="square" rtlCol="0">
            <a:spAutoFit/>
          </a:bodyPr>
          <a:lstStyle/>
          <a:p>
            <a:r>
              <a:rPr lang="lv-LV" sz="1100" dirty="0"/>
              <a:t>Carnikavas muižas kapiteļi pie LU ieejas Merķeļa ielā </a:t>
            </a:r>
            <a:endParaRPr lang="en-US" sz="11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870808"/>
            <a:ext cx="2648656" cy="1765770"/>
          </a:xfrm>
          <a:prstGeom prst="rect">
            <a:avLst/>
          </a:prstGeom>
        </p:spPr>
      </p:pic>
      <p:sp>
        <p:nvSpPr>
          <p:cNvPr id="10" name="TextBox 9"/>
          <p:cNvSpPr txBox="1"/>
          <p:nvPr/>
        </p:nvSpPr>
        <p:spPr>
          <a:xfrm>
            <a:off x="2059310" y="1268389"/>
            <a:ext cx="45719" cy="369332"/>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785" y="947420"/>
            <a:ext cx="2739375" cy="15454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82" y="2778082"/>
            <a:ext cx="2754887" cy="183919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179" y="4657260"/>
            <a:ext cx="3912021" cy="20438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840" y="2677557"/>
            <a:ext cx="3240360" cy="163240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55" y="4704857"/>
            <a:ext cx="2303123" cy="1133122"/>
          </a:xfrm>
          <a:prstGeom prst="rect">
            <a:avLst/>
          </a:prstGeom>
        </p:spPr>
      </p:pic>
    </p:spTree>
    <p:extLst>
      <p:ext uri="{BB962C8B-B14F-4D97-AF65-F5344CB8AC3E}">
        <p14:creationId xmlns:p14="http://schemas.microsoft.com/office/powerpoint/2010/main" val="2964601052"/>
      </p:ext>
    </p:extLst>
  </p:cSld>
  <p:clrMapOvr>
    <a:masterClrMapping/>
  </p:clrMapOvr>
</p:sld>
</file>

<file path=ppt/theme/theme1.xml><?xml version="1.0" encoding="utf-8"?>
<a:theme xmlns:a="http://schemas.openxmlformats.org/drawingml/2006/main" name="18-244_BLUE_Presentation_4_3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4CD1C93-9A97-4376-9BBA-B729D0C65864}" vid="{C8D82DBD-EE05-47B9-BAA3-F3E9D3E16E95}"/>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CD1C93-9A97-4376-9BBA-B729D0C65864}" vid="{1E59405C-A34A-4C6D-A806-25CD616BF8E9}"/>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CD1C93-9A97-4376-9BBA-B729D0C65864}" vid="{908A3498-0219-4E62-BA87-86F27C28028E}"/>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4CD1C93-9A97-4376-9BBA-B729D0C65864}" vid="{0531B838-1707-445F-AFD6-863B97069D62}"/>
    </a:ext>
  </a:extLst>
</a:theme>
</file>

<file path=docProps/app.xml><?xml version="1.0" encoding="utf-8"?>
<Properties xmlns="http://schemas.openxmlformats.org/officeDocument/2006/extended-properties" xmlns:vt="http://schemas.openxmlformats.org/officeDocument/2006/docPropsVTypes">
  <Template>18-244_BLUE_Presentation_4_3_TEMPLATE</Template>
  <TotalTime>1302</TotalTime>
  <Words>1374</Words>
  <Application>Microsoft Office PowerPoint</Application>
  <PresentationFormat>On-screen Show (4:3)</PresentationFormat>
  <Paragraphs>71</Paragraphs>
  <Slides>10</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Arial</vt:lpstr>
      <vt:lpstr>Calibri</vt:lpstr>
      <vt:lpstr>Calibri Light</vt:lpstr>
      <vt:lpstr>Wingdings</vt:lpstr>
      <vt:lpstr>18-244_BLUE_Presentation_4_3_TEMPLATE</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Maija</dc:creator>
  <cp:lastModifiedBy> </cp:lastModifiedBy>
  <cp:revision>145</cp:revision>
  <dcterms:created xsi:type="dcterms:W3CDTF">2019-01-16T21:38:39Z</dcterms:created>
  <dcterms:modified xsi:type="dcterms:W3CDTF">2019-02-23T13:27:10Z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2018-10-09T00:00:00Z</vt:filetime>
  </property>
  <property fmtid="{D5CDD505-2E9C-101B-9397-08002B2CF9AE}" pid="3" name="Creator">
    <vt:lpwstr>Adobe InDesign CC 13.1 (Windows)</vt:lpwstr>
  </property>
  <property fmtid="{D5CDD505-2E9C-101B-9397-08002B2CF9AE}" pid="4" name="LastSaved">
    <vt:filetime>2018-10-09T00:00:00Z</vt:filetime>
  </property>
</Properties>
</file>