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0" r:id="rId1"/>
  </p:sldMasterIdLst>
  <p:notesMasterIdLst>
    <p:notesMasterId r:id="rId35"/>
  </p:notesMasterIdLst>
  <p:sldIdLst>
    <p:sldId id="256" r:id="rId2"/>
    <p:sldId id="351" r:id="rId3"/>
    <p:sldId id="352" r:id="rId4"/>
    <p:sldId id="353" r:id="rId5"/>
    <p:sldId id="339" r:id="rId6"/>
    <p:sldId id="354" r:id="rId7"/>
    <p:sldId id="355" r:id="rId8"/>
    <p:sldId id="326" r:id="rId9"/>
    <p:sldId id="263" r:id="rId10"/>
    <p:sldId id="303" r:id="rId11"/>
    <p:sldId id="271" r:id="rId12"/>
    <p:sldId id="341" r:id="rId13"/>
    <p:sldId id="336" r:id="rId14"/>
    <p:sldId id="278" r:id="rId15"/>
    <p:sldId id="281" r:id="rId16"/>
    <p:sldId id="321" r:id="rId17"/>
    <p:sldId id="319" r:id="rId18"/>
    <p:sldId id="358" r:id="rId19"/>
    <p:sldId id="301" r:id="rId20"/>
    <p:sldId id="258" r:id="rId21"/>
    <p:sldId id="335" r:id="rId22"/>
    <p:sldId id="350" r:id="rId23"/>
    <p:sldId id="267" r:id="rId24"/>
    <p:sldId id="346" r:id="rId25"/>
    <p:sldId id="349" r:id="rId26"/>
    <p:sldId id="347" r:id="rId27"/>
    <p:sldId id="345" r:id="rId28"/>
    <p:sldId id="338" r:id="rId29"/>
    <p:sldId id="333" r:id="rId30"/>
    <p:sldId id="348" r:id="rId31"/>
    <p:sldId id="343" r:id="rId32"/>
    <p:sldId id="359" r:id="rId33"/>
    <p:sldId id="27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hards" initials="R" lastIdx="1" clrIdx="0">
    <p:extLst>
      <p:ext uri="{19B8F6BF-5375-455C-9EA6-DF929625EA0E}">
        <p15:presenceInfo xmlns:p15="http://schemas.microsoft.com/office/powerpoint/2012/main" userId="Rihards" providerId="None"/>
      </p:ext>
    </p:extLst>
  </p:cmAuthor>
  <p:cmAuthor id="2" name="Zane Zalužinska" initials="ZZ" lastIdx="1" clrIdx="1">
    <p:extLst>
      <p:ext uri="{19B8F6BF-5375-455C-9EA6-DF929625EA0E}">
        <p15:presenceInfo xmlns:p15="http://schemas.microsoft.com/office/powerpoint/2012/main" userId="96e74c1a2dc16b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3113"/>
    <a:srgbClr val="CBAD4D"/>
    <a:srgbClr val="DDB63E"/>
    <a:srgbClr val="CDA125"/>
    <a:srgbClr val="D6B836"/>
    <a:srgbClr val="D7A927"/>
    <a:srgbClr val="002570"/>
    <a:srgbClr val="0036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65" autoAdjust="0"/>
    <p:restoredTop sz="79799" autoAdjust="0"/>
  </p:normalViewPr>
  <p:slideViewPr>
    <p:cSldViewPr snapToGrid="0">
      <p:cViewPr varScale="1">
        <p:scale>
          <a:sx n="65" d="100"/>
          <a:sy n="65" d="100"/>
        </p:scale>
        <p:origin x="121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28B81-AA41-4DC4-860E-31A8AE709EDB}" type="datetimeFigureOut">
              <a:rPr lang="lv-LV" smtClean="0"/>
              <a:t>23.02.2019</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6622C-46EE-4899-8787-9C8E450C5B02}" type="slidenum">
              <a:rPr lang="lv-LV" smtClean="0"/>
              <a:t>‹#›</a:t>
            </a:fld>
            <a:endParaRPr lang="lv-LV"/>
          </a:p>
        </p:txBody>
      </p:sp>
    </p:spTree>
    <p:extLst>
      <p:ext uri="{BB962C8B-B14F-4D97-AF65-F5344CB8AC3E}">
        <p14:creationId xmlns:p14="http://schemas.microsoft.com/office/powerpoint/2010/main" val="314495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Sasveicināšanās</a:t>
            </a:r>
            <a:r>
              <a:rPr lang="lv-LV" baseline="0" dirty="0"/>
              <a:t> un iepazīšanās ar tēmu. </a:t>
            </a:r>
          </a:p>
          <a:p>
            <a:r>
              <a:rPr lang="lv-LV" dirty="0"/>
              <a:t>Patoloģija ir svarīga medicīnas nozare, kas atklāj un izpēta dažādas slimības radītos bojājumus. Patoloģiskā anatomija ir klīniskās medicīnas filozofija, fundaments. Grieķu valodā pathos nozīmē ciešanas, slimība. Runājot par Latvijas Universitātes patoloģijas attīstību, tā ir cieši saistīta ar Romanu Adelheimu.</a:t>
            </a:r>
          </a:p>
          <a:p>
            <a:r>
              <a:rPr lang="lv-LV" dirty="0"/>
              <a:t>Romans Adelheims ne tikai savu dzīvi veltīja Patoloģijas katedras attīstībai, bet iesāka arī muzeja attīstību. R. Adelheims bija izcils pedagogs un paraugs saviem kolēģiem un studentiem. </a:t>
            </a:r>
          </a:p>
          <a:p>
            <a:endParaRPr lang="lv-LV" dirty="0"/>
          </a:p>
        </p:txBody>
      </p:sp>
      <p:sp>
        <p:nvSpPr>
          <p:cNvPr id="4" name="Slide Number Placeholder 3"/>
          <p:cNvSpPr>
            <a:spLocks noGrp="1"/>
          </p:cNvSpPr>
          <p:nvPr>
            <p:ph type="sldNum" sz="quarter" idx="10"/>
          </p:nvPr>
        </p:nvSpPr>
        <p:spPr/>
        <p:txBody>
          <a:bodyPr/>
          <a:lstStyle/>
          <a:p>
            <a:fld id="{A3F6622C-46EE-4899-8787-9C8E450C5B02}" type="slidenum">
              <a:rPr lang="lv-LV" smtClean="0"/>
              <a:t>1</a:t>
            </a:fld>
            <a:endParaRPr lang="lv-LV"/>
          </a:p>
        </p:txBody>
      </p:sp>
    </p:spTree>
    <p:extLst>
      <p:ext uri="{BB962C8B-B14F-4D97-AF65-F5344CB8AC3E}">
        <p14:creationId xmlns:p14="http://schemas.microsoft.com/office/powerpoint/2010/main" val="2400280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Adelheims</a:t>
            </a:r>
            <a:r>
              <a:rPr lang="lv-LV" baseline="0" dirty="0"/>
              <a:t> un Maksis Brants, Rīga 20.gs. 30.gadi. </a:t>
            </a:r>
          </a:p>
          <a:p>
            <a:r>
              <a:rPr lang="lv-LV" dirty="0"/>
              <a:t>Pēc profesora Romana Adelheima pēkšņas un pāragras nāves 1938. gadā septiska rokas ievainojuma dēļ, ko</a:t>
            </a:r>
            <a:r>
              <a:rPr lang="lv-LV" baseline="0" dirty="0"/>
              <a:t> ieguva</a:t>
            </a:r>
            <a:r>
              <a:rPr lang="lv-LV" dirty="0"/>
              <a:t> veicot autopsiju bērnam,</a:t>
            </a:r>
            <a:r>
              <a:rPr lang="lv-LV" baseline="0" dirty="0"/>
              <a:t> </a:t>
            </a:r>
            <a:r>
              <a:rPr lang="lv-LV" dirty="0"/>
              <a:t>Patoloģijas institūta vadība tika uzticēta M. Brantam, kas bija viens no tuvākajiem kolēģiem R. </a:t>
            </a:r>
            <a:r>
              <a:rPr lang="lv-LV" dirty="0" err="1"/>
              <a:t>Adelheimam</a:t>
            </a:r>
            <a:r>
              <a:rPr lang="lv-LV" dirty="0"/>
              <a:t>.</a:t>
            </a:r>
          </a:p>
        </p:txBody>
      </p:sp>
      <p:sp>
        <p:nvSpPr>
          <p:cNvPr id="4" name="Slide Number Placeholder 3"/>
          <p:cNvSpPr>
            <a:spLocks noGrp="1"/>
          </p:cNvSpPr>
          <p:nvPr>
            <p:ph type="sldNum" sz="quarter" idx="10"/>
          </p:nvPr>
        </p:nvSpPr>
        <p:spPr/>
        <p:txBody>
          <a:bodyPr/>
          <a:lstStyle/>
          <a:p>
            <a:fld id="{A3F6622C-46EE-4899-8787-9C8E450C5B02}" type="slidenum">
              <a:rPr lang="lv-LV" smtClean="0"/>
              <a:t>11</a:t>
            </a:fld>
            <a:endParaRPr lang="lv-LV"/>
          </a:p>
        </p:txBody>
      </p:sp>
    </p:spTree>
    <p:extLst>
      <p:ext uri="{BB962C8B-B14F-4D97-AF65-F5344CB8AC3E}">
        <p14:creationId xmlns:p14="http://schemas.microsoft.com/office/powerpoint/2010/main" val="4161760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Maksis Brants piedzima 1890. gadā, Kronštatē, Krievijas jūras kara flotes ārsta ģimenē, kura saknes nāk no Kurzemes puses. Jau no bērna dienām M. Brantu interesēja ornitoloģija un citas dabaszinību nozares.</a:t>
            </a:r>
          </a:p>
          <a:p>
            <a:r>
              <a:rPr lang="lv-LV" dirty="0"/>
              <a:t>Tāpat, kā R. Adelheims savu ārsta diplomu ieguva Tērbatas Universitātē un pēc tam papildināja savas zināšanas gan Berlīnē, gan Cīrihē.</a:t>
            </a:r>
          </a:p>
        </p:txBody>
      </p:sp>
      <p:sp>
        <p:nvSpPr>
          <p:cNvPr id="4" name="Slide Number Placeholder 3"/>
          <p:cNvSpPr>
            <a:spLocks noGrp="1"/>
          </p:cNvSpPr>
          <p:nvPr>
            <p:ph type="sldNum" sz="quarter" idx="10"/>
          </p:nvPr>
        </p:nvSpPr>
        <p:spPr/>
        <p:txBody>
          <a:bodyPr/>
          <a:lstStyle/>
          <a:p>
            <a:fld id="{A3F6622C-46EE-4899-8787-9C8E450C5B02}" type="slidenum">
              <a:rPr lang="lv-LV" smtClean="0"/>
              <a:t>12</a:t>
            </a:fld>
            <a:endParaRPr lang="lv-LV"/>
          </a:p>
        </p:txBody>
      </p:sp>
    </p:spTree>
    <p:extLst>
      <p:ext uri="{BB962C8B-B14F-4D97-AF65-F5344CB8AC3E}">
        <p14:creationId xmlns:p14="http://schemas.microsoft.com/office/powerpoint/2010/main" val="3703503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Makša Branta un Adelheima iepazīšanās notika Rīgas pilsētas 2. slimnīcā Patoloģiskās anatomijas institūtā. Abu iepazīšanās Brantam izmainīja viņa turpmāko dzīves ceļa izvēli, nosliecoties par labu patoanatomiskajai zinātnei. Adleheims Brantam bija izcils skolotājs un kolēģis.</a:t>
            </a:r>
          </a:p>
        </p:txBody>
      </p:sp>
      <p:sp>
        <p:nvSpPr>
          <p:cNvPr id="4" name="Slide Number Placeholder 3"/>
          <p:cNvSpPr>
            <a:spLocks noGrp="1"/>
          </p:cNvSpPr>
          <p:nvPr>
            <p:ph type="sldNum" sz="quarter" idx="10"/>
          </p:nvPr>
        </p:nvSpPr>
        <p:spPr/>
        <p:txBody>
          <a:bodyPr/>
          <a:lstStyle/>
          <a:p>
            <a:fld id="{A3F6622C-46EE-4899-8787-9C8E450C5B02}" type="slidenum">
              <a:rPr lang="lv-LV" smtClean="0"/>
              <a:t>13</a:t>
            </a:fld>
            <a:endParaRPr lang="lv-LV"/>
          </a:p>
        </p:txBody>
      </p:sp>
    </p:spTree>
    <p:extLst>
      <p:ext uri="{BB962C8B-B14F-4D97-AF65-F5344CB8AC3E}">
        <p14:creationId xmlns:p14="http://schemas.microsoft.com/office/powerpoint/2010/main" val="492125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dirty="0">
                <a:latin typeface="Arial" panose="020B0604020202020204" pitchFamily="34" charset="0"/>
                <a:cs typeface="Arial" panose="020B0604020202020204" pitchFamily="34" charset="0"/>
              </a:rPr>
              <a:t>Maksis Brants ar studentu grupu pēc praktisko darbu anatomijā pabeigšanas. 1. rindā sēž no kreisās: 4. Maksis Brants; 5. Jānis Alfrēds Kaktiņš. Rīga, 1924. gada martā.</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dirty="0">
                <a:latin typeface="Arial" panose="020B0604020202020204" pitchFamily="34" charset="0"/>
                <a:cs typeface="Arial" panose="020B0604020202020204" pitchFamily="34" charset="0"/>
              </a:rPr>
              <a:t>Darbojoties Latvijas Universitātē, aktīvi iesaistīja jaunos studentus, entuziastus patoloģijā. Branta zinātniskais mantojums patoloģijas jomā ir ļoti plašs un daudzpusīgs. Pavisam viņš publicējis aptuveni 100 darbus. No bērna dienām M. Brantu interesēja ornitoloģija un citas dabaszinību nozares. </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dirty="0">
                <a:latin typeface="Arial" panose="020B0604020202020204" pitchFamily="34" charset="0"/>
                <a:cs typeface="Arial" panose="020B0604020202020204" pitchFamily="34" charset="0"/>
              </a:rPr>
              <a:t>Latvijā veiktie M. Branta pētījumi galvenokārt veltīti dažādas lokalizācijas vēža patoloģijai. Veica pretvēža cīņas organizēšanu Latvijā un eksperimentu rezultātus un autopsiju novērojumus publicēja Latvijas un Vācijas ārstu žurnālos.</a:t>
            </a:r>
          </a:p>
        </p:txBody>
      </p:sp>
      <p:sp>
        <p:nvSpPr>
          <p:cNvPr id="4" name="Slide Number Placeholder 3"/>
          <p:cNvSpPr>
            <a:spLocks noGrp="1"/>
          </p:cNvSpPr>
          <p:nvPr>
            <p:ph type="sldNum" sz="quarter" idx="10"/>
          </p:nvPr>
        </p:nvSpPr>
        <p:spPr/>
        <p:txBody>
          <a:bodyPr/>
          <a:lstStyle/>
          <a:p>
            <a:fld id="{A3F6622C-46EE-4899-8787-9C8E450C5B02}" type="slidenum">
              <a:rPr lang="lv-LV" smtClean="0"/>
              <a:t>14</a:t>
            </a:fld>
            <a:endParaRPr lang="lv-LV"/>
          </a:p>
        </p:txBody>
      </p:sp>
    </p:spTree>
    <p:extLst>
      <p:ext uri="{BB962C8B-B14F-4D97-AF65-F5344CB8AC3E}">
        <p14:creationId xmlns:p14="http://schemas.microsoft.com/office/powerpoint/2010/main" val="2578544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Brants</a:t>
            </a:r>
            <a:r>
              <a:rPr lang="lv-LV" baseline="0" dirty="0"/>
              <a:t> aktīvi l</a:t>
            </a:r>
            <a:r>
              <a:rPr lang="lv-LV" dirty="0"/>
              <a:t>asīja</a:t>
            </a:r>
            <a:r>
              <a:rPr lang="lv-LV" baseline="0" dirty="0"/>
              <a:t> lekcijas studentiem.</a:t>
            </a:r>
            <a:endParaRPr lang="lv-LV" dirty="0"/>
          </a:p>
          <a:p>
            <a:r>
              <a:rPr lang="lv-LV" dirty="0"/>
              <a:t>Brants aktīvi piedalījās kongresos un konferencēs Latvijā un ārzemēs. Maksis Brants strādāja studentu un Universitātes attīstības labā, saglabājot patoanatomijas nozares svarīgumu.</a:t>
            </a:r>
          </a:p>
        </p:txBody>
      </p:sp>
      <p:sp>
        <p:nvSpPr>
          <p:cNvPr id="4" name="Slaida numura vietturis 3"/>
          <p:cNvSpPr>
            <a:spLocks noGrp="1"/>
          </p:cNvSpPr>
          <p:nvPr>
            <p:ph type="sldNum" sz="quarter" idx="5"/>
          </p:nvPr>
        </p:nvSpPr>
        <p:spPr/>
        <p:txBody>
          <a:bodyPr/>
          <a:lstStyle/>
          <a:p>
            <a:fld id="{A3F6622C-46EE-4899-8787-9C8E450C5B02}" type="slidenum">
              <a:rPr lang="lv-LV" smtClean="0"/>
              <a:t>15</a:t>
            </a:fld>
            <a:endParaRPr lang="lv-LV"/>
          </a:p>
        </p:txBody>
      </p:sp>
    </p:spTree>
    <p:extLst>
      <p:ext uri="{BB962C8B-B14F-4D97-AF65-F5344CB8AC3E}">
        <p14:creationId xmlns:p14="http://schemas.microsoft.com/office/powerpoint/2010/main" val="829590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Izceļoties Otrajam pasaules karam, M. Brants bija spiests kopā ar ģimeni doties uz Vāciju. Viņš bija viens no nedaudzajiem Latvijas mediķiem, kam zinātniskā karjera pēc aizbraukšanas veidojās diezgan sekmīgi. Vācijā bijis Pozenes pilsētas slimnīcas Patoloģijas institūta vadītājs, vēlāk arī profesors, Berlīnes Brīvās universitātes līdzdibinātājs, ārkārtas profesors patoloģiskajā anatomijā. Nodibināja Austrumeiropas institūta Medicīnas sekciju, atjaunoja Berlīnes Patologu apvienību.</a:t>
            </a:r>
          </a:p>
        </p:txBody>
      </p:sp>
      <p:sp>
        <p:nvSpPr>
          <p:cNvPr id="4" name="Slide Number Placeholder 3"/>
          <p:cNvSpPr>
            <a:spLocks noGrp="1"/>
          </p:cNvSpPr>
          <p:nvPr>
            <p:ph type="sldNum" sz="quarter" idx="10"/>
          </p:nvPr>
        </p:nvSpPr>
        <p:spPr/>
        <p:txBody>
          <a:bodyPr/>
          <a:lstStyle/>
          <a:p>
            <a:fld id="{A3F6622C-46EE-4899-8787-9C8E450C5B02}" type="slidenum">
              <a:rPr lang="lv-LV" smtClean="0"/>
              <a:t>16</a:t>
            </a:fld>
            <a:endParaRPr lang="lv-LV"/>
          </a:p>
        </p:txBody>
      </p:sp>
    </p:spTree>
    <p:extLst>
      <p:ext uri="{BB962C8B-B14F-4D97-AF65-F5344CB8AC3E}">
        <p14:creationId xmlns:p14="http://schemas.microsoft.com/office/powerpoint/2010/main" val="2302326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lv-LV" sz="1200" dirty="0">
                <a:solidFill>
                  <a:schemeClr val="tx1"/>
                </a:solidFill>
                <a:latin typeface="Arial" panose="020B0604020202020204" pitchFamily="34" charset="0"/>
                <a:cs typeface="Arial" panose="020B0604020202020204" pitchFamily="34" charset="0"/>
              </a:rPr>
              <a:t>Pēc Branta piespiedu izceļošanas uz Vāciju katedras vadību pārņēma Jānis Alfrēds Kaktiņš, kas bija līdzstrādnieks gan Brantam, gan Adelheimam.  </a:t>
            </a:r>
          </a:p>
          <a:p>
            <a:pPr algn="just"/>
            <a:r>
              <a:rPr lang="lv-LV" sz="1200" dirty="0">
                <a:solidFill>
                  <a:schemeClr val="tx1"/>
                </a:solidFill>
                <a:latin typeface="Arial" panose="020B0604020202020204" pitchFamily="34" charset="0"/>
                <a:cs typeface="Arial" panose="020B0604020202020204" pitchFamily="34" charset="0"/>
              </a:rPr>
              <a:t>Jānis Alfrēds Kaktiņš piedzima 1892. gada 15. februārī Mazsalacā. 1911. gadā iestājies Tērbatas Universitātes Medicīnas fakultātē, bet 1916. gadā  tika iesaukts Krievijas armijā un dienējis par ārstu. Pēc Krievijas impērijas sabrukuma 1918. gadā J. A. Kaktiņš dienēja armijā, kas cīnījās pret padomju varu.</a:t>
            </a:r>
          </a:p>
        </p:txBody>
      </p:sp>
      <p:sp>
        <p:nvSpPr>
          <p:cNvPr id="4" name="Slide Number Placeholder 3"/>
          <p:cNvSpPr>
            <a:spLocks noGrp="1"/>
          </p:cNvSpPr>
          <p:nvPr>
            <p:ph type="sldNum" sz="quarter" idx="10"/>
          </p:nvPr>
        </p:nvSpPr>
        <p:spPr/>
        <p:txBody>
          <a:bodyPr/>
          <a:lstStyle/>
          <a:p>
            <a:fld id="{A3F6622C-46EE-4899-8787-9C8E450C5B02}" type="slidenum">
              <a:rPr lang="lv-LV" smtClean="0"/>
              <a:t>17</a:t>
            </a:fld>
            <a:endParaRPr lang="lv-LV"/>
          </a:p>
        </p:txBody>
      </p:sp>
    </p:spTree>
    <p:extLst>
      <p:ext uri="{BB962C8B-B14F-4D97-AF65-F5344CB8AC3E}">
        <p14:creationId xmlns:p14="http://schemas.microsoft.com/office/powerpoint/2010/main" val="201488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Arnolds Šenbergs piedzima 1898. g. 7. oktobrī Jelgavā. LU ieguva laboranta-patohistologa un feldšera-patologanatoma specialitāti. 1918. gadā sāka strādāt Latvijas Universitātē Patoloģijas institūtā pie prof. R. Adelheima. Šeit Arnolds Šenbergs nostrādāja 45 gadus, visus vienā darba vietā, bez pārtraukuma līdz pat pēdējai dzīves dienai. Arnolds Šenberga ieguldītais darbs Patoloģijas katedrā ir nenovērtējams. </a:t>
            </a:r>
          </a:p>
          <a:p>
            <a:r>
              <a:rPr lang="lv-LV" dirty="0"/>
              <a:t>LU Patoloģiskās anatomijas katedrā, profesora Romāna Adelheima vadībā, viņš izveidoja makro preparātu muzeju.</a:t>
            </a:r>
          </a:p>
          <a:p>
            <a:r>
              <a:rPr lang="lv-LV" dirty="0"/>
              <a:t>Pēc kolēģu atsauksmēm A. Šenbergs bija dziļi inteliģents cilvēks, Ļoti labs speciālists laborants-patohistologs un labprāt sniedz savu pieredzi jaunajiem speciālistiem. Pateicoties, Arnolda Šenberga darba aizrautībai, daudzi makro preparāti ir saglabājušies līdz mūsdienām.</a:t>
            </a:r>
          </a:p>
        </p:txBody>
      </p:sp>
      <p:sp>
        <p:nvSpPr>
          <p:cNvPr id="4" name="Slide Number Placeholder 3"/>
          <p:cNvSpPr>
            <a:spLocks noGrp="1"/>
          </p:cNvSpPr>
          <p:nvPr>
            <p:ph type="sldNum" sz="quarter" idx="10"/>
          </p:nvPr>
        </p:nvSpPr>
        <p:spPr/>
        <p:txBody>
          <a:bodyPr/>
          <a:lstStyle/>
          <a:p>
            <a:fld id="{A3F6622C-46EE-4899-8787-9C8E450C5B02}" type="slidenum">
              <a:rPr lang="lv-LV" smtClean="0"/>
              <a:t>19</a:t>
            </a:fld>
            <a:endParaRPr lang="lv-LV"/>
          </a:p>
        </p:txBody>
      </p:sp>
    </p:spTree>
    <p:extLst>
      <p:ext uri="{BB962C8B-B14F-4D97-AF65-F5344CB8AC3E}">
        <p14:creationId xmlns:p14="http://schemas.microsoft.com/office/powerpoint/2010/main" val="3730098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latin typeface="Arial" panose="020B0604020202020204" pitchFamily="34" charset="0"/>
                <a:cs typeface="Arial" panose="020B0604020202020204" pitchFamily="34" charset="0"/>
              </a:rPr>
              <a:t>Pēckara laikā, atsūtītie uz LU vadīt patoloģiskās anatomijas katedru zinātnieki izjuta un pārņēma profesora Romana Adelheima radīto LU Patoloģiskās anatomijas katedras akadēmisko garu, tradīcijas, radoši attīstīja un turpināja viņa iesākto darbu.</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latin typeface="Arial" panose="020B0604020202020204" pitchFamily="34" charset="0"/>
                <a:cs typeface="Arial" panose="020B0604020202020204" pitchFamily="34" charset="0"/>
              </a:rPr>
              <a:t>Boriss Ugrjumovs piedzima 1892. gadā, Sanktpēterburgā. Arī viņa tēvs bija ārsts. Absolvējis Sanktpēterburgas ģimnāziju, Kara Medicīnas akadēmiju. Jaunā ārsta gaitas sākas tieši kara laukā.</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latin typeface="Arial" panose="020B0604020202020204" pitchFamily="34" charset="0"/>
                <a:cs typeface="Arial" panose="020B0604020202020204" pitchFamily="34" charset="0"/>
              </a:rPr>
              <a:t>Ugrjumovs uzsākot darbu LU, ātri apgūst latviešu valodu un ar savām lekcijām raisa jaunajos ārstos interesi par patoloģisko anatomiju. Savu darbu viņš veica rūpīgi, kā arī turpināja saglabāt katedras tradīcijas. Doc. Pugo teicis: ‘’Viņš bija autoritāte medicīnas fakultātes pasniedzējiem un studentiem.’’</a:t>
            </a:r>
          </a:p>
          <a:p>
            <a:endParaRPr lang="lv-LV" dirty="0"/>
          </a:p>
        </p:txBody>
      </p:sp>
      <p:sp>
        <p:nvSpPr>
          <p:cNvPr id="4" name="Slaida numura vietturis 3"/>
          <p:cNvSpPr>
            <a:spLocks noGrp="1"/>
          </p:cNvSpPr>
          <p:nvPr>
            <p:ph type="sldNum" sz="quarter" idx="5"/>
          </p:nvPr>
        </p:nvSpPr>
        <p:spPr/>
        <p:txBody>
          <a:bodyPr/>
          <a:lstStyle/>
          <a:p>
            <a:fld id="{A3F6622C-46EE-4899-8787-9C8E450C5B02}" type="slidenum">
              <a:rPr lang="lv-LV" smtClean="0"/>
              <a:t>20</a:t>
            </a:fld>
            <a:endParaRPr lang="lv-LV"/>
          </a:p>
        </p:txBody>
      </p:sp>
    </p:spTree>
    <p:extLst>
      <p:ext uri="{BB962C8B-B14F-4D97-AF65-F5344CB8AC3E}">
        <p14:creationId xmlns:p14="http://schemas.microsoft.com/office/powerpoint/2010/main" val="2557033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1946. gadā kļuva par LU patoloģiskās anatomijas katedras vadītāju. 1950. gadā Ugrjumovs</a:t>
            </a:r>
            <a:r>
              <a:rPr lang="lv-LV" baseline="0" dirty="0"/>
              <a:t> devās pelnītā pensijā.</a:t>
            </a:r>
          </a:p>
          <a:p>
            <a:r>
              <a:rPr lang="lv-LV" dirty="0"/>
              <a:t>Ugrjumova pētītās</a:t>
            </a:r>
            <a:r>
              <a:rPr lang="lv-LV" baseline="0" dirty="0"/>
              <a:t> jomas bija</a:t>
            </a:r>
            <a:r>
              <a:rPr lang="lv-LV" dirty="0"/>
              <a:t>: malārija un splenomegālija, plaušu tuberkuloze.</a:t>
            </a:r>
          </a:p>
        </p:txBody>
      </p:sp>
      <p:sp>
        <p:nvSpPr>
          <p:cNvPr id="4" name="Slide Number Placeholder 3"/>
          <p:cNvSpPr>
            <a:spLocks noGrp="1"/>
          </p:cNvSpPr>
          <p:nvPr>
            <p:ph type="sldNum" sz="quarter" idx="10"/>
          </p:nvPr>
        </p:nvSpPr>
        <p:spPr/>
        <p:txBody>
          <a:bodyPr/>
          <a:lstStyle/>
          <a:p>
            <a:fld id="{A3F6622C-46EE-4899-8787-9C8E450C5B02}" type="slidenum">
              <a:rPr lang="lv-LV" smtClean="0"/>
              <a:t>21</a:t>
            </a:fld>
            <a:endParaRPr lang="lv-LV"/>
          </a:p>
        </p:txBody>
      </p:sp>
    </p:spTree>
    <p:extLst>
      <p:ext uri="{BB962C8B-B14F-4D97-AF65-F5344CB8AC3E}">
        <p14:creationId xmlns:p14="http://schemas.microsoft.com/office/powerpoint/2010/main" val="25443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Patoloģiskās anatomijas attīstība Latvijas Universitātē ir cieši saistīta ar Romānā </a:t>
            </a:r>
            <a:r>
              <a:rPr lang="lv-LV" dirty="0" err="1"/>
              <a:t>Adelheima</a:t>
            </a:r>
            <a:r>
              <a:rPr lang="lv-LV" dirty="0"/>
              <a:t> (1881—1938) vārdu. Tieši ar R. </a:t>
            </a:r>
            <a:r>
              <a:rPr lang="lv-LV" dirty="0" err="1"/>
              <a:t>Adelheima</a:t>
            </a:r>
            <a:r>
              <a:rPr lang="lv-LV" dirty="0"/>
              <a:t> darbību sākās nopietna patoloģiskās anatomijas attīstība arī Latvijā.</a:t>
            </a:r>
          </a:p>
          <a:p>
            <a:r>
              <a:rPr lang="lv-LV" dirty="0"/>
              <a:t>Visa profesora dzīve bija veltīta zinātniski pētnieciskam darbam, pedagoģiskam darbam - studentu izglītošanai, kā arī praktiskam - </a:t>
            </a:r>
            <a:r>
              <a:rPr lang="lv-LV" dirty="0" err="1"/>
              <a:t>patologanatoma</a:t>
            </a:r>
            <a:r>
              <a:rPr lang="lv-LV" dirty="0"/>
              <a:t> darbam.</a:t>
            </a:r>
          </a:p>
          <a:p>
            <a:r>
              <a:rPr lang="lv-LV" dirty="0"/>
              <a:t>Profesora R. </a:t>
            </a:r>
            <a:r>
              <a:rPr lang="lv-LV" dirty="0" err="1"/>
              <a:t>Adelheima</a:t>
            </a:r>
            <a:r>
              <a:rPr lang="lv-LV" dirty="0"/>
              <a:t> zinātniskais mantojums, viņa publikācijas ir iekļautas latviešu, vācu, angļu, krievu un igauņu medicīnas izdevumos. Ar savu praktisko, zinātnisko un pedagoģisko darbību profesors Romāns Adelheims ir devis vērtīgu ieguldījumu Latvijas medicīnas attīstībā, kas ļauj viņu saukt par patoloģiskās anatomijas zinātnes nozares un mācību priekšmeta pamatlicēju Latvijā.</a:t>
            </a:r>
          </a:p>
          <a:p>
            <a:endParaRPr lang="lv-LV" dirty="0"/>
          </a:p>
        </p:txBody>
      </p:sp>
      <p:sp>
        <p:nvSpPr>
          <p:cNvPr id="4" name="Slide Number Placeholder 3"/>
          <p:cNvSpPr>
            <a:spLocks noGrp="1"/>
          </p:cNvSpPr>
          <p:nvPr>
            <p:ph type="sldNum" sz="quarter" idx="10"/>
          </p:nvPr>
        </p:nvSpPr>
        <p:spPr/>
        <p:txBody>
          <a:bodyPr/>
          <a:lstStyle/>
          <a:p>
            <a:fld id="{A3F6622C-46EE-4899-8787-9C8E450C5B02}" type="slidenum">
              <a:rPr lang="lv-LV" smtClean="0"/>
              <a:t>2</a:t>
            </a:fld>
            <a:endParaRPr lang="lv-LV"/>
          </a:p>
        </p:txBody>
      </p:sp>
    </p:spTree>
    <p:extLst>
      <p:ext uri="{BB962C8B-B14F-4D97-AF65-F5344CB8AC3E}">
        <p14:creationId xmlns:p14="http://schemas.microsoft.com/office/powerpoint/2010/main" val="3070815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solidFill>
                  <a:schemeClr val="bg1"/>
                </a:solidFill>
                <a:effectLst/>
              </a:rPr>
              <a:t>Pats savas ārsta studijas iesāka Florencē un noslēdza Latvijas Universitātē.</a:t>
            </a:r>
          </a:p>
          <a:p>
            <a:pPr marL="0" marR="0" indent="0" algn="l" defTabSz="914400" rtl="0" eaLnBrk="1" fontAlgn="auto" latinLnBrk="0" hangingPunct="1">
              <a:lnSpc>
                <a:spcPct val="100000"/>
              </a:lnSpc>
              <a:spcBef>
                <a:spcPts val="0"/>
              </a:spcBef>
              <a:spcAft>
                <a:spcPts val="0"/>
              </a:spcAft>
              <a:buClrTx/>
              <a:buSzTx/>
              <a:buFontTx/>
              <a:buNone/>
              <a:tabLst/>
              <a:defRPr/>
            </a:pPr>
            <a:r>
              <a:rPr lang="lv-LV" dirty="0">
                <a:solidFill>
                  <a:schemeClr val="bg1"/>
                </a:solidFill>
                <a:effectLst/>
              </a:rPr>
              <a:t>‘Vēlāk 1951. gadā tika arestēts un notiesāts par sakariem ar ārvalstu izlūkdienestu. Izcieta sodu Noriļskā, pēc tam atgriezās Rīgā. Savas dzīves laikā publicējis divas grāmatas, vienā no tām dalījies ar atmiņām, liecībām par ebreju holokaustu Latvijā.</a:t>
            </a:r>
          </a:p>
        </p:txBody>
      </p:sp>
      <p:sp>
        <p:nvSpPr>
          <p:cNvPr id="4" name="Slide Number Placeholder 3"/>
          <p:cNvSpPr>
            <a:spLocks noGrp="1"/>
          </p:cNvSpPr>
          <p:nvPr>
            <p:ph type="sldNum" sz="quarter" idx="10"/>
          </p:nvPr>
        </p:nvSpPr>
        <p:spPr/>
        <p:txBody>
          <a:bodyPr/>
          <a:lstStyle/>
          <a:p>
            <a:fld id="{A3F6622C-46EE-4899-8787-9C8E450C5B02}" type="slidenum">
              <a:rPr lang="lv-LV" smtClean="0"/>
              <a:t>22</a:t>
            </a:fld>
            <a:endParaRPr lang="lv-LV"/>
          </a:p>
        </p:txBody>
      </p:sp>
    </p:spTree>
    <p:extLst>
      <p:ext uri="{BB962C8B-B14F-4D97-AF65-F5344CB8AC3E}">
        <p14:creationId xmlns:p14="http://schemas.microsoft.com/office/powerpoint/2010/main" val="1688119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lv-LV" sz="1200" b="0" dirty="0">
                <a:solidFill>
                  <a:schemeClr val="tx1"/>
                </a:solidFill>
                <a:latin typeface="Arial" panose="020B0604020202020204" pitchFamily="34" charset="0"/>
                <a:cs typeface="Arial" panose="020B0604020202020204" pitchFamily="34" charset="0"/>
              </a:rPr>
              <a:t>Stabilitāte iestājās ar 1952. gadā profesora Serafima Iļjinska atnākšanu uz Patoloģiskās anatomijas katedru un to vadīšanu līdz mūža galam 1981. g., nepilnus 30 gadus. </a:t>
            </a:r>
          </a:p>
          <a:p>
            <a:pPr algn="just"/>
            <a:r>
              <a:rPr lang="lv-LV" sz="1200" b="0" dirty="0">
                <a:solidFill>
                  <a:schemeClr val="tx1"/>
                </a:solidFill>
                <a:latin typeface="Arial" panose="020B0604020202020204" pitchFamily="34" charset="0"/>
                <a:cs typeface="Arial" panose="020B0604020202020204" pitchFamily="34" charset="0"/>
              </a:rPr>
              <a:t>S. Iļjinskis dzimis 1914. gadā 22. augustā Samarā. Viņš bija pareizticīgo priestera Pāvela dēls. Tēvs, kā garīdznieks, tika arestēts 1936. g., izsūtīts uz Vorkutas nometni, un tur gāja bojā 1940. g.</a:t>
            </a:r>
          </a:p>
        </p:txBody>
      </p:sp>
      <p:sp>
        <p:nvSpPr>
          <p:cNvPr id="4" name="Slide Number Placeholder 3"/>
          <p:cNvSpPr>
            <a:spLocks noGrp="1"/>
          </p:cNvSpPr>
          <p:nvPr>
            <p:ph type="sldNum" sz="quarter" idx="10"/>
          </p:nvPr>
        </p:nvSpPr>
        <p:spPr/>
        <p:txBody>
          <a:bodyPr/>
          <a:lstStyle/>
          <a:p>
            <a:fld id="{A3F6622C-46EE-4899-8787-9C8E450C5B02}" type="slidenum">
              <a:rPr lang="lv-LV" smtClean="0"/>
              <a:t>23</a:t>
            </a:fld>
            <a:endParaRPr lang="lv-LV"/>
          </a:p>
        </p:txBody>
      </p:sp>
    </p:spTree>
    <p:extLst>
      <p:ext uri="{BB962C8B-B14F-4D97-AF65-F5344CB8AC3E}">
        <p14:creationId xmlns:p14="http://schemas.microsoft.com/office/powerpoint/2010/main" val="1014171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Pirms iestāšanās augstskolā strādājis par entomologu. Pabeidzis 1941. gadā 1. Ļeņingradas Medicīnas institūtu, tika aizsūtīts karā kā Sarkanās armijas ārsts. 1947. gadā kara laika patologa vērojumus apkopoja medicīnas zinātņu kandidāta disertācijā „Sirds izmaiņas traumatiskā šoka gadījumā”.</a:t>
            </a:r>
          </a:p>
          <a:p>
            <a:r>
              <a:rPr lang="lv-LV" dirty="0"/>
              <a:t>Profesors S.Iļjinskis neskatoties uz ļoti lielu pedagoģisku, zinātnisku, praktisku un organizatorisku darbu gan Patoloģijas katedrā gan P.Stradiņa slimnīcā, veltīja ļoti daudz sava laika jauno speciālistu un zinātnieku (audzināšanai) apmācībai.</a:t>
            </a:r>
          </a:p>
        </p:txBody>
      </p:sp>
      <p:sp>
        <p:nvSpPr>
          <p:cNvPr id="4" name="Slide Number Placeholder 3"/>
          <p:cNvSpPr>
            <a:spLocks noGrp="1"/>
          </p:cNvSpPr>
          <p:nvPr>
            <p:ph type="sldNum" sz="quarter" idx="10"/>
          </p:nvPr>
        </p:nvSpPr>
        <p:spPr/>
        <p:txBody>
          <a:bodyPr/>
          <a:lstStyle/>
          <a:p>
            <a:fld id="{A3F6622C-46EE-4899-8787-9C8E450C5B02}" type="slidenum">
              <a:rPr lang="lv-LV" smtClean="0"/>
              <a:t>24</a:t>
            </a:fld>
            <a:endParaRPr lang="lv-LV"/>
          </a:p>
        </p:txBody>
      </p:sp>
    </p:spTree>
    <p:extLst>
      <p:ext uri="{BB962C8B-B14F-4D97-AF65-F5344CB8AC3E}">
        <p14:creationId xmlns:p14="http://schemas.microsoft.com/office/powerpoint/2010/main" val="2228837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Ar pētījumu rezultātiem studenti uzstājās ne tikai zinātniskajās konferencēs Latvijā, bet arī Lietuvā, Igaunijā, Baltkrievijā. Tāpat, kā profesors Romans Adelheims, S. Iļjinskis strādāja pie ģeogrāfiskās patoloģijas jautājumiem, pētīja Latvijas endēmiskā kākšļa patomorfoloģiskās īpatnības kopā ar kolēģiem no citām katedrām, īpaši cieši sadarbojoties ar ķirurgiem prof. Ē. Ezerieti, prof. J. </a:t>
            </a:r>
            <a:r>
              <a:rPr lang="lv-LV" dirty="0" err="1"/>
              <a:t>Bune</a:t>
            </a:r>
            <a:r>
              <a:rPr lang="lv-LV" dirty="0"/>
              <a:t>, izcilu terapeitu prof. K. Rudzīti un citiem.</a:t>
            </a:r>
          </a:p>
        </p:txBody>
      </p:sp>
      <p:sp>
        <p:nvSpPr>
          <p:cNvPr id="4" name="Slide Number Placeholder 3"/>
          <p:cNvSpPr>
            <a:spLocks noGrp="1"/>
          </p:cNvSpPr>
          <p:nvPr>
            <p:ph type="sldNum" sz="quarter" idx="10"/>
          </p:nvPr>
        </p:nvSpPr>
        <p:spPr/>
        <p:txBody>
          <a:bodyPr/>
          <a:lstStyle/>
          <a:p>
            <a:fld id="{A3F6622C-46EE-4899-8787-9C8E450C5B02}" type="slidenum">
              <a:rPr lang="lv-LV" smtClean="0"/>
              <a:t>25</a:t>
            </a:fld>
            <a:endParaRPr lang="lv-LV"/>
          </a:p>
        </p:txBody>
      </p:sp>
    </p:spTree>
    <p:extLst>
      <p:ext uri="{BB962C8B-B14F-4D97-AF65-F5344CB8AC3E}">
        <p14:creationId xmlns:p14="http://schemas.microsoft.com/office/powerpoint/2010/main" val="2333548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Katedrā aktīvi darbojās 3.–6. kursu studentu zinātniskais patologanatomiskais pulciņš, kur studenti patstāvīgi profesora un savu docētāju vadībā veica kardiovaskulāro, endokrīno slimību un limfātisko mezglu nopietnas patomorfoloģiskās izmeklēšanas.</a:t>
            </a:r>
          </a:p>
        </p:txBody>
      </p:sp>
      <p:sp>
        <p:nvSpPr>
          <p:cNvPr id="4" name="Slide Number Placeholder 3"/>
          <p:cNvSpPr>
            <a:spLocks noGrp="1"/>
          </p:cNvSpPr>
          <p:nvPr>
            <p:ph type="sldNum" sz="quarter" idx="10"/>
          </p:nvPr>
        </p:nvSpPr>
        <p:spPr/>
        <p:txBody>
          <a:bodyPr/>
          <a:lstStyle/>
          <a:p>
            <a:fld id="{A3F6622C-46EE-4899-8787-9C8E450C5B02}" type="slidenum">
              <a:rPr lang="lv-LV" smtClean="0"/>
              <a:t>26</a:t>
            </a:fld>
            <a:endParaRPr lang="lv-LV"/>
          </a:p>
        </p:txBody>
      </p:sp>
    </p:spTree>
    <p:extLst>
      <p:ext uri="{BB962C8B-B14F-4D97-AF65-F5344CB8AC3E}">
        <p14:creationId xmlns:p14="http://schemas.microsoft.com/office/powerpoint/2010/main" val="2411016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No jauno speciālistu un zinātnieku aprindām izauga daudz nopietnu darbu. Profesora Serafima Iļjinska vadībā tika aizstāvētas 16 medicīnas zinātnes kandidāta, divas doktora disertācijas un tika sagatavoti vairāk nekā 60 ārsti patologanatomi. Zinātniska darbība ietvēra lielākoties sirds un limfmezgla patoloģijas. </a:t>
            </a:r>
          </a:p>
          <a:p>
            <a:r>
              <a:rPr lang="lv-LV" dirty="0"/>
              <a:t>Veicis mūžīgā sasalumā atrasta mamuta audu histoķīmisko izpēti.</a:t>
            </a:r>
          </a:p>
          <a:p>
            <a:r>
              <a:rPr lang="lv-LV" dirty="0"/>
              <a:t>Turpinot Adelheima tradīciju, S. Iļjinskis interesējās arī par ģeogrāfisko patoloģiju. Reizēm Iļjinskis aizrāvās ar eksotiskām lietām, piemēram, veicis mūžīgā sasalumā atrasta mamuta audu histoķīmisko izpēti.</a:t>
            </a:r>
          </a:p>
        </p:txBody>
      </p:sp>
      <p:sp>
        <p:nvSpPr>
          <p:cNvPr id="4" name="Slide Number Placeholder 3"/>
          <p:cNvSpPr>
            <a:spLocks noGrp="1"/>
          </p:cNvSpPr>
          <p:nvPr>
            <p:ph type="sldNum" sz="quarter" idx="10"/>
          </p:nvPr>
        </p:nvSpPr>
        <p:spPr/>
        <p:txBody>
          <a:bodyPr/>
          <a:lstStyle/>
          <a:p>
            <a:fld id="{A3F6622C-46EE-4899-8787-9C8E450C5B02}" type="slidenum">
              <a:rPr lang="lv-LV" smtClean="0"/>
              <a:t>27</a:t>
            </a:fld>
            <a:endParaRPr lang="lv-LV"/>
          </a:p>
        </p:txBody>
      </p:sp>
    </p:spTree>
    <p:extLst>
      <p:ext uri="{BB962C8B-B14F-4D97-AF65-F5344CB8AC3E}">
        <p14:creationId xmlns:p14="http://schemas.microsoft.com/office/powerpoint/2010/main" val="1736524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Jau vairākus gadus LU Patoloģijas muzejs piedalās Muzeju naktīs un Zinātnieku naktīs. Aktīvi muzeja dzīvē iesaistās arī jaunie medicīnas studenti, kam padziļināti interesē patoloģijā.  LU Patoloģijas muzejs piedalās arī LU Jauno Mediķu skolas audzēkņu izglītošanā.</a:t>
            </a:r>
          </a:p>
        </p:txBody>
      </p:sp>
      <p:sp>
        <p:nvSpPr>
          <p:cNvPr id="4" name="Slaida numura vietturis 3"/>
          <p:cNvSpPr>
            <a:spLocks noGrp="1"/>
          </p:cNvSpPr>
          <p:nvPr>
            <p:ph type="sldNum" sz="quarter" idx="5"/>
          </p:nvPr>
        </p:nvSpPr>
        <p:spPr/>
        <p:txBody>
          <a:bodyPr/>
          <a:lstStyle/>
          <a:p>
            <a:fld id="{A3F6622C-46EE-4899-8787-9C8E450C5B02}" type="slidenum">
              <a:rPr lang="lv-LV" smtClean="0"/>
              <a:t>28</a:t>
            </a:fld>
            <a:endParaRPr lang="lv-LV"/>
          </a:p>
        </p:txBody>
      </p:sp>
    </p:spTree>
    <p:extLst>
      <p:ext uri="{BB962C8B-B14F-4D97-AF65-F5344CB8AC3E}">
        <p14:creationId xmlns:p14="http://schemas.microsoft.com/office/powerpoint/2010/main" val="3594357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A3F6622C-46EE-4899-8787-9C8E450C5B02}" type="slidenum">
              <a:rPr lang="lv-LV" smtClean="0"/>
              <a:t>29</a:t>
            </a:fld>
            <a:endParaRPr lang="lv-LV"/>
          </a:p>
        </p:txBody>
      </p:sp>
    </p:spTree>
    <p:extLst>
      <p:ext uri="{BB962C8B-B14F-4D97-AF65-F5344CB8AC3E}">
        <p14:creationId xmlns:p14="http://schemas.microsoft.com/office/powerpoint/2010/main" val="2084442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Makro preparātu nozīmīgums ir saglabājies arī šobrīd, vadot praktiskās nodarbības, studentiem kā lielisks uzskates materiāls un palīgs dažādu diagnožu apgūšanai. Neskatoties, ka ir pagājuši simts gadi kopš R. Adelheima ieguldītā darba muzeja veidošanā un saglabāšanā, makro preparātu nozīmīgums tikai pieaug.</a:t>
            </a:r>
          </a:p>
        </p:txBody>
      </p:sp>
      <p:sp>
        <p:nvSpPr>
          <p:cNvPr id="4" name="Slide Number Placeholder 3"/>
          <p:cNvSpPr>
            <a:spLocks noGrp="1"/>
          </p:cNvSpPr>
          <p:nvPr>
            <p:ph type="sldNum" sz="quarter" idx="10"/>
          </p:nvPr>
        </p:nvSpPr>
        <p:spPr/>
        <p:txBody>
          <a:bodyPr/>
          <a:lstStyle/>
          <a:p>
            <a:fld id="{A3F6622C-46EE-4899-8787-9C8E450C5B02}" type="slidenum">
              <a:rPr lang="lv-LV" smtClean="0"/>
              <a:t>30</a:t>
            </a:fld>
            <a:endParaRPr lang="lv-LV"/>
          </a:p>
        </p:txBody>
      </p:sp>
    </p:spTree>
    <p:extLst>
      <p:ext uri="{BB962C8B-B14F-4D97-AF65-F5344CB8AC3E}">
        <p14:creationId xmlns:p14="http://schemas.microsoft.com/office/powerpoint/2010/main" val="1456491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1919. gadā Romānu </a:t>
            </a:r>
            <a:r>
              <a:rPr lang="lv-LV" dirty="0" err="1"/>
              <a:t>Adelheimu</a:t>
            </a:r>
            <a:r>
              <a:rPr lang="lv-LV" dirty="0"/>
              <a:t>, kā pieredzējušu speciālistu uzaicināja strādāt </a:t>
            </a:r>
            <a:r>
              <a:rPr lang="lv-LV" dirty="0" err="1"/>
              <a:t>jaunizveidotās</a:t>
            </a:r>
            <a:r>
              <a:rPr lang="lv-LV" dirty="0"/>
              <a:t> Latvijas Universitātes Medicīnas fakultātē. Viņam uzticēja organizēt studentu apmācību patoloģiskajā anatomijā. </a:t>
            </a:r>
          </a:p>
          <a:p>
            <a:r>
              <a:rPr lang="lv-LV" dirty="0"/>
              <a:t>R. Adelheims izveidoja Patoloģiskās anatomijas katedru ar mācību bāzi Rīgas 1. pilsētas slimnīcas patologanatomijas nodaļā, kur viņš vienlaicīgi veica arī praktisko </a:t>
            </a:r>
            <a:r>
              <a:rPr lang="lv-LV" dirty="0" err="1"/>
              <a:t>prozektora</a:t>
            </a:r>
            <a:r>
              <a:rPr lang="lv-LV" dirty="0"/>
              <a:t> darbu. </a:t>
            </a:r>
          </a:p>
          <a:p>
            <a:r>
              <a:rPr lang="lv-LV" dirty="0"/>
              <a:t>Pilsētas 1. slimnīcā </a:t>
            </a:r>
            <a:r>
              <a:rPr lang="lv-LV" dirty="0" err="1"/>
              <a:t>prozektūrai</a:t>
            </a:r>
            <a:r>
              <a:rPr lang="lv-LV" dirty="0"/>
              <a:t> bija atvēlētas tikai trīs telpas, uz tām pārcēla arī </a:t>
            </a:r>
            <a:r>
              <a:rPr lang="lv-LV" dirty="0" err="1"/>
              <a:t>jaunizveidoto</a:t>
            </a:r>
            <a:r>
              <a:rPr lang="lv-LV" dirty="0"/>
              <a:t> </a:t>
            </a:r>
            <a:r>
              <a:rPr lang="lv-LV" dirty="0" err="1"/>
              <a:t>Pastēra</a:t>
            </a:r>
            <a:r>
              <a:rPr lang="lv-LV" dirty="0"/>
              <a:t> institūtu ar seroloģisko laboratoriju. </a:t>
            </a:r>
          </a:p>
          <a:p>
            <a:r>
              <a:rPr lang="lv-LV" dirty="0"/>
              <a:t>Bet R. Adelheims panāca plašāku telpu piešķiršanu un iekārtoja gan studentu auditoriju, gan patoloģijas muzeju, gan sekciju zāli, kā arī </a:t>
            </a:r>
            <a:r>
              <a:rPr lang="lv-LV" dirty="0" err="1"/>
              <a:t>patomorfoloģisko</a:t>
            </a:r>
            <a:r>
              <a:rPr lang="lv-LV" dirty="0"/>
              <a:t> laboratoriju un katedras bibliotēku grāmatas, no kuras pašreiz glabājas LU Muzeja Cilvēka patoloģijas kolekcijā.</a:t>
            </a:r>
          </a:p>
          <a:p>
            <a:endParaRPr lang="lv-LV" dirty="0"/>
          </a:p>
        </p:txBody>
      </p:sp>
      <p:sp>
        <p:nvSpPr>
          <p:cNvPr id="4" name="Slaida numura vietturis 3"/>
          <p:cNvSpPr>
            <a:spLocks noGrp="1"/>
          </p:cNvSpPr>
          <p:nvPr>
            <p:ph type="sldNum" sz="quarter" idx="5"/>
          </p:nvPr>
        </p:nvSpPr>
        <p:spPr/>
        <p:txBody>
          <a:bodyPr/>
          <a:lstStyle/>
          <a:p>
            <a:fld id="{A3F6622C-46EE-4899-8787-9C8E450C5B02}" type="slidenum">
              <a:rPr lang="lv-LV" smtClean="0"/>
              <a:t>3</a:t>
            </a:fld>
            <a:endParaRPr lang="lv-LV"/>
          </a:p>
        </p:txBody>
      </p:sp>
    </p:spTree>
    <p:extLst>
      <p:ext uri="{BB962C8B-B14F-4D97-AF65-F5344CB8AC3E}">
        <p14:creationId xmlns:p14="http://schemas.microsoft.com/office/powerpoint/2010/main" val="298614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dirty="0">
                <a:latin typeface="Arial" panose="020B0604020202020204" pitchFamily="34" charset="0"/>
                <a:cs typeface="Arial" panose="020B0604020202020204" pitchFamily="34" charset="0"/>
              </a:rPr>
              <a:t>Profesora R. </a:t>
            </a:r>
            <a:r>
              <a:rPr lang="lv-LV" sz="1200" dirty="0" err="1">
                <a:latin typeface="Arial" panose="020B0604020202020204" pitchFamily="34" charset="0"/>
                <a:cs typeface="Arial" panose="020B0604020202020204" pitchFamily="34" charset="0"/>
              </a:rPr>
              <a:t>Adelheima</a:t>
            </a:r>
            <a:r>
              <a:rPr lang="lv-LV" sz="1200" dirty="0">
                <a:latin typeface="Arial" panose="020B0604020202020204" pitchFamily="34" charset="0"/>
                <a:cs typeface="Arial" panose="020B0604020202020204" pitchFamily="34" charset="0"/>
              </a:rPr>
              <a:t> darbs Medicīnas fakultātē bija pašaizliedzīgs. No paša Latvijas Universitātes un Patoloģiskās anatomijas katedras dibināšanas laika Romāns Adelheims vadīja praktiskās nodarbības studentiem patoloģiskajā anatomijā, lasīja lekcijas.</a:t>
            </a:r>
            <a:endParaRPr lang="lv-LV" dirty="0"/>
          </a:p>
        </p:txBody>
      </p:sp>
      <p:sp>
        <p:nvSpPr>
          <p:cNvPr id="4" name="Slide Number Placeholder 3"/>
          <p:cNvSpPr>
            <a:spLocks noGrp="1"/>
          </p:cNvSpPr>
          <p:nvPr>
            <p:ph type="sldNum" sz="quarter" idx="10"/>
          </p:nvPr>
        </p:nvSpPr>
        <p:spPr/>
        <p:txBody>
          <a:bodyPr/>
          <a:lstStyle/>
          <a:p>
            <a:fld id="{A3F6622C-46EE-4899-8787-9C8E450C5B02}" type="slidenum">
              <a:rPr lang="lv-LV" smtClean="0"/>
              <a:t>4</a:t>
            </a:fld>
            <a:endParaRPr lang="lv-LV"/>
          </a:p>
        </p:txBody>
      </p:sp>
    </p:spTree>
    <p:extLst>
      <p:ext uri="{BB962C8B-B14F-4D97-AF65-F5344CB8AC3E}">
        <p14:creationId xmlns:p14="http://schemas.microsoft.com/office/powerpoint/2010/main" val="2578709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Bet 1923. gada 30. septembrī </a:t>
            </a:r>
            <a:r>
              <a:rPr lang="lv-LV" dirty="0" err="1"/>
              <a:t>Romans</a:t>
            </a:r>
            <a:r>
              <a:rPr lang="lv-LV" dirty="0"/>
              <a:t> Adelheims pirmais LU Medicīnas fakultātē aizstāvēja doktora disertāciju Apcerējumi par saindēšanās ar kaujas gāzēm patoloģisko anatomiju un patoģenēzi. Šis darbs tika publicēts respektablajā Eiropas Patoloģijas žurnālā „</a:t>
            </a:r>
            <a:r>
              <a:rPr lang="lv-LV" dirty="0" err="1"/>
              <a:t>Virchows</a:t>
            </a:r>
            <a:r>
              <a:rPr lang="lv-LV" dirty="0"/>
              <a:t> </a:t>
            </a:r>
            <a:r>
              <a:rPr lang="lv-LV" dirty="0" err="1"/>
              <a:t>Archiv</a:t>
            </a:r>
            <a:r>
              <a:rPr lang="lv-LV" dirty="0"/>
              <a:t>”.</a:t>
            </a:r>
          </a:p>
          <a:p>
            <a:r>
              <a:rPr lang="lv-LV" dirty="0"/>
              <a:t>1925. gada janvārī Romānu </a:t>
            </a:r>
            <a:r>
              <a:rPr lang="lv-LV" dirty="0" err="1"/>
              <a:t>Adelheimu</a:t>
            </a:r>
            <a:r>
              <a:rPr lang="lv-LV" dirty="0"/>
              <a:t> ievēlēja par Patoloģiskās anatomijas katedras profesoru un iecēla par Patoloģiskās anatomijas institūta direktoru.</a:t>
            </a:r>
          </a:p>
          <a:p>
            <a:endParaRPr lang="lv-LV" dirty="0"/>
          </a:p>
        </p:txBody>
      </p:sp>
      <p:sp>
        <p:nvSpPr>
          <p:cNvPr id="4" name="Slaida numura vietturis 3"/>
          <p:cNvSpPr>
            <a:spLocks noGrp="1"/>
          </p:cNvSpPr>
          <p:nvPr>
            <p:ph type="sldNum" sz="quarter" idx="5"/>
          </p:nvPr>
        </p:nvSpPr>
        <p:spPr/>
        <p:txBody>
          <a:bodyPr/>
          <a:lstStyle/>
          <a:p>
            <a:fld id="{A3F6622C-46EE-4899-8787-9C8E450C5B02}" type="slidenum">
              <a:rPr lang="lv-LV" smtClean="0"/>
              <a:t>6</a:t>
            </a:fld>
            <a:endParaRPr lang="lv-LV"/>
          </a:p>
        </p:txBody>
      </p:sp>
    </p:spTree>
    <p:extLst>
      <p:ext uri="{BB962C8B-B14F-4D97-AF65-F5344CB8AC3E}">
        <p14:creationId xmlns:p14="http://schemas.microsoft.com/office/powerpoint/2010/main" val="1531156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Profesors Romāns Adelheims panāca būtisku Patoloģiskās anatomijas katedras darba apstākļu uzlabošanu 1928. gada jūlijā, kad tika noslēgts līgums starp Latvijas Universitātes Medicīnas fakultātes vadību un 2. slimnīcu (tagadējā P. Stradiņa slimnīca) - par </a:t>
            </a:r>
            <a:r>
              <a:rPr lang="lv-LV" dirty="0" err="1"/>
              <a:t>prozektūras</a:t>
            </a:r>
            <a:r>
              <a:rPr lang="lv-LV" dirty="0"/>
              <a:t> ēkas kapitālremontu un rekonstrukciju.</a:t>
            </a:r>
          </a:p>
          <a:p>
            <a:r>
              <a:rPr lang="lv-LV" dirty="0"/>
              <a:t>1929. gada novembrī Patoloģiskās anatomijas katedra un </a:t>
            </a:r>
            <a:r>
              <a:rPr lang="lv-LV" dirty="0" err="1"/>
              <a:t>Pastēra</a:t>
            </a:r>
            <a:r>
              <a:rPr lang="lv-LV" dirty="0"/>
              <a:t> institūts atkal pārcēlās uz 2. slimnīcas </a:t>
            </a:r>
            <a:r>
              <a:rPr lang="lv-LV" dirty="0" err="1"/>
              <a:t>prozektūras</a:t>
            </a:r>
            <a:r>
              <a:rPr lang="lv-LV" dirty="0"/>
              <a:t> bāzi. Slimnīcas sekciju</a:t>
            </a:r>
            <a:r>
              <a:rPr lang="lv-LV" baseline="0" dirty="0"/>
              <a:t> zāle</a:t>
            </a:r>
            <a:r>
              <a:rPr lang="lv-LV" dirty="0"/>
              <a:t> tika izvietota ēkas pirmajā stāvā, otrajā stāvā bija katedras telpas. </a:t>
            </a:r>
            <a:r>
              <a:rPr lang="lv-LV" dirty="0" err="1"/>
              <a:t>Pastēra</a:t>
            </a:r>
            <a:r>
              <a:rPr lang="lv-LV" dirty="0"/>
              <a:t> institūts izvietojās blakus ēkā. Līdz ar to R. Adelheims bija atgriezies ēkā, kurā bija sākusies viņa darbība Rīgā.</a:t>
            </a:r>
          </a:p>
        </p:txBody>
      </p:sp>
      <p:sp>
        <p:nvSpPr>
          <p:cNvPr id="4" name="Slaida numura vietturis 3"/>
          <p:cNvSpPr>
            <a:spLocks noGrp="1"/>
          </p:cNvSpPr>
          <p:nvPr>
            <p:ph type="sldNum" sz="quarter" idx="5"/>
          </p:nvPr>
        </p:nvSpPr>
        <p:spPr/>
        <p:txBody>
          <a:bodyPr/>
          <a:lstStyle/>
          <a:p>
            <a:fld id="{A3F6622C-46EE-4899-8787-9C8E450C5B02}" type="slidenum">
              <a:rPr lang="lv-LV" smtClean="0"/>
              <a:t>7</a:t>
            </a:fld>
            <a:endParaRPr lang="lv-LV"/>
          </a:p>
        </p:txBody>
      </p:sp>
    </p:spTree>
    <p:extLst>
      <p:ext uri="{BB962C8B-B14F-4D97-AF65-F5344CB8AC3E}">
        <p14:creationId xmlns:p14="http://schemas.microsoft.com/office/powerpoint/2010/main" val="3992669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dirty="0">
                <a:latin typeface="Arial" panose="020B0604020202020204" pitchFamily="34" charset="0"/>
                <a:cs typeface="Arial" panose="020B0604020202020204" pitchFamily="34" charset="0"/>
              </a:rPr>
              <a:t>1920. gadā Adelheims izveidoja Patoloģiskās anatomijas katedru.</a:t>
            </a:r>
          </a:p>
          <a:p>
            <a:r>
              <a:rPr lang="lv-LV" sz="1200" dirty="0">
                <a:latin typeface="Arial" panose="020B0604020202020204" pitchFamily="34" charset="0"/>
                <a:cs typeface="Arial" panose="020B0604020202020204" pitchFamily="34" charset="0"/>
              </a:rPr>
              <a:t>Sekcijas tika izdarītas pacientiem, kuri bija miruši lielākoties no infekciju slimībām.</a:t>
            </a:r>
          </a:p>
          <a:p>
            <a:r>
              <a:rPr lang="lv-LV" sz="1200" dirty="0">
                <a:latin typeface="Arial" panose="020B0604020202020204" pitchFamily="34" charset="0"/>
                <a:cs typeface="Arial" panose="020B0604020202020204" pitchFamily="34" charset="0"/>
              </a:rPr>
              <a:t>Gadu laikā pieauga arī biopsiju skaits no 300 līdz 1000 gadā.</a:t>
            </a:r>
          </a:p>
          <a:p>
            <a:r>
              <a:rPr lang="lv-LV" sz="1200" dirty="0">
                <a:latin typeface="Arial" panose="020B0604020202020204" pitchFamily="34" charset="0"/>
                <a:cs typeface="Arial" panose="020B0604020202020204" pitchFamily="34" charset="0"/>
              </a:rPr>
              <a:t>1920. gadā R. Adelheims izveidoja Patoloģiskās anatomijas katedru ar mācību bāzi Rīgas 1. pilsētas slimnīcas patologanatomijas nodaļā. Tajā pašā gadā viņu iecēla par Patoloģiskās anatomijas katedras docenta vietas izpildītāju. Līdz 1921. gadam R. Adelheims bija Patoloģijas katedru iekārtojis plašās telpās, iekārtojis studentu auditorijas, bibliotēku ar pietiekamiem mācību materiāliem un izveidojis muzeju, kura makro preparāti bija lietderīgs uzskates materiāls darbā ar studentiem.</a:t>
            </a:r>
            <a:endParaRPr lang="lv-LV" dirty="0"/>
          </a:p>
        </p:txBody>
      </p:sp>
      <p:sp>
        <p:nvSpPr>
          <p:cNvPr id="4" name="Slide Number Placeholder 3"/>
          <p:cNvSpPr>
            <a:spLocks noGrp="1"/>
          </p:cNvSpPr>
          <p:nvPr>
            <p:ph type="sldNum" sz="quarter" idx="10"/>
          </p:nvPr>
        </p:nvSpPr>
        <p:spPr/>
        <p:txBody>
          <a:bodyPr/>
          <a:lstStyle/>
          <a:p>
            <a:fld id="{A3F6622C-46EE-4899-8787-9C8E450C5B02}" type="slidenum">
              <a:rPr lang="lv-LV" smtClean="0"/>
              <a:t>8</a:t>
            </a:fld>
            <a:endParaRPr lang="lv-LV"/>
          </a:p>
        </p:txBody>
      </p:sp>
    </p:spTree>
    <p:extLst>
      <p:ext uri="{BB962C8B-B14F-4D97-AF65-F5344CB8AC3E}">
        <p14:creationId xmlns:p14="http://schemas.microsoft.com/office/powerpoint/2010/main" val="3447304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dirty="0">
                <a:latin typeface="Arial" panose="020B0604020202020204" pitchFamily="34" charset="0"/>
                <a:cs typeface="Arial" panose="020B0604020202020204" pitchFamily="34" charset="0"/>
              </a:rPr>
              <a:t>Ievērojami uzlabojās mācību darbs ar studentiem, arī zinātniski pētnieciskā darba veikšana kļuva ērtāka. R. </a:t>
            </a:r>
            <a:r>
              <a:rPr lang="lv-LV" sz="1200" dirty="0" err="1">
                <a:latin typeface="Arial" panose="020B0604020202020204" pitchFamily="34" charset="0"/>
                <a:cs typeface="Arial" panose="020B0604020202020204" pitchFamily="34" charset="0"/>
              </a:rPr>
              <a:t>Adelheima</a:t>
            </a:r>
            <a:r>
              <a:rPr lang="lv-LV" sz="1200" dirty="0">
                <a:latin typeface="Arial" panose="020B0604020202020204" pitchFamily="34" charset="0"/>
                <a:cs typeface="Arial" panose="020B0604020202020204" pitchFamily="34" charset="0"/>
              </a:rPr>
              <a:t> izveidotajā zinātnisko līdzstrādnieku kolektīvā tika aizstāvētas četras doktora disertācijas. Tuvākie Romānā </a:t>
            </a:r>
            <a:r>
              <a:rPr lang="lv-LV" sz="1200" dirty="0" err="1">
                <a:latin typeface="Arial" panose="020B0604020202020204" pitchFamily="34" charset="0"/>
                <a:cs typeface="Arial" panose="020B0604020202020204" pitchFamily="34" charset="0"/>
              </a:rPr>
              <a:t>Adelheima</a:t>
            </a:r>
            <a:r>
              <a:rPr lang="lv-LV" sz="1200" dirty="0">
                <a:latin typeface="Arial" panose="020B0604020202020204" pitchFamily="34" charset="0"/>
                <a:cs typeface="Arial" panose="020B0604020202020204" pitchFamily="34" charset="0"/>
              </a:rPr>
              <a:t> skolnieki bija docents Maksis Brants un ārkārtas profesors Jānis Alfrēds Kaktiņš.</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dirty="0">
                <a:latin typeface="Arial" panose="020B0604020202020204" pitchFamily="34" charset="0"/>
                <a:cs typeface="Arial" panose="020B0604020202020204" pitchFamily="34" charset="0"/>
              </a:rPr>
              <a:t>20. un 30. gados R. Adelheims aktīvi piedalījās vietēja un starptautiska mēroga zinātniskajā dzīvē. Kopš 1917. gada viņš bija Rīgas Praktizējošo ārstu biedrības viceprezidents un vēlāk — prezidents. Viņš bija viens no aktīvākajiem pirmās Latvijas ārstu konferences organizētājiem 1925. gadā un vairāku starptautisko ārstu un zinātnieku sabiedrību un apvienību biedrs. </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dirty="0" err="1">
                <a:latin typeface="Arial" panose="020B0604020202020204" pitchFamily="34" charset="0"/>
                <a:cs typeface="Arial" panose="020B0604020202020204" pitchFamily="34" charset="0"/>
              </a:rPr>
              <a:t>Romans</a:t>
            </a:r>
            <a:r>
              <a:rPr lang="lv-LV" sz="1200" dirty="0">
                <a:latin typeface="Arial" panose="020B0604020202020204" pitchFamily="34" charset="0"/>
                <a:cs typeface="Arial" panose="020B0604020202020204" pitchFamily="34" charset="0"/>
              </a:rPr>
              <a:t> Adelheims bieži apmeklēja ārzemju zinātniskos centrus ar mērķi pilnveidot savas zināšanas un piedalīties zinātniskajos kongresos un konferencēs, piemēram, Tartu Igaunijas ārstu kongresā, Tībingenē mikrobiologu kongresā, Romā malārijas izpētes kongresā, Parīzē konferencē par trakumsērgas jautājumiem, patologu kongresā Dancigā, Vācu ārstu un dabas pētnieku kongresā Hamburgā, </a:t>
            </a:r>
            <a:r>
              <a:rPr lang="lv-LV" sz="1200" dirty="0" err="1">
                <a:latin typeface="Arial" panose="020B0604020202020204" pitchFamily="34" charset="0"/>
                <a:cs typeface="Arial" panose="020B0604020202020204" pitchFamily="34" charset="0"/>
              </a:rPr>
              <a:t>dermatovenerologu</a:t>
            </a:r>
            <a:r>
              <a:rPr lang="lv-LV" sz="1200" dirty="0">
                <a:latin typeface="Arial" panose="020B0604020202020204" pitchFamily="34" charset="0"/>
                <a:cs typeface="Arial" panose="020B0604020202020204" pitchFamily="34" charset="0"/>
              </a:rPr>
              <a:t> kongresā Budapeštā. </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dirty="0">
                <a:latin typeface="Arial" panose="020B0604020202020204" pitchFamily="34" charset="0"/>
                <a:cs typeface="Arial" panose="020B0604020202020204" pitchFamily="34" charset="0"/>
              </a:rPr>
              <a:t>Šajos pasākumos pārstāvot Latvijas Universitāti, R. Adelheims veidoja Latvijas zinātnieku pirmos starptautiskos sakarus, tādējādi sekmējot plašu viedokļu apmaiņas iespēju par patoloģijas jautājumiem.</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dirty="0">
                <a:latin typeface="Arial" panose="020B0604020202020204" pitchFamily="34" charset="0"/>
                <a:cs typeface="Arial" panose="020B0604020202020204" pitchFamily="34" charset="0"/>
              </a:rPr>
              <a:t>R. </a:t>
            </a:r>
            <a:r>
              <a:rPr lang="lv-LV" sz="1200" dirty="0" err="1">
                <a:latin typeface="Arial" panose="020B0604020202020204" pitchFamily="34" charset="0"/>
                <a:cs typeface="Arial" panose="020B0604020202020204" pitchFamily="34" charset="0"/>
              </a:rPr>
              <a:t>Adelheima</a:t>
            </a:r>
            <a:r>
              <a:rPr lang="lv-LV" sz="1200" dirty="0">
                <a:latin typeface="Arial" panose="020B0604020202020204" pitchFamily="34" charset="0"/>
                <a:cs typeface="Arial" panose="020B0604020202020204" pitchFamily="34" charset="0"/>
              </a:rPr>
              <a:t> interešu loks bija daudzpusīgs. Viņu interesēja medicīnas un veselības aizsardzības aktuālākie jautājumi, par kuriem viņš daudz rakstīja. Ļoti interesēja medicīnas vēsture, tautas medicīna. Viņš aktīvi nodarbojās ar sportu, bija burātājs un mednieks. Sabiedrības politiskajā dzīvē R. Adelheims nepiedalījās</a:t>
            </a:r>
          </a:p>
          <a:p>
            <a:endParaRPr lang="lv-LV" dirty="0"/>
          </a:p>
        </p:txBody>
      </p:sp>
      <p:sp>
        <p:nvSpPr>
          <p:cNvPr id="4" name="Slide Number Placeholder 3"/>
          <p:cNvSpPr>
            <a:spLocks noGrp="1"/>
          </p:cNvSpPr>
          <p:nvPr>
            <p:ph type="sldNum" sz="quarter" idx="10"/>
          </p:nvPr>
        </p:nvSpPr>
        <p:spPr/>
        <p:txBody>
          <a:bodyPr/>
          <a:lstStyle/>
          <a:p>
            <a:fld id="{A3F6622C-46EE-4899-8787-9C8E450C5B02}" type="slidenum">
              <a:rPr lang="lv-LV" smtClean="0"/>
              <a:t>9</a:t>
            </a:fld>
            <a:endParaRPr lang="lv-LV"/>
          </a:p>
        </p:txBody>
      </p:sp>
    </p:spTree>
    <p:extLst>
      <p:ext uri="{BB962C8B-B14F-4D97-AF65-F5344CB8AC3E}">
        <p14:creationId xmlns:p14="http://schemas.microsoft.com/office/powerpoint/2010/main" val="661430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Lielu vērību R. Adelheims pievērsa autopsijām, tās noritēja tam laikam atbilstoši augstā līmenī. Makroskopiskie preparāti, tika aprakstīti diagnožu veidā, lielākoties tika izmeklēti ļaundabīgie audzēji. </a:t>
            </a:r>
          </a:p>
          <a:p>
            <a:r>
              <a:rPr lang="lv-LV" dirty="0"/>
              <a:t>Sakoties 1. Pasaules karam R. Adelheimam radās interese par kaujas vielām, kas vēlāk kļuva par vienu no viņa pētniecības tēmām, izdevis arī grāmatu par indīgajām kaujas vielām. </a:t>
            </a:r>
          </a:p>
          <a:p>
            <a:endParaRPr lang="lv-LV" dirty="0"/>
          </a:p>
        </p:txBody>
      </p:sp>
      <p:sp>
        <p:nvSpPr>
          <p:cNvPr id="4" name="Slide Number Placeholder 3"/>
          <p:cNvSpPr>
            <a:spLocks noGrp="1"/>
          </p:cNvSpPr>
          <p:nvPr>
            <p:ph type="sldNum" sz="quarter" idx="10"/>
          </p:nvPr>
        </p:nvSpPr>
        <p:spPr/>
        <p:txBody>
          <a:bodyPr/>
          <a:lstStyle/>
          <a:p>
            <a:fld id="{A3F6622C-46EE-4899-8787-9C8E450C5B02}" type="slidenum">
              <a:rPr lang="lv-LV" smtClean="0"/>
              <a:t>10</a:t>
            </a:fld>
            <a:endParaRPr lang="lv-LV"/>
          </a:p>
        </p:txBody>
      </p:sp>
    </p:spTree>
    <p:extLst>
      <p:ext uri="{BB962C8B-B14F-4D97-AF65-F5344CB8AC3E}">
        <p14:creationId xmlns:p14="http://schemas.microsoft.com/office/powerpoint/2010/main" val="2695387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DE770D-B25F-4C12-AD4B-C4D341FE02E0}" type="datetimeFigureOut">
              <a:rPr lang="lv-LV" smtClean="0"/>
              <a:t>23.02.2019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6971F928-62D8-412F-BF76-B1754CEA93EE}" type="slidenum">
              <a:rPr lang="lv-LV" smtClean="0"/>
              <a:t>‹#›</a:t>
            </a:fld>
            <a:endParaRPr lang="lv-LV"/>
          </a:p>
        </p:txBody>
      </p:sp>
    </p:spTree>
    <p:extLst>
      <p:ext uri="{BB962C8B-B14F-4D97-AF65-F5344CB8AC3E}">
        <p14:creationId xmlns:p14="http://schemas.microsoft.com/office/powerpoint/2010/main" val="284017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DE770D-B25F-4C12-AD4B-C4D341FE02E0}" type="datetimeFigureOut">
              <a:rPr lang="lv-LV" smtClean="0"/>
              <a:t>23.02.2019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6971F928-62D8-412F-BF76-B1754CEA93EE}" type="slidenum">
              <a:rPr lang="lv-LV" smtClean="0"/>
              <a:t>‹#›</a:t>
            </a:fld>
            <a:endParaRPr lang="lv-LV"/>
          </a:p>
        </p:txBody>
      </p:sp>
    </p:spTree>
    <p:extLst>
      <p:ext uri="{BB962C8B-B14F-4D97-AF65-F5344CB8AC3E}">
        <p14:creationId xmlns:p14="http://schemas.microsoft.com/office/powerpoint/2010/main" val="47892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DE770D-B25F-4C12-AD4B-C4D341FE02E0}" type="datetimeFigureOut">
              <a:rPr lang="lv-LV" smtClean="0"/>
              <a:t>23.02.2019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6971F928-62D8-412F-BF76-B1754CEA93EE}" type="slidenum">
              <a:rPr lang="lv-LV" smtClean="0"/>
              <a:t>‹#›</a:t>
            </a:fld>
            <a:endParaRPr lang="lv-LV"/>
          </a:p>
        </p:txBody>
      </p:sp>
    </p:spTree>
    <p:extLst>
      <p:ext uri="{BB962C8B-B14F-4D97-AF65-F5344CB8AC3E}">
        <p14:creationId xmlns:p14="http://schemas.microsoft.com/office/powerpoint/2010/main" val="2349254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DE770D-B25F-4C12-AD4B-C4D341FE02E0}" type="datetimeFigureOut">
              <a:rPr lang="lv-LV" smtClean="0"/>
              <a:t>23.02.2019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6971F928-62D8-412F-BF76-B1754CEA93EE}" type="slidenum">
              <a:rPr lang="lv-LV" smtClean="0"/>
              <a:t>‹#›</a:t>
            </a:fld>
            <a:endParaRPr lang="lv-LV"/>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05206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DE770D-B25F-4C12-AD4B-C4D341FE02E0}" type="datetimeFigureOut">
              <a:rPr lang="lv-LV" smtClean="0"/>
              <a:t>23.02.2019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6971F928-62D8-412F-BF76-B1754CEA93EE}" type="slidenum">
              <a:rPr lang="lv-LV" smtClean="0"/>
              <a:t>‹#›</a:t>
            </a:fld>
            <a:endParaRPr lang="lv-LV"/>
          </a:p>
        </p:txBody>
      </p:sp>
    </p:spTree>
    <p:extLst>
      <p:ext uri="{BB962C8B-B14F-4D97-AF65-F5344CB8AC3E}">
        <p14:creationId xmlns:p14="http://schemas.microsoft.com/office/powerpoint/2010/main" val="3358210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0DE770D-B25F-4C12-AD4B-C4D341FE02E0}" type="datetimeFigureOut">
              <a:rPr lang="lv-LV" smtClean="0"/>
              <a:t>23.02.2019</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6971F928-62D8-412F-BF76-B1754CEA93EE}" type="slidenum">
              <a:rPr lang="lv-LV" smtClean="0"/>
              <a:t>‹#›</a:t>
            </a:fld>
            <a:endParaRPr lang="lv-LV"/>
          </a:p>
        </p:txBody>
      </p:sp>
    </p:spTree>
    <p:extLst>
      <p:ext uri="{BB962C8B-B14F-4D97-AF65-F5344CB8AC3E}">
        <p14:creationId xmlns:p14="http://schemas.microsoft.com/office/powerpoint/2010/main" val="3897180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0DE770D-B25F-4C12-AD4B-C4D341FE02E0}" type="datetimeFigureOut">
              <a:rPr lang="lv-LV" smtClean="0"/>
              <a:t>23.02.2019</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6971F928-62D8-412F-BF76-B1754CEA93EE}" type="slidenum">
              <a:rPr lang="lv-LV" smtClean="0"/>
              <a:t>‹#›</a:t>
            </a:fld>
            <a:endParaRPr lang="lv-LV"/>
          </a:p>
        </p:txBody>
      </p:sp>
    </p:spTree>
    <p:extLst>
      <p:ext uri="{BB962C8B-B14F-4D97-AF65-F5344CB8AC3E}">
        <p14:creationId xmlns:p14="http://schemas.microsoft.com/office/powerpoint/2010/main" val="4238801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DE770D-B25F-4C12-AD4B-C4D341FE02E0}" type="datetimeFigureOut">
              <a:rPr lang="lv-LV" smtClean="0"/>
              <a:t>23.02.2019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6971F928-62D8-412F-BF76-B1754CEA93EE}" type="slidenum">
              <a:rPr lang="lv-LV" smtClean="0"/>
              <a:t>‹#›</a:t>
            </a:fld>
            <a:endParaRPr lang="lv-LV"/>
          </a:p>
        </p:txBody>
      </p:sp>
    </p:spTree>
    <p:extLst>
      <p:ext uri="{BB962C8B-B14F-4D97-AF65-F5344CB8AC3E}">
        <p14:creationId xmlns:p14="http://schemas.microsoft.com/office/powerpoint/2010/main" val="2433344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DE770D-B25F-4C12-AD4B-C4D341FE02E0}" type="datetimeFigureOut">
              <a:rPr lang="lv-LV" smtClean="0"/>
              <a:t>23.02.2019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6971F928-62D8-412F-BF76-B1754CEA93EE}" type="slidenum">
              <a:rPr lang="lv-LV" smtClean="0"/>
              <a:t>‹#›</a:t>
            </a:fld>
            <a:endParaRPr lang="lv-LV"/>
          </a:p>
        </p:txBody>
      </p:sp>
    </p:spTree>
    <p:extLst>
      <p:ext uri="{BB962C8B-B14F-4D97-AF65-F5344CB8AC3E}">
        <p14:creationId xmlns:p14="http://schemas.microsoft.com/office/powerpoint/2010/main" val="245300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DE770D-B25F-4C12-AD4B-C4D341FE02E0}" type="datetimeFigureOut">
              <a:rPr lang="lv-LV" smtClean="0"/>
              <a:t>23.02.2019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6971F928-62D8-412F-BF76-B1754CEA93EE}" type="slidenum">
              <a:rPr lang="lv-LV" smtClean="0"/>
              <a:t>‹#›</a:t>
            </a:fld>
            <a:endParaRPr lang="lv-LV"/>
          </a:p>
        </p:txBody>
      </p:sp>
    </p:spTree>
    <p:extLst>
      <p:ext uri="{BB962C8B-B14F-4D97-AF65-F5344CB8AC3E}">
        <p14:creationId xmlns:p14="http://schemas.microsoft.com/office/powerpoint/2010/main" val="3861988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DE770D-B25F-4C12-AD4B-C4D341FE02E0}" type="datetimeFigureOut">
              <a:rPr lang="lv-LV" smtClean="0"/>
              <a:t>23.02.2019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6971F928-62D8-412F-BF76-B1754CEA93EE}" type="slidenum">
              <a:rPr lang="lv-LV" smtClean="0"/>
              <a:t>‹#›</a:t>
            </a:fld>
            <a:endParaRPr lang="lv-LV"/>
          </a:p>
        </p:txBody>
      </p:sp>
    </p:spTree>
    <p:extLst>
      <p:ext uri="{BB962C8B-B14F-4D97-AF65-F5344CB8AC3E}">
        <p14:creationId xmlns:p14="http://schemas.microsoft.com/office/powerpoint/2010/main" val="778863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DE770D-B25F-4C12-AD4B-C4D341FE02E0}" type="datetimeFigureOut">
              <a:rPr lang="lv-LV" smtClean="0"/>
              <a:t>23.02.2019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6971F928-62D8-412F-BF76-B1754CEA93EE}" type="slidenum">
              <a:rPr lang="lv-LV" smtClean="0"/>
              <a:t>‹#›</a:t>
            </a:fld>
            <a:endParaRPr lang="lv-LV"/>
          </a:p>
        </p:txBody>
      </p:sp>
    </p:spTree>
    <p:extLst>
      <p:ext uri="{BB962C8B-B14F-4D97-AF65-F5344CB8AC3E}">
        <p14:creationId xmlns:p14="http://schemas.microsoft.com/office/powerpoint/2010/main" val="332300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DE770D-B25F-4C12-AD4B-C4D341FE02E0}" type="datetimeFigureOut">
              <a:rPr lang="lv-LV" smtClean="0"/>
              <a:t>23.02.2019</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6971F928-62D8-412F-BF76-B1754CEA93EE}" type="slidenum">
              <a:rPr lang="lv-LV" smtClean="0"/>
              <a:t>‹#›</a:t>
            </a:fld>
            <a:endParaRPr lang="lv-LV"/>
          </a:p>
        </p:txBody>
      </p:sp>
    </p:spTree>
    <p:extLst>
      <p:ext uri="{BB962C8B-B14F-4D97-AF65-F5344CB8AC3E}">
        <p14:creationId xmlns:p14="http://schemas.microsoft.com/office/powerpoint/2010/main" val="2094696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DE770D-B25F-4C12-AD4B-C4D341FE02E0}" type="datetimeFigureOut">
              <a:rPr lang="lv-LV" smtClean="0"/>
              <a:t>23.02.2019</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6971F928-62D8-412F-BF76-B1754CEA93EE}" type="slidenum">
              <a:rPr lang="lv-LV" smtClean="0"/>
              <a:t>‹#›</a:t>
            </a:fld>
            <a:endParaRPr lang="lv-LV"/>
          </a:p>
        </p:txBody>
      </p:sp>
    </p:spTree>
    <p:extLst>
      <p:ext uri="{BB962C8B-B14F-4D97-AF65-F5344CB8AC3E}">
        <p14:creationId xmlns:p14="http://schemas.microsoft.com/office/powerpoint/2010/main" val="1589936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DE770D-B25F-4C12-AD4B-C4D341FE02E0}" type="datetimeFigureOut">
              <a:rPr lang="lv-LV" smtClean="0"/>
              <a:t>23.02.2019</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6971F928-62D8-412F-BF76-B1754CEA93EE}" type="slidenum">
              <a:rPr lang="lv-LV" smtClean="0"/>
              <a:t>‹#›</a:t>
            </a:fld>
            <a:endParaRPr lang="lv-LV"/>
          </a:p>
        </p:txBody>
      </p:sp>
    </p:spTree>
    <p:extLst>
      <p:ext uri="{BB962C8B-B14F-4D97-AF65-F5344CB8AC3E}">
        <p14:creationId xmlns:p14="http://schemas.microsoft.com/office/powerpoint/2010/main" val="837329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DE770D-B25F-4C12-AD4B-C4D341FE02E0}" type="datetimeFigureOut">
              <a:rPr lang="lv-LV" smtClean="0"/>
              <a:t>23.02.2019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6971F928-62D8-412F-BF76-B1754CEA93EE}" type="slidenum">
              <a:rPr lang="lv-LV" smtClean="0"/>
              <a:t>‹#›</a:t>
            </a:fld>
            <a:endParaRPr lang="lv-LV"/>
          </a:p>
        </p:txBody>
      </p:sp>
    </p:spTree>
    <p:extLst>
      <p:ext uri="{BB962C8B-B14F-4D97-AF65-F5344CB8AC3E}">
        <p14:creationId xmlns:p14="http://schemas.microsoft.com/office/powerpoint/2010/main" val="154622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DE770D-B25F-4C12-AD4B-C4D341FE02E0}" type="datetimeFigureOut">
              <a:rPr lang="lv-LV" smtClean="0"/>
              <a:t>23.02.2019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6971F928-62D8-412F-BF76-B1754CEA93EE}" type="slidenum">
              <a:rPr lang="lv-LV" smtClean="0"/>
              <a:t>‹#›</a:t>
            </a:fld>
            <a:endParaRPr lang="lv-LV"/>
          </a:p>
        </p:txBody>
      </p:sp>
    </p:spTree>
    <p:extLst>
      <p:ext uri="{BB962C8B-B14F-4D97-AF65-F5344CB8AC3E}">
        <p14:creationId xmlns:p14="http://schemas.microsoft.com/office/powerpoint/2010/main" val="422244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8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0DE770D-B25F-4C12-AD4B-C4D341FE02E0}" type="datetimeFigureOut">
              <a:rPr lang="lv-LV" smtClean="0"/>
              <a:t>23.02.2019</a:t>
            </a:fld>
            <a:endParaRPr lang="lv-LV"/>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lv-LV"/>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971F928-62D8-412F-BF76-B1754CEA93EE}" type="slidenum">
              <a:rPr lang="lv-LV" smtClean="0"/>
              <a:t>‹#›</a:t>
            </a:fld>
            <a:endParaRPr lang="lv-LV"/>
          </a:p>
        </p:txBody>
      </p:sp>
    </p:spTree>
    <p:extLst>
      <p:ext uri="{BB962C8B-B14F-4D97-AF65-F5344CB8AC3E}">
        <p14:creationId xmlns:p14="http://schemas.microsoft.com/office/powerpoint/2010/main" val="1591569965"/>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88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072C09-E8C3-49B6-91C5-9E16C7E53D85}"/>
              </a:ext>
            </a:extLst>
          </p:cNvPr>
          <p:cNvSpPr>
            <a:spLocks noGrp="1"/>
          </p:cNvSpPr>
          <p:nvPr>
            <p:ph type="ctrTitle"/>
          </p:nvPr>
        </p:nvSpPr>
        <p:spPr>
          <a:xfrm>
            <a:off x="913795" y="1257301"/>
            <a:ext cx="6672865" cy="4343399"/>
          </a:xfrm>
        </p:spPr>
        <p:txBody>
          <a:bodyPr anchor="ctr">
            <a:normAutofit/>
          </a:bodyPr>
          <a:lstStyle/>
          <a:p>
            <a:r>
              <a:rPr lang="lv-LV" b="1" dirty="0">
                <a:solidFill>
                  <a:schemeClr val="bg1"/>
                </a:solidFill>
                <a:effectLst/>
                <a:latin typeface="Arial" panose="020B0604020202020204" pitchFamily="34" charset="0"/>
                <a:cs typeface="Arial" panose="020B0604020202020204" pitchFamily="34" charset="0"/>
              </a:rPr>
              <a:t>Patoloģijas</a:t>
            </a:r>
            <a:r>
              <a:rPr lang="en-GB" b="1" dirty="0">
                <a:solidFill>
                  <a:schemeClr val="bg1"/>
                </a:solidFill>
                <a:effectLst/>
                <a:latin typeface="Arial" panose="020B0604020202020204" pitchFamily="34" charset="0"/>
                <a:cs typeface="Arial" panose="020B0604020202020204" pitchFamily="34" charset="0"/>
              </a:rPr>
              <a:t> </a:t>
            </a:r>
            <a:r>
              <a:rPr lang="lv-LV" b="1" dirty="0">
                <a:solidFill>
                  <a:schemeClr val="bg1"/>
                </a:solidFill>
                <a:effectLst/>
                <a:latin typeface="Arial" panose="020B0604020202020204" pitchFamily="34" charset="0"/>
                <a:cs typeface="Arial" panose="020B0604020202020204" pitchFamily="34" charset="0"/>
              </a:rPr>
              <a:t>attīstīb</a:t>
            </a:r>
            <a:r>
              <a:rPr lang="en-GB" b="1" dirty="0">
                <a:solidFill>
                  <a:schemeClr val="bg1"/>
                </a:solidFill>
                <a:effectLst/>
                <a:latin typeface="Arial" panose="020B0604020202020204" pitchFamily="34" charset="0"/>
                <a:cs typeface="Arial" panose="020B0604020202020204" pitchFamily="34" charset="0"/>
              </a:rPr>
              <a:t>a</a:t>
            </a:r>
            <a:r>
              <a:rPr lang="lv-LV" b="1" dirty="0">
                <a:solidFill>
                  <a:schemeClr val="bg1"/>
                </a:solidFill>
                <a:effectLst/>
                <a:latin typeface="Arial" panose="020B0604020202020204" pitchFamily="34" charset="0"/>
                <a:cs typeface="Arial" panose="020B0604020202020204" pitchFamily="34" charset="0"/>
              </a:rPr>
              <a:t>s vēsture </a:t>
            </a:r>
            <a:br>
              <a:rPr lang="lv-LV" b="1" dirty="0">
                <a:solidFill>
                  <a:schemeClr val="bg1"/>
                </a:solidFill>
                <a:effectLst/>
                <a:latin typeface="Arial" panose="020B0604020202020204" pitchFamily="34" charset="0"/>
                <a:cs typeface="Arial" panose="020B0604020202020204" pitchFamily="34" charset="0"/>
              </a:rPr>
            </a:br>
            <a:r>
              <a:rPr lang="lv-LV" b="1" dirty="0">
                <a:solidFill>
                  <a:schemeClr val="bg1"/>
                </a:solidFill>
                <a:effectLst/>
                <a:latin typeface="Arial" panose="020B0604020202020204" pitchFamily="34" charset="0"/>
                <a:cs typeface="Arial" panose="020B0604020202020204" pitchFamily="34" charset="0"/>
              </a:rPr>
              <a:t>LU simtgadē</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6487" y="417623"/>
            <a:ext cx="3647997" cy="1096415"/>
          </a:xfrm>
          <a:prstGeom prst="rect">
            <a:avLst/>
          </a:prstGeom>
        </p:spPr>
      </p:pic>
      <p:sp>
        <p:nvSpPr>
          <p:cNvPr id="4" name="TextBox 3">
            <a:extLst>
              <a:ext uri="{FF2B5EF4-FFF2-40B4-BE49-F238E27FC236}">
                <a16:creationId xmlns:a16="http://schemas.microsoft.com/office/drawing/2014/main" id="{FC59F970-7B50-46D9-A207-B6F4A5492041}"/>
              </a:ext>
            </a:extLst>
          </p:cNvPr>
          <p:cNvSpPr txBox="1"/>
          <p:nvPr/>
        </p:nvSpPr>
        <p:spPr>
          <a:xfrm>
            <a:off x="265471" y="5132439"/>
            <a:ext cx="7321188" cy="923330"/>
          </a:xfrm>
          <a:prstGeom prst="rect">
            <a:avLst/>
          </a:prstGeom>
          <a:noFill/>
        </p:spPr>
        <p:txBody>
          <a:bodyPr wrap="square" rtlCol="0">
            <a:spAutoFit/>
          </a:bodyPr>
          <a:lstStyle/>
          <a:p>
            <a:r>
              <a:rPr lang="en-GB" b="1" dirty="0">
                <a:solidFill>
                  <a:schemeClr val="bg1"/>
                </a:solidFill>
              </a:rPr>
              <a:t>Valentīna Gordjušina</a:t>
            </a:r>
            <a:r>
              <a:rPr lang="lv-LV" b="1" dirty="0">
                <a:solidFill>
                  <a:schemeClr val="bg1"/>
                </a:solidFill>
              </a:rPr>
              <a:t> </a:t>
            </a:r>
          </a:p>
          <a:p>
            <a:r>
              <a:rPr lang="en-GB" b="1" dirty="0">
                <a:solidFill>
                  <a:schemeClr val="bg1"/>
                </a:solidFill>
              </a:rPr>
              <a:t>Ērika Lūse</a:t>
            </a:r>
            <a:endParaRPr lang="lv-LV" b="1" dirty="0">
              <a:solidFill>
                <a:schemeClr val="bg1"/>
              </a:solidFill>
            </a:endParaRPr>
          </a:p>
          <a:p>
            <a:r>
              <a:rPr lang="en-GB" b="1" dirty="0">
                <a:solidFill>
                  <a:schemeClr val="bg1"/>
                </a:solidFill>
              </a:rPr>
              <a:t>Zane Zalužinska</a:t>
            </a:r>
            <a:endParaRPr lang="lv-LV" b="1" dirty="0">
              <a:solidFill>
                <a:schemeClr val="bg1"/>
              </a:solidFill>
            </a:endParaRPr>
          </a:p>
        </p:txBody>
      </p:sp>
      <p:sp>
        <p:nvSpPr>
          <p:cNvPr id="8" name="TextBox 7">
            <a:extLst>
              <a:ext uri="{FF2B5EF4-FFF2-40B4-BE49-F238E27FC236}">
                <a16:creationId xmlns:a16="http://schemas.microsoft.com/office/drawing/2014/main" id="{522C77E5-0937-4BC3-A53D-498B50E7E0D8}"/>
              </a:ext>
            </a:extLst>
          </p:cNvPr>
          <p:cNvSpPr txBox="1"/>
          <p:nvPr/>
        </p:nvSpPr>
        <p:spPr>
          <a:xfrm>
            <a:off x="8170606" y="5934669"/>
            <a:ext cx="4021394" cy="1200329"/>
          </a:xfrm>
          <a:prstGeom prst="rect">
            <a:avLst/>
          </a:prstGeom>
          <a:noFill/>
        </p:spPr>
        <p:txBody>
          <a:bodyPr wrap="square" rtlCol="0">
            <a:spAutoFit/>
          </a:bodyPr>
          <a:lstStyle/>
          <a:p>
            <a:pPr algn="ctr"/>
            <a:r>
              <a:rPr lang="lv-LV" b="1" dirty="0">
                <a:solidFill>
                  <a:schemeClr val="bg1"/>
                </a:solidFill>
              </a:rPr>
              <a:t>LU 77. starptautiskā zinātniskā konference</a:t>
            </a:r>
          </a:p>
          <a:p>
            <a:pPr algn="ctr"/>
            <a:r>
              <a:rPr lang="lv-LV" b="1" dirty="0">
                <a:solidFill>
                  <a:schemeClr val="bg1"/>
                </a:solidFill>
              </a:rPr>
              <a:t>2019</a:t>
            </a:r>
          </a:p>
          <a:p>
            <a:endParaRPr lang="lv-LV" b="1" dirty="0"/>
          </a:p>
        </p:txBody>
      </p:sp>
    </p:spTree>
    <p:extLst>
      <p:ext uri="{BB962C8B-B14F-4D97-AF65-F5344CB8AC3E}">
        <p14:creationId xmlns:p14="http://schemas.microsoft.com/office/powerpoint/2010/main" val="290403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2514" b="2514"/>
          <a:stretch>
            <a:fillRect/>
          </a:stretch>
        </p:blipFill>
        <p:spPr>
          <a:xfrm>
            <a:off x="7285703" y="433836"/>
            <a:ext cx="4055806" cy="6082713"/>
          </a:xfrm>
        </p:spPr>
      </p:pic>
      <p:sp>
        <p:nvSpPr>
          <p:cNvPr id="3" name="Content Placeholder 2">
            <a:extLst>
              <a:ext uri="{FF2B5EF4-FFF2-40B4-BE49-F238E27FC236}">
                <a16:creationId xmlns:a16="http://schemas.microsoft.com/office/drawing/2014/main" id="{CBEA39D3-41E6-4FCE-9E04-CDB4BCD6C538}"/>
              </a:ext>
            </a:extLst>
          </p:cNvPr>
          <p:cNvSpPr>
            <a:spLocks noGrp="1"/>
          </p:cNvSpPr>
          <p:nvPr>
            <p:ph type="body" sz="half" idx="2"/>
          </p:nvPr>
        </p:nvSpPr>
        <p:spPr>
          <a:xfrm>
            <a:off x="561975" y="1438275"/>
            <a:ext cx="6210569" cy="4872420"/>
          </a:xfrm>
        </p:spPr>
        <p:txBody>
          <a:bodyPr>
            <a:normAutofit/>
          </a:bodyPr>
          <a:lstStyle/>
          <a:p>
            <a:pPr marL="457200" indent="-457200" algn="l">
              <a:buClrTx/>
              <a:buFont typeface="Wingdings" panose="05000000000000000000" pitchFamily="2" charset="2"/>
              <a:buChar char="v"/>
            </a:pPr>
            <a:r>
              <a:rPr lang="lv-LV" sz="2800" dirty="0">
                <a:solidFill>
                  <a:schemeClr val="bg1"/>
                </a:solidFill>
                <a:effectLst/>
                <a:latin typeface="Arial" panose="020B0604020202020204" pitchFamily="34" charset="0"/>
                <a:cs typeface="Arial" panose="020B0604020202020204" pitchFamily="34" charset="0"/>
              </a:rPr>
              <a:t>R. </a:t>
            </a:r>
            <a:r>
              <a:rPr lang="lv-LV" sz="2800" dirty="0" err="1">
                <a:solidFill>
                  <a:schemeClr val="bg1"/>
                </a:solidFill>
                <a:effectLst/>
                <a:latin typeface="Arial" panose="020B0604020202020204" pitchFamily="34" charset="0"/>
                <a:cs typeface="Arial" panose="020B0604020202020204" pitchFamily="34" charset="0"/>
              </a:rPr>
              <a:t>Adelheimu</a:t>
            </a:r>
            <a:r>
              <a:rPr lang="lv-LV" sz="2800" dirty="0">
                <a:solidFill>
                  <a:schemeClr val="bg1"/>
                </a:solidFill>
                <a:effectLst/>
                <a:latin typeface="Arial" panose="020B0604020202020204" pitchFamily="34" charset="0"/>
                <a:cs typeface="Arial" panose="020B0604020202020204" pitchFamily="34" charset="0"/>
              </a:rPr>
              <a:t> interesēja veselības aizsardzības aktualitātes.</a:t>
            </a:r>
          </a:p>
          <a:p>
            <a:pPr marL="457200" indent="-457200" algn="l">
              <a:buClrTx/>
              <a:buFont typeface="Wingdings" panose="05000000000000000000" pitchFamily="2" charset="2"/>
              <a:buChar char="v"/>
            </a:pPr>
            <a:r>
              <a:rPr lang="lv-LV" sz="2800" dirty="0">
                <a:solidFill>
                  <a:schemeClr val="bg1"/>
                </a:solidFill>
                <a:effectLst/>
                <a:latin typeface="Arial" panose="020B0604020202020204" pitchFamily="34" charset="0"/>
                <a:cs typeface="Arial" panose="020B0604020202020204" pitchFamily="34" charset="0"/>
              </a:rPr>
              <a:t>Daudz lasīja par medicīnas vēsturi un tautas medicīnu. </a:t>
            </a:r>
          </a:p>
          <a:p>
            <a:pPr marL="457200" indent="-457200" algn="l">
              <a:buClrTx/>
              <a:buFont typeface="Wingdings" panose="05000000000000000000" pitchFamily="2" charset="2"/>
              <a:buChar char="v"/>
            </a:pPr>
            <a:r>
              <a:rPr lang="lv-LV" sz="2800" dirty="0">
                <a:solidFill>
                  <a:schemeClr val="bg1"/>
                </a:solidFill>
                <a:effectLst/>
                <a:latin typeface="Arial" panose="020B0604020202020204" pitchFamily="34" charset="0"/>
                <a:cs typeface="Arial" panose="020B0604020202020204" pitchFamily="34" charset="0"/>
              </a:rPr>
              <a:t>Pats aktīvi nodarbojās ar sportu, bija burātājs un mednieks.</a:t>
            </a:r>
          </a:p>
          <a:p>
            <a:endParaRPr lang="lv-LV" dirty="0"/>
          </a:p>
          <a:p>
            <a:endParaRPr lang="lv-LV" dirty="0"/>
          </a:p>
        </p:txBody>
      </p:sp>
    </p:spTree>
    <p:extLst>
      <p:ext uri="{BB962C8B-B14F-4D97-AF65-F5344CB8AC3E}">
        <p14:creationId xmlns:p14="http://schemas.microsoft.com/office/powerpoint/2010/main" val="778994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indoor, wall, window&#10;&#10;Description automatically generated">
            <a:extLst>
              <a:ext uri="{FF2B5EF4-FFF2-40B4-BE49-F238E27FC236}">
                <a16:creationId xmlns:a16="http://schemas.microsoft.com/office/drawing/2014/main" id="{21CA74CB-EC14-4CA3-9B3D-94FDD189C370}"/>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7407"/>
          <a:stretch/>
        </p:blipFill>
        <p:spPr>
          <a:xfrm>
            <a:off x="1032386" y="194617"/>
            <a:ext cx="10805652" cy="5286054"/>
          </a:xfrm>
          <a:prstGeom prst="rect">
            <a:avLst/>
          </a:prstGeom>
        </p:spPr>
      </p:pic>
      <p:sp>
        <p:nvSpPr>
          <p:cNvPr id="2" name="Rectangle 1"/>
          <p:cNvSpPr/>
          <p:nvPr/>
        </p:nvSpPr>
        <p:spPr>
          <a:xfrm>
            <a:off x="353960" y="5480671"/>
            <a:ext cx="11665973" cy="1200329"/>
          </a:xfrm>
          <a:prstGeom prst="rect">
            <a:avLst/>
          </a:prstGeom>
        </p:spPr>
        <p:txBody>
          <a:bodyPr wrap="square">
            <a:spAutoFit/>
          </a:bodyPr>
          <a:lstStyle/>
          <a:p>
            <a:pPr marL="36900" lvl="0">
              <a:spcBef>
                <a:spcPct val="20000"/>
              </a:spcBef>
              <a:spcAft>
                <a:spcPts val="600"/>
              </a:spcAft>
              <a:buClr>
                <a:srgbClr val="EEECE1"/>
              </a:buClr>
              <a:buSzPct val="70000"/>
            </a:pPr>
            <a:r>
              <a:rPr lang="lv-LV" sz="2400" dirty="0">
                <a:ln>
                  <a:solidFill>
                    <a:prstClr val="black">
                      <a:lumMod val="75000"/>
                      <a:lumOff val="25000"/>
                      <a:alpha val="10000"/>
                    </a:prstClr>
                  </a:solidFill>
                </a:ln>
                <a:solidFill>
                  <a:prstClr val="black"/>
                </a:solidFill>
                <a:effectLst>
                  <a:outerShdw blurRad="9525" dist="25400" dir="14640000" algn="tl" rotWithShape="0">
                    <a:prstClr val="black">
                      <a:alpha val="30000"/>
                    </a:prstClr>
                  </a:outerShdw>
                </a:effectLst>
                <a:latin typeface="Arial" panose="020B0604020202020204" pitchFamily="34" charset="0"/>
                <a:cs typeface="Arial" panose="020B0604020202020204" pitchFamily="34" charset="0"/>
              </a:rPr>
              <a:t>Pēc profesora </a:t>
            </a:r>
            <a:r>
              <a:rPr lang="lv-LV" sz="2400" dirty="0" err="1">
                <a:ln>
                  <a:solidFill>
                    <a:prstClr val="black">
                      <a:lumMod val="75000"/>
                      <a:lumOff val="25000"/>
                      <a:alpha val="10000"/>
                    </a:prstClr>
                  </a:solidFill>
                </a:ln>
                <a:solidFill>
                  <a:prstClr val="black"/>
                </a:solidFill>
                <a:effectLst>
                  <a:outerShdw blurRad="9525" dist="25400" dir="14640000" algn="tl" rotWithShape="0">
                    <a:prstClr val="black">
                      <a:alpha val="30000"/>
                    </a:prstClr>
                  </a:outerShdw>
                </a:effectLst>
                <a:latin typeface="Arial" panose="020B0604020202020204" pitchFamily="34" charset="0"/>
                <a:cs typeface="Arial" panose="020B0604020202020204" pitchFamily="34" charset="0"/>
              </a:rPr>
              <a:t>Romana</a:t>
            </a:r>
            <a:r>
              <a:rPr lang="lv-LV" sz="2400" dirty="0">
                <a:ln>
                  <a:solidFill>
                    <a:prstClr val="black">
                      <a:lumMod val="75000"/>
                      <a:lumOff val="25000"/>
                      <a:alpha val="10000"/>
                    </a:prstClr>
                  </a:solidFill>
                </a:ln>
                <a:solidFill>
                  <a:prstClr val="black"/>
                </a:solidFill>
                <a:effectLst>
                  <a:outerShdw blurRad="9525" dist="25400" dir="14640000" algn="tl" rotWithShape="0">
                    <a:prstClr val="black">
                      <a:alpha val="30000"/>
                    </a:prstClr>
                  </a:outerShdw>
                </a:effectLst>
                <a:latin typeface="Arial" panose="020B0604020202020204" pitchFamily="34" charset="0"/>
                <a:cs typeface="Arial" panose="020B0604020202020204" pitchFamily="34" charset="0"/>
              </a:rPr>
              <a:t> </a:t>
            </a:r>
            <a:r>
              <a:rPr lang="lv-LV" sz="2400" dirty="0" err="1">
                <a:ln>
                  <a:solidFill>
                    <a:prstClr val="black">
                      <a:lumMod val="75000"/>
                      <a:lumOff val="25000"/>
                      <a:alpha val="10000"/>
                    </a:prstClr>
                  </a:solidFill>
                </a:ln>
                <a:solidFill>
                  <a:prstClr val="black"/>
                </a:solidFill>
                <a:effectLst>
                  <a:outerShdw blurRad="9525" dist="25400" dir="14640000" algn="tl" rotWithShape="0">
                    <a:prstClr val="black">
                      <a:alpha val="30000"/>
                    </a:prstClr>
                  </a:outerShdw>
                </a:effectLst>
                <a:latin typeface="Arial" panose="020B0604020202020204" pitchFamily="34" charset="0"/>
                <a:cs typeface="Arial" panose="020B0604020202020204" pitchFamily="34" charset="0"/>
              </a:rPr>
              <a:t>Adelheima</a:t>
            </a:r>
            <a:r>
              <a:rPr lang="lv-LV" sz="2400" dirty="0">
                <a:ln>
                  <a:solidFill>
                    <a:prstClr val="black">
                      <a:lumMod val="75000"/>
                      <a:lumOff val="25000"/>
                      <a:alpha val="10000"/>
                    </a:prstClr>
                  </a:solidFill>
                </a:ln>
                <a:solidFill>
                  <a:prstClr val="black"/>
                </a:solidFill>
                <a:effectLst>
                  <a:outerShdw blurRad="9525" dist="25400" dir="14640000" algn="tl" rotWithShape="0">
                    <a:prstClr val="black">
                      <a:alpha val="30000"/>
                    </a:prstClr>
                  </a:outerShdw>
                </a:effectLst>
                <a:latin typeface="Arial" panose="020B0604020202020204" pitchFamily="34" charset="0"/>
                <a:cs typeface="Arial" panose="020B0604020202020204" pitchFamily="34" charset="0"/>
              </a:rPr>
              <a:t> pēkšņas un pāragras nāves 1938. gadā septiska rokas ievainojuma dēļ, ko ieguva veicot autopsiju bērnam, Patoloģijas katedras vadība tika uzticēta M. Brantam.</a:t>
            </a:r>
          </a:p>
        </p:txBody>
      </p:sp>
    </p:spTree>
    <p:extLst>
      <p:ext uri="{BB962C8B-B14F-4D97-AF65-F5344CB8AC3E}">
        <p14:creationId xmlns:p14="http://schemas.microsoft.com/office/powerpoint/2010/main" val="2432120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65B9F34-640F-4243-8AF0-9D86D7051CAA}"/>
              </a:ext>
            </a:extLst>
          </p:cNvPr>
          <p:cNvSpPr>
            <a:spLocks noGrp="1"/>
          </p:cNvSpPr>
          <p:nvPr>
            <p:ph idx="1"/>
          </p:nvPr>
        </p:nvSpPr>
        <p:spPr>
          <a:xfrm>
            <a:off x="190500" y="533401"/>
            <a:ext cx="4276725" cy="6048374"/>
          </a:xfrm>
        </p:spPr>
        <p:txBody>
          <a:bodyPr anchor="t">
            <a:normAutofit fontScale="92500" lnSpcReduction="10000"/>
          </a:bodyPr>
          <a:lstStyle/>
          <a:p>
            <a:endParaRPr lang="en-GB" sz="1600" dirty="0">
              <a:solidFill>
                <a:schemeClr val="tx1"/>
              </a:solidFill>
              <a:latin typeface="Arial" panose="020B0604020202020204" pitchFamily="34" charset="0"/>
              <a:cs typeface="Arial" panose="020B0604020202020204" pitchFamily="34" charset="0"/>
            </a:endParaRPr>
          </a:p>
          <a:p>
            <a:pPr marL="36900" indent="0" algn="ctr">
              <a:buNone/>
            </a:pPr>
            <a:r>
              <a:rPr lang="en-GB" sz="4000" b="1" dirty="0">
                <a:solidFill>
                  <a:schemeClr val="bg1"/>
                </a:solidFill>
                <a:latin typeface="Arial" panose="020B0604020202020204" pitchFamily="34" charset="0"/>
                <a:cs typeface="Arial" panose="020B0604020202020204" pitchFamily="34" charset="0"/>
              </a:rPr>
              <a:t>MAKSIS </a:t>
            </a:r>
            <a:r>
              <a:rPr lang="en-GB" sz="4000" b="1" dirty="0">
                <a:solidFill>
                  <a:schemeClr val="bg1"/>
                </a:solidFill>
                <a:effectLst/>
                <a:latin typeface="Arial" panose="020B0604020202020204" pitchFamily="34" charset="0"/>
                <a:cs typeface="Arial" panose="020B0604020202020204" pitchFamily="34" charset="0"/>
              </a:rPr>
              <a:t>BRANTS</a:t>
            </a:r>
            <a:r>
              <a:rPr lang="en-GB" sz="4000" b="1" dirty="0">
                <a:solidFill>
                  <a:schemeClr val="bg1"/>
                </a:solidFill>
                <a:latin typeface="Arial" panose="020B0604020202020204" pitchFamily="34" charset="0"/>
                <a:cs typeface="Arial" panose="020B0604020202020204" pitchFamily="34" charset="0"/>
              </a:rPr>
              <a:t> </a:t>
            </a:r>
          </a:p>
          <a:p>
            <a:endParaRPr lang="en-GB" sz="1600" dirty="0">
              <a:solidFill>
                <a:schemeClr val="bg1"/>
              </a:solidFill>
              <a:effectLst/>
              <a:latin typeface="Arial" panose="020B0604020202020204" pitchFamily="34" charset="0"/>
              <a:cs typeface="Arial" panose="020B0604020202020204" pitchFamily="34" charset="0"/>
            </a:endParaRPr>
          </a:p>
          <a:p>
            <a:pPr marL="36900" indent="0">
              <a:buNone/>
            </a:pPr>
            <a:endParaRPr lang="en-GB" sz="1600" dirty="0">
              <a:solidFill>
                <a:schemeClr val="bg1"/>
              </a:solidFill>
              <a:effectLst/>
              <a:latin typeface="Arial" panose="020B0604020202020204" pitchFamily="34" charset="0"/>
              <a:cs typeface="Arial" panose="020B0604020202020204" pitchFamily="34" charset="0"/>
            </a:endParaRPr>
          </a:p>
          <a:p>
            <a:pPr algn="ctr">
              <a:buClrTx/>
              <a:buFont typeface="Wingdings" panose="05000000000000000000" pitchFamily="2" charset="2"/>
              <a:buChar char="v"/>
            </a:pPr>
            <a:r>
              <a:rPr lang="lv-LV" sz="2800" dirty="0">
                <a:solidFill>
                  <a:schemeClr val="bg1"/>
                </a:solidFill>
                <a:effectLst/>
                <a:latin typeface="Arial" panose="020B0604020202020204" pitchFamily="34" charset="0"/>
                <a:cs typeface="Arial" panose="020B0604020202020204" pitchFamily="34" charset="0"/>
              </a:rPr>
              <a:t>Maksis Brants piedzima 1890. gadā, Kronštatē, Krievijas jūras kara flotes ārsta ģimenē, kura saknes nāk no Kurzemes puses.</a:t>
            </a:r>
          </a:p>
          <a:p>
            <a:pPr algn="ctr">
              <a:buClrTx/>
              <a:buFont typeface="Wingdings" panose="05000000000000000000" pitchFamily="2" charset="2"/>
              <a:buChar char="v"/>
            </a:pPr>
            <a:r>
              <a:rPr lang="lv-LV" sz="2800" dirty="0">
                <a:solidFill>
                  <a:schemeClr val="bg1"/>
                </a:solidFill>
                <a:effectLst/>
                <a:latin typeface="Arial" panose="020B0604020202020204" pitchFamily="34" charset="0"/>
                <a:cs typeface="Arial" panose="020B0604020202020204" pitchFamily="34" charset="0"/>
              </a:rPr>
              <a:t>Jau no bērna dienām M. Brantu interesēja ornitoloģija un citas dabaszinību nozares. </a:t>
            </a:r>
          </a:p>
          <a:p>
            <a:endParaRPr lang="en-US" sz="1600" dirty="0"/>
          </a:p>
        </p:txBody>
      </p:sp>
      <p:pic>
        <p:nvPicPr>
          <p:cNvPr id="13" name="Picture 12">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8" name="Satura vietturis 4">
            <a:extLst>
              <a:ext uri="{FF2B5EF4-FFF2-40B4-BE49-F238E27FC236}">
                <a16:creationId xmlns:a16="http://schemas.microsoft.com/office/drawing/2014/main" id="{9388E70F-2D38-4702-A2BF-35548C723BE1}"/>
              </a:ext>
            </a:extLst>
          </p:cNvPr>
          <p:cNvPicPr>
            <a:picLocks noChangeAspect="1"/>
          </p:cNvPicPr>
          <p:nvPr/>
        </p:nvPicPr>
        <p:blipFill rotWithShape="1">
          <a:blip r:embed="rId4">
            <a:extLst>
              <a:ext uri="{28A0092B-C50C-407E-A947-70E740481C1C}">
                <a14:useLocalDpi xmlns:a14="http://schemas.microsoft.com/office/drawing/2010/main" val="0"/>
              </a:ext>
            </a:extLst>
          </a:blip>
          <a:srcRect l="22513"/>
          <a:stretch/>
        </p:blipFill>
        <p:spPr>
          <a:xfrm>
            <a:off x="4552950" y="198745"/>
            <a:ext cx="7310284" cy="6490008"/>
          </a:xfrm>
          <a:prstGeom prst="rect">
            <a:avLst/>
          </a:prstGeom>
        </p:spPr>
      </p:pic>
    </p:spTree>
    <p:extLst>
      <p:ext uri="{BB962C8B-B14F-4D97-AF65-F5344CB8AC3E}">
        <p14:creationId xmlns:p14="http://schemas.microsoft.com/office/powerpoint/2010/main" val="913037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t="11342" b="1110"/>
          <a:stretch/>
        </p:blipFill>
        <p:spPr>
          <a:xfrm>
            <a:off x="707922" y="444424"/>
            <a:ext cx="10776155" cy="5249807"/>
          </a:xfrm>
          <a:prstGeom prst="rect">
            <a:avLst/>
          </a:prstGeom>
        </p:spPr>
      </p:pic>
      <p:sp>
        <p:nvSpPr>
          <p:cNvPr id="3" name="Rectangle 2"/>
          <p:cNvSpPr/>
          <p:nvPr/>
        </p:nvSpPr>
        <p:spPr>
          <a:xfrm>
            <a:off x="707922" y="5694231"/>
            <a:ext cx="10250129" cy="954107"/>
          </a:xfrm>
          <a:prstGeom prst="rect">
            <a:avLst/>
          </a:prstGeom>
        </p:spPr>
        <p:txBody>
          <a:bodyPr wrap="square">
            <a:spAutoFit/>
          </a:bodyPr>
          <a:lstStyle/>
          <a:p>
            <a:pPr marL="36900" lvl="0" algn="ctr">
              <a:spcBef>
                <a:spcPct val="20000"/>
              </a:spcBef>
              <a:spcAft>
                <a:spcPts val="600"/>
              </a:spcAft>
              <a:buClr>
                <a:srgbClr val="EEECE1"/>
              </a:buClr>
              <a:buSzPct val="70000"/>
            </a:pPr>
            <a:r>
              <a:rPr lang="lv-LV" sz="28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Makša Branta un </a:t>
            </a:r>
            <a:r>
              <a:rPr lang="lv-LV" sz="28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Adelheima</a:t>
            </a:r>
            <a:r>
              <a:rPr lang="lv-LV" sz="28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iepazīšanās notika Rīgas pilsētas 2. slimnīcā Patoloģiskās anatomijas institūtā. </a:t>
            </a:r>
          </a:p>
        </p:txBody>
      </p:sp>
    </p:spTree>
    <p:extLst>
      <p:ext uri="{BB962C8B-B14F-4D97-AF65-F5344CB8AC3E}">
        <p14:creationId xmlns:p14="http://schemas.microsoft.com/office/powerpoint/2010/main" val="2145883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A15D12F-8658-4815-A560-2371478AC8C0}"/>
              </a:ext>
            </a:extLst>
          </p:cNvPr>
          <p:cNvPicPr>
            <a:picLocks noGrp="1" noChangeAspect="1"/>
          </p:cNvPicPr>
          <p:nvPr>
            <p:ph idx="4294967295"/>
          </p:nvPr>
        </p:nvPicPr>
        <p:blipFill rotWithShape="1">
          <a:blip r:embed="rId3"/>
          <a:srcRect b="10714"/>
          <a:stretch/>
        </p:blipFill>
        <p:spPr>
          <a:xfrm>
            <a:off x="801328" y="103240"/>
            <a:ext cx="10643420" cy="5384514"/>
          </a:xfrm>
          <a:prstGeom prst="rect">
            <a:avLst/>
          </a:prstGeom>
        </p:spPr>
      </p:pic>
      <p:sp>
        <p:nvSpPr>
          <p:cNvPr id="2" name="Rectangle 1"/>
          <p:cNvSpPr/>
          <p:nvPr/>
        </p:nvSpPr>
        <p:spPr>
          <a:xfrm>
            <a:off x="530942" y="5648632"/>
            <a:ext cx="10913806" cy="981807"/>
          </a:xfrm>
          <a:prstGeom prst="rect">
            <a:avLst/>
          </a:prstGeom>
        </p:spPr>
        <p:txBody>
          <a:bodyPr wrap="square">
            <a:spAutoFit/>
          </a:bodyPr>
          <a:lstStyle/>
          <a:p>
            <a:pPr marL="379800" lvl="0" indent="-342900" algn="just">
              <a:spcBef>
                <a:spcPct val="20000"/>
              </a:spcBef>
              <a:spcAft>
                <a:spcPts val="600"/>
              </a:spcAft>
              <a:buClr>
                <a:prstClr val="black"/>
              </a:buClr>
              <a:buSzPct val="70000"/>
              <a:buFont typeface="Wingdings" panose="05000000000000000000" pitchFamily="2" charset="2"/>
              <a:buChar char="v"/>
            </a:pPr>
            <a:r>
              <a:rPr lang="lv-LV"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Aktīvi iesaistīja jaunos studentus, entuziastus patoloģijā. </a:t>
            </a:r>
          </a:p>
          <a:p>
            <a:pPr marL="379800" lvl="0" indent="-342900" algn="just">
              <a:spcBef>
                <a:spcPct val="20000"/>
              </a:spcBef>
              <a:spcAft>
                <a:spcPts val="600"/>
              </a:spcAft>
              <a:buClr>
                <a:prstClr val="black"/>
              </a:buClr>
              <a:buSzPct val="70000"/>
              <a:buFont typeface="Wingdings" panose="05000000000000000000" pitchFamily="2" charset="2"/>
              <a:buChar char="v"/>
            </a:pPr>
            <a:r>
              <a:rPr lang="lv-LV"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Zinātniskais mantojums patoloģijas jomā ir ļoti plašs un daudzpusīgs. </a:t>
            </a:r>
          </a:p>
        </p:txBody>
      </p:sp>
    </p:spTree>
    <p:extLst>
      <p:ext uri="{BB962C8B-B14F-4D97-AF65-F5344CB8AC3E}">
        <p14:creationId xmlns:p14="http://schemas.microsoft.com/office/powerpoint/2010/main" val="2272685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E85D67-0F8C-4574-83AC-570B5D81D06F}"/>
              </a:ext>
            </a:extLst>
          </p:cNvPr>
          <p:cNvPicPr>
            <a:picLocks noGrp="1" noChangeAspect="1"/>
          </p:cNvPicPr>
          <p:nvPr>
            <p:ph idx="4294967295"/>
          </p:nvPr>
        </p:nvPicPr>
        <p:blipFill rotWithShape="1">
          <a:blip r:embed="rId3"/>
          <a:srcRect t="6665" b="6797"/>
          <a:stretch/>
        </p:blipFill>
        <p:spPr>
          <a:xfrm>
            <a:off x="796413" y="442452"/>
            <a:ext cx="10436942" cy="5272739"/>
          </a:xfrm>
          <a:prstGeom prst="rect">
            <a:avLst/>
          </a:prstGeom>
        </p:spPr>
      </p:pic>
      <p:sp>
        <p:nvSpPr>
          <p:cNvPr id="3" name="Rectangle 2"/>
          <p:cNvSpPr/>
          <p:nvPr/>
        </p:nvSpPr>
        <p:spPr>
          <a:xfrm>
            <a:off x="457200" y="5910591"/>
            <a:ext cx="11490960" cy="830997"/>
          </a:xfrm>
          <a:prstGeom prst="rect">
            <a:avLst/>
          </a:prstGeom>
        </p:spPr>
        <p:txBody>
          <a:bodyPr wrap="square">
            <a:spAutoFit/>
          </a:bodyPr>
          <a:lstStyle/>
          <a:p>
            <a:pPr marL="36900" lvl="0" algn="just">
              <a:spcBef>
                <a:spcPct val="20000"/>
              </a:spcBef>
              <a:spcAft>
                <a:spcPts val="600"/>
              </a:spcAft>
              <a:buClr>
                <a:prstClr val="black"/>
              </a:buClr>
              <a:buSzPct val="70000"/>
            </a:pPr>
            <a:r>
              <a:rPr lang="en-GB"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Brants</a:t>
            </a:r>
            <a:r>
              <a:rPr lang="lv-LV"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a:t>
            </a:r>
            <a:r>
              <a:rPr lang="en-GB"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aktīvi</a:t>
            </a:r>
            <a:r>
              <a:rPr lang="en-GB"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a:t>
            </a:r>
            <a:r>
              <a:rPr lang="en-GB"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piedalījās</a:t>
            </a:r>
            <a:r>
              <a:rPr lang="en-GB"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a:t>
            </a:r>
            <a:r>
              <a:rPr lang="en-GB"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kongresos</a:t>
            </a:r>
            <a:r>
              <a:rPr lang="en-GB"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un </a:t>
            </a:r>
            <a:r>
              <a:rPr lang="en-GB"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konferencēs</a:t>
            </a:r>
            <a:r>
              <a:rPr lang="en-GB"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a:t>
            </a:r>
            <a:r>
              <a:rPr lang="en-GB"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Latvijā</a:t>
            </a:r>
            <a:r>
              <a:rPr lang="en-GB"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un </a:t>
            </a:r>
            <a:r>
              <a:rPr lang="en-GB"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ārzemēs</a:t>
            </a:r>
            <a:r>
              <a:rPr lang="lv-LV"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a:t>
            </a:r>
            <a:r>
              <a:rPr lang="en-GB"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lasīja</a:t>
            </a:r>
            <a:r>
              <a:rPr lang="en-GB"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a:t>
            </a:r>
            <a:r>
              <a:rPr lang="en-GB"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lekcijas</a:t>
            </a:r>
            <a:r>
              <a:rPr lang="en-GB"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a:t>
            </a:r>
            <a:r>
              <a:rPr lang="en-GB"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studentiem</a:t>
            </a:r>
            <a:r>
              <a:rPr lang="en-GB"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a:t>
            </a:r>
            <a:endParaRPr lang="lv-LV"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407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104775" y="1732449"/>
            <a:ext cx="4191000" cy="4430226"/>
          </a:xfrm>
        </p:spPr>
        <p:txBody>
          <a:bodyPr anchor="t">
            <a:normAutofit/>
          </a:bodyPr>
          <a:lstStyle/>
          <a:p>
            <a:pPr>
              <a:buFont typeface="Wingdings" panose="05000000000000000000" pitchFamily="2" charset="2"/>
              <a:buNone/>
            </a:pPr>
            <a:r>
              <a:rPr lang="lv-LV" altLang="lv-LV" sz="1600" dirty="0">
                <a:latin typeface="Arial" panose="020B0604020202020204" pitchFamily="34" charset="0"/>
                <a:cs typeface="Arial" panose="020B0604020202020204" pitchFamily="34" charset="0"/>
              </a:rPr>
              <a:t>	</a:t>
            </a:r>
            <a:r>
              <a:rPr lang="lv-LV" altLang="lv-LV" sz="2800" dirty="0">
                <a:solidFill>
                  <a:schemeClr val="bg1"/>
                </a:solidFill>
                <a:effectLst/>
                <a:latin typeface="Arial" panose="020B0604020202020204" pitchFamily="34" charset="0"/>
                <a:cs typeface="Arial" panose="020B0604020202020204" pitchFamily="34" charset="0"/>
              </a:rPr>
              <a:t>1939. gadā, novembrī Maksis Brants ar savu sievu un četrām meitām, pameta Rīgu, savu namu Baložu ielā, 30.</a:t>
            </a:r>
            <a:endParaRPr lang="ru-RU" altLang="lv-LV" sz="2800" dirty="0">
              <a:solidFill>
                <a:schemeClr val="bg1"/>
              </a:solidFill>
              <a:effectLst/>
              <a:latin typeface="Arial" panose="020B0604020202020204" pitchFamily="34" charset="0"/>
              <a:cs typeface="Arial" panose="020B0604020202020204" pitchFamily="34" charset="0"/>
            </a:endParaRPr>
          </a:p>
        </p:txBody>
      </p:sp>
      <p:pic>
        <p:nvPicPr>
          <p:cNvPr id="74" name="Picture 73">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22533" name="Picture 5" descr="DSC0938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023" r="3535"/>
          <a:stretch/>
        </p:blipFill>
        <p:spPr bwMode="auto">
          <a:xfrm>
            <a:off x="4680461" y="69916"/>
            <a:ext cx="7384027" cy="6718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83962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ED52A-0677-4C2F-8175-6137A67C72B5}"/>
              </a:ext>
            </a:extLst>
          </p:cNvPr>
          <p:cNvSpPr>
            <a:spLocks noGrp="1"/>
          </p:cNvSpPr>
          <p:nvPr>
            <p:ph type="title"/>
          </p:nvPr>
        </p:nvSpPr>
        <p:spPr>
          <a:xfrm>
            <a:off x="913795" y="609600"/>
            <a:ext cx="7306280" cy="970450"/>
          </a:xfrm>
        </p:spPr>
        <p:txBody>
          <a:bodyPr>
            <a:normAutofit/>
          </a:bodyPr>
          <a:lstStyle/>
          <a:p>
            <a:r>
              <a:rPr lang="lv-LV" b="1" dirty="0">
                <a:solidFill>
                  <a:schemeClr val="bg1"/>
                </a:solidFill>
                <a:effectLst/>
                <a:latin typeface="Arial" panose="020B0604020202020204" pitchFamily="34" charset="0"/>
                <a:cs typeface="Arial" panose="020B0604020202020204" pitchFamily="34" charset="0"/>
              </a:rPr>
              <a:t>JĀNIS</a:t>
            </a:r>
            <a:r>
              <a:rPr lang="lv-LV" b="1" dirty="0">
                <a:solidFill>
                  <a:schemeClr val="bg1"/>
                </a:solidFill>
                <a:latin typeface="Arial" panose="020B0604020202020204" pitchFamily="34" charset="0"/>
                <a:cs typeface="Arial" panose="020B0604020202020204" pitchFamily="34" charset="0"/>
              </a:rPr>
              <a:t> ALFRĒDS KAKTIŅŠ</a:t>
            </a:r>
          </a:p>
        </p:txBody>
      </p:sp>
      <p:pic>
        <p:nvPicPr>
          <p:cNvPr id="9" name="Picture 3" descr="DSC09324_bez_datuma.jpg"/>
          <p:cNvPicPr>
            <a:picLocks noGrp="1" noChangeAspect="1"/>
          </p:cNvPicPr>
          <p:nvPr>
            <p:ph idx="1"/>
          </p:nvPr>
        </p:nvPicPr>
        <p:blipFill rotWithShape="1">
          <a:blip r:embed="rId3">
            <a:extLst>
              <a:ext uri="{28A0092B-C50C-407E-A947-70E740481C1C}">
                <a14:useLocalDpi xmlns:a14="http://schemas.microsoft.com/office/drawing/2010/main" val="0"/>
              </a:ext>
            </a:extLst>
          </a:blip>
          <a:srcRect l="73303" t="39591"/>
          <a:stretch/>
        </p:blipFill>
        <p:spPr bwMode="auto">
          <a:xfrm>
            <a:off x="8480324" y="647940"/>
            <a:ext cx="3539612" cy="538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4EF6241-4B76-439C-8EC4-D74A51255088}"/>
              </a:ext>
            </a:extLst>
          </p:cNvPr>
          <p:cNvSpPr/>
          <p:nvPr/>
        </p:nvSpPr>
        <p:spPr>
          <a:xfrm>
            <a:off x="95250" y="1094825"/>
            <a:ext cx="8124825" cy="6124754"/>
          </a:xfrm>
          <a:prstGeom prst="rect">
            <a:avLst/>
          </a:prstGeom>
        </p:spPr>
        <p:txBody>
          <a:bodyPr wrap="square">
            <a:spAutoFit/>
          </a:bodyPr>
          <a:lstStyle/>
          <a:p>
            <a:pPr algn="just"/>
            <a:endParaRPr lang="lv-LV" sz="2800" dirty="0">
              <a:solidFill>
                <a:schemeClr val="bg1"/>
              </a:solidFill>
              <a:latin typeface="Arial" panose="020B0604020202020204" pitchFamily="34" charset="0"/>
              <a:cs typeface="Arial" panose="020B0604020202020204" pitchFamily="34" charset="0"/>
            </a:endParaRPr>
          </a:p>
          <a:p>
            <a:pPr algn="just"/>
            <a:endParaRPr lang="en-GB" sz="2800" dirty="0">
              <a:solidFill>
                <a:schemeClr val="bg1"/>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v"/>
            </a:pPr>
            <a:r>
              <a:rPr lang="lv-LV" sz="2800" dirty="0">
                <a:solidFill>
                  <a:schemeClr val="bg1"/>
                </a:solidFill>
                <a:latin typeface="Arial" panose="020B0604020202020204" pitchFamily="34" charset="0"/>
                <a:cs typeface="Arial" panose="020B0604020202020204" pitchFamily="34" charset="0"/>
              </a:rPr>
              <a:t>Studējis Tērbatas Universitātes Medicī­nas fakultātē.</a:t>
            </a:r>
          </a:p>
          <a:p>
            <a:pPr marL="457200" indent="-457200" algn="just">
              <a:buFont typeface="Wingdings" panose="05000000000000000000" pitchFamily="2" charset="2"/>
              <a:buChar char="v"/>
            </a:pPr>
            <a:r>
              <a:rPr lang="lv-LV" sz="2800" dirty="0">
                <a:solidFill>
                  <a:schemeClr val="bg1"/>
                </a:solidFill>
                <a:latin typeface="Arial" panose="020B0604020202020204" pitchFamily="34" charset="0"/>
                <a:cs typeface="Arial" panose="020B0604020202020204" pitchFamily="34" charset="0"/>
              </a:rPr>
              <a:t>Tika iesaukts Krievijas armijā un dienējis par  kara ārstu.</a:t>
            </a:r>
          </a:p>
          <a:p>
            <a:pPr marL="457200" indent="-457200" algn="just">
              <a:buFont typeface="Wingdings" panose="05000000000000000000" pitchFamily="2" charset="2"/>
              <a:buChar char="v"/>
            </a:pPr>
            <a:r>
              <a:rPr lang="lv-LV" sz="2800" dirty="0">
                <a:solidFill>
                  <a:schemeClr val="bg1"/>
                </a:solidFill>
                <a:latin typeface="Arial" panose="020B0604020202020204" pitchFamily="34" charset="0"/>
                <a:cs typeface="Arial" panose="020B0604020202020204" pitchFamily="34" charset="0"/>
              </a:rPr>
              <a:t>1921. gadā atgriezās Latvijā, ar lai pabeigtu medicīnas studijas.</a:t>
            </a:r>
          </a:p>
          <a:p>
            <a:pPr marL="457200" indent="-457200" algn="just">
              <a:buFont typeface="Wingdings" panose="05000000000000000000" pitchFamily="2" charset="2"/>
              <a:buChar char="v"/>
            </a:pPr>
            <a:r>
              <a:rPr lang="lv-LV" sz="2800" dirty="0">
                <a:solidFill>
                  <a:schemeClr val="bg1"/>
                </a:solidFill>
                <a:latin typeface="Arial" panose="020B0604020202020204" pitchFamily="34" charset="0"/>
                <a:cs typeface="Arial" panose="020B0604020202020204" pitchFamily="34" charset="0"/>
              </a:rPr>
              <a:t>1939. gadā kļuva par Patoloģiskās anatomijas institūta vadītāju un vadīja to līdz 1944. ga­dam.</a:t>
            </a:r>
            <a:endParaRPr lang="lv-LV" sz="2800" dirty="0"/>
          </a:p>
          <a:p>
            <a:pPr marL="457200" indent="-457200">
              <a:buFont typeface="Arial" panose="020B0604020202020204" pitchFamily="34" charset="0"/>
              <a:buChar char="•"/>
            </a:pPr>
            <a:endParaRPr lang="lv-LV" sz="2800" dirty="0"/>
          </a:p>
          <a:p>
            <a:pPr marL="457200" indent="-457200">
              <a:buFont typeface="Arial" panose="020B0604020202020204" pitchFamily="34" charset="0"/>
              <a:buChar char="•"/>
            </a:pPr>
            <a:endParaRPr lang="lv-LV" sz="2800" dirty="0"/>
          </a:p>
          <a:p>
            <a:pPr marL="457200" indent="-457200">
              <a:buFont typeface="Arial" panose="020B0604020202020204" pitchFamily="34" charset="0"/>
              <a:buChar char="•"/>
            </a:pPr>
            <a:endParaRPr lang="lv-LV" sz="2800" dirty="0"/>
          </a:p>
          <a:p>
            <a:pPr marL="457200" indent="-457200">
              <a:buFont typeface="Arial" panose="020B0604020202020204" pitchFamily="34" charset="0"/>
              <a:buChar char="•"/>
            </a:pPr>
            <a:endParaRPr lang="lv-LV" sz="2800" dirty="0"/>
          </a:p>
        </p:txBody>
      </p:sp>
    </p:spTree>
    <p:extLst>
      <p:ext uri="{BB962C8B-B14F-4D97-AF65-F5344CB8AC3E}">
        <p14:creationId xmlns:p14="http://schemas.microsoft.com/office/powerpoint/2010/main" val="4289700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KaktinsKatedra">
            <a:extLst>
              <a:ext uri="{FF2B5EF4-FFF2-40B4-BE49-F238E27FC236}">
                <a16:creationId xmlns:a16="http://schemas.microsoft.com/office/drawing/2014/main" id="{78AF10C5-6A55-46EE-8923-E80E31914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50811" y="436716"/>
            <a:ext cx="10577512" cy="5749925"/>
          </a:xfrm>
          <a:prstGeom prst="rect">
            <a:avLst/>
          </a:prstGeom>
          <a:ln w="190500">
            <a:solidFill>
              <a:schemeClr val="tx1">
                <a:alpha val="7000"/>
              </a:schemeClr>
            </a:solidFill>
          </a:ln>
          <a:effectLst>
            <a:outerShdw blurRad="25400" dir="17880000">
              <a:srgbClr val="000000">
                <a:alpha val="46000"/>
              </a:srgbClr>
            </a:outerShdw>
          </a:effectLst>
        </p:spPr>
      </p:pic>
    </p:spTree>
    <p:extLst>
      <p:ext uri="{BB962C8B-B14F-4D97-AF65-F5344CB8AC3E}">
        <p14:creationId xmlns:p14="http://schemas.microsoft.com/office/powerpoint/2010/main" val="598173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B0CF-ADC4-4DEB-92D8-E73515BBAB81}"/>
              </a:ext>
            </a:extLst>
          </p:cNvPr>
          <p:cNvSpPr>
            <a:spLocks noGrp="1"/>
          </p:cNvSpPr>
          <p:nvPr>
            <p:ph type="title"/>
          </p:nvPr>
        </p:nvSpPr>
        <p:spPr>
          <a:xfrm>
            <a:off x="913795" y="0"/>
            <a:ext cx="5978072" cy="1152525"/>
          </a:xfrm>
        </p:spPr>
        <p:txBody>
          <a:bodyPr vert="horz" lIns="91440" tIns="45720" rIns="91440" bIns="45720" rtlCol="0" anchor="ctr">
            <a:normAutofit/>
          </a:bodyPr>
          <a:lstStyle/>
          <a:p>
            <a:r>
              <a:rPr lang="en-US" sz="4000" b="1" dirty="0">
                <a:solidFill>
                  <a:schemeClr val="bg1"/>
                </a:solidFill>
                <a:effectLst/>
                <a:cs typeface="Arial" panose="020B0604020202020204" pitchFamily="34" charset="0"/>
              </a:rPr>
              <a:t>ARNOLDS ŠENBERGS </a:t>
            </a:r>
          </a:p>
        </p:txBody>
      </p:sp>
      <p:pic>
        <p:nvPicPr>
          <p:cNvPr id="8" name="Content Placeholder 7" descr="A person sitting on a table&#10;&#10;Description automatically generated">
            <a:extLst>
              <a:ext uri="{FF2B5EF4-FFF2-40B4-BE49-F238E27FC236}">
                <a16:creationId xmlns:a16="http://schemas.microsoft.com/office/drawing/2014/main" id="{63FF816D-ED16-4542-8ED9-118A4EDA5FB4}"/>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1173" b="1173"/>
          <a:stretch/>
        </p:blipFill>
        <p:spPr>
          <a:prstGeom prst="rect">
            <a:avLst/>
          </a:prstGeom>
        </p:spPr>
      </p:pic>
      <p:sp>
        <p:nvSpPr>
          <p:cNvPr id="3" name="Text Placeholder 2"/>
          <p:cNvSpPr>
            <a:spLocks noGrp="1"/>
          </p:cNvSpPr>
          <p:nvPr>
            <p:ph type="body" sz="half" idx="2"/>
          </p:nvPr>
        </p:nvSpPr>
        <p:spPr>
          <a:xfrm>
            <a:off x="342900" y="1438275"/>
            <a:ext cx="6129867" cy="4132749"/>
          </a:xfrm>
        </p:spPr>
        <p:txBody>
          <a:bodyPr vert="horz" lIns="91440" tIns="45720" rIns="91440" bIns="45720" rtlCol="0" anchor="ctr">
            <a:normAutofit lnSpcReduction="10000"/>
          </a:bodyPr>
          <a:lstStyle/>
          <a:p>
            <a:pPr marL="457200" indent="-457200" algn="l">
              <a:buClr>
                <a:schemeClr val="bg1"/>
              </a:buClr>
              <a:buFont typeface="Arial" panose="020B0604020202020204" pitchFamily="34" charset="0"/>
              <a:buChar char="•"/>
            </a:pPr>
            <a:endParaRPr lang="en-GB" sz="2800" dirty="0">
              <a:solidFill>
                <a:schemeClr val="bg1"/>
              </a:solidFill>
              <a:effectLst/>
              <a:latin typeface="Arial" panose="020B0604020202020204" pitchFamily="34" charset="0"/>
              <a:cs typeface="Arial" panose="020B0604020202020204" pitchFamily="34" charset="0"/>
            </a:endParaRPr>
          </a:p>
          <a:p>
            <a:pPr marL="457200" indent="-457200" algn="l">
              <a:buClr>
                <a:schemeClr val="bg1"/>
              </a:buClr>
              <a:buFont typeface="Wingdings" panose="05000000000000000000" pitchFamily="2" charset="2"/>
              <a:buChar char="v"/>
            </a:pPr>
            <a:r>
              <a:rPr lang="lv-LV" sz="2800" dirty="0">
                <a:solidFill>
                  <a:schemeClr val="bg1"/>
                </a:solidFill>
                <a:effectLst/>
                <a:latin typeface="Arial" panose="020B0604020202020204" pitchFamily="34" charset="0"/>
                <a:cs typeface="Arial" panose="020B0604020202020204" pitchFamily="34" charset="0"/>
              </a:rPr>
              <a:t>LU Patoloģijas katedrā nostrādāja 45 gadus.</a:t>
            </a:r>
          </a:p>
          <a:p>
            <a:pPr marL="457200" indent="-457200" algn="l">
              <a:buClr>
                <a:schemeClr val="bg1"/>
              </a:buClr>
              <a:buFont typeface="Wingdings" panose="05000000000000000000" pitchFamily="2" charset="2"/>
              <a:buChar char="v"/>
            </a:pPr>
            <a:r>
              <a:rPr lang="lv-LV" sz="2800" dirty="0">
                <a:solidFill>
                  <a:schemeClr val="bg1"/>
                </a:solidFill>
                <a:effectLst/>
                <a:latin typeface="Arial" panose="020B0604020202020204" pitchFamily="34" charset="0"/>
                <a:cs typeface="Arial" panose="020B0604020202020204" pitchFamily="34" charset="0"/>
              </a:rPr>
              <a:t>Pēc kolēģu atsauksmēm A. Šenbergs bija dziļi inteliģents cilvēks.</a:t>
            </a:r>
          </a:p>
          <a:p>
            <a:pPr marL="457200" indent="-457200" algn="l">
              <a:buClr>
                <a:schemeClr val="bg1"/>
              </a:buClr>
              <a:buFont typeface="Wingdings" panose="05000000000000000000" pitchFamily="2" charset="2"/>
              <a:buChar char="v"/>
            </a:pPr>
            <a:r>
              <a:rPr lang="lv-LV" sz="2800" dirty="0">
                <a:solidFill>
                  <a:schemeClr val="bg1"/>
                </a:solidFill>
                <a:effectLst/>
                <a:latin typeface="Arial" panose="020B0604020202020204" pitchFamily="34" charset="0"/>
                <a:cs typeface="Arial" panose="020B0604020202020204" pitchFamily="34" charset="0"/>
              </a:rPr>
              <a:t>Pateicoties A. Šenbergam līdz mūsdienām ir saglabājusies lielākā daļa makro preparātus.</a:t>
            </a:r>
          </a:p>
          <a:p>
            <a:pPr algn="l"/>
            <a:endParaRPr lang="en-US" dirty="0"/>
          </a:p>
        </p:txBody>
      </p:sp>
      <p:pic>
        <p:nvPicPr>
          <p:cNvPr id="13" name="Picture 12">
            <a:extLst>
              <a:ext uri="{FF2B5EF4-FFF2-40B4-BE49-F238E27FC236}">
                <a16:creationId xmlns:a16="http://schemas.microsoft.com/office/drawing/2014/main" id="{1CF706DA-13E8-4A4F-9260-551FB8127B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spTree>
    <p:extLst>
      <p:ext uri="{BB962C8B-B14F-4D97-AF65-F5344CB8AC3E}">
        <p14:creationId xmlns:p14="http://schemas.microsoft.com/office/powerpoint/2010/main" val="2290161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a:extLst>
              <a:ext uri="{FF2B5EF4-FFF2-40B4-BE49-F238E27FC236}">
                <a16:creationId xmlns:a16="http://schemas.microsoft.com/office/drawing/2014/main" id="{8F28EB5D-D0E1-406D-A429-251CF674DDD3}"/>
              </a:ext>
            </a:extLst>
          </p:cNvPr>
          <p:cNvPicPr>
            <a:picLocks noChangeAspect="1"/>
          </p:cNvPicPr>
          <p:nvPr/>
        </p:nvPicPr>
        <p:blipFill rotWithShape="1">
          <a:blip r:embed="rId3"/>
          <a:srcRect r="1" b="19564"/>
          <a:stretch/>
        </p:blipFill>
        <p:spPr>
          <a:xfrm>
            <a:off x="-8622" y="10"/>
            <a:ext cx="6096000" cy="6857990"/>
          </a:xfrm>
          <a:prstGeom prst="rect">
            <a:avLst/>
          </a:prstGeom>
        </p:spPr>
      </p:pic>
      <p:sp>
        <p:nvSpPr>
          <p:cNvPr id="2" name="Title 1">
            <a:extLst>
              <a:ext uri="{FF2B5EF4-FFF2-40B4-BE49-F238E27FC236}">
                <a16:creationId xmlns:a16="http://schemas.microsoft.com/office/drawing/2014/main" id="{9FD52BAA-E7FB-47E6-97DD-B71B2E52BE07}"/>
              </a:ext>
            </a:extLst>
          </p:cNvPr>
          <p:cNvSpPr>
            <a:spLocks noGrp="1"/>
          </p:cNvSpPr>
          <p:nvPr>
            <p:ph type="title"/>
          </p:nvPr>
        </p:nvSpPr>
        <p:spPr>
          <a:xfrm>
            <a:off x="6343650" y="190501"/>
            <a:ext cx="5648325" cy="1389550"/>
          </a:xfrm>
        </p:spPr>
        <p:txBody>
          <a:bodyPr anchor="b">
            <a:normAutofit/>
          </a:bodyPr>
          <a:lstStyle/>
          <a:p>
            <a:pPr>
              <a:lnSpc>
                <a:spcPct val="90000"/>
              </a:lnSpc>
            </a:pPr>
            <a:r>
              <a:rPr lang="lv-LV" b="1" dirty="0">
                <a:solidFill>
                  <a:schemeClr val="bg1"/>
                </a:solidFill>
                <a:effectLst/>
                <a:latin typeface="Arial" panose="020B0604020202020204" pitchFamily="34" charset="0"/>
                <a:cs typeface="Arial" panose="020B0604020202020204" pitchFamily="34" charset="0"/>
              </a:rPr>
              <a:t>ROMANS ADELHEIMS</a:t>
            </a:r>
          </a:p>
        </p:txBody>
      </p:sp>
      <p:sp>
        <p:nvSpPr>
          <p:cNvPr id="3" name="Content Placeholder 2">
            <a:extLst>
              <a:ext uri="{FF2B5EF4-FFF2-40B4-BE49-F238E27FC236}">
                <a16:creationId xmlns:a16="http://schemas.microsoft.com/office/drawing/2014/main" id="{F581B0DA-A71C-4522-9563-898B30FED4EE}"/>
              </a:ext>
            </a:extLst>
          </p:cNvPr>
          <p:cNvSpPr>
            <a:spLocks noGrp="1"/>
          </p:cNvSpPr>
          <p:nvPr>
            <p:ph idx="1"/>
          </p:nvPr>
        </p:nvSpPr>
        <p:spPr>
          <a:xfrm>
            <a:off x="6572250" y="1857374"/>
            <a:ext cx="5419725" cy="4533901"/>
          </a:xfrm>
          <a:solidFill>
            <a:schemeClr val="accent1"/>
          </a:solidFill>
        </p:spPr>
        <p:txBody>
          <a:bodyPr anchor="t">
            <a:normAutofit/>
          </a:bodyPr>
          <a:lstStyle/>
          <a:p>
            <a:pPr>
              <a:buClrTx/>
              <a:buFont typeface="Wingdings" panose="05000000000000000000" pitchFamily="2" charset="2"/>
              <a:buChar char="v"/>
            </a:pPr>
            <a:r>
              <a:rPr lang="lv-LV" sz="2800" dirty="0">
                <a:solidFill>
                  <a:schemeClr val="bg1"/>
                </a:solidFill>
                <a:effectLst/>
                <a:latin typeface="Arial" panose="020B0604020202020204" pitchFamily="34" charset="0"/>
                <a:cs typeface="Arial" panose="020B0604020202020204" pitchFamily="34" charset="0"/>
              </a:rPr>
              <a:t>Patoloģiskās anatomijas zinātnes nozares un mācību priekšmeta pamatlicējs LU un Latvijā.</a:t>
            </a:r>
          </a:p>
          <a:p>
            <a:pPr>
              <a:buClrTx/>
              <a:buFont typeface="Wingdings" panose="05000000000000000000" pitchFamily="2" charset="2"/>
              <a:buChar char="v"/>
            </a:pPr>
            <a:r>
              <a:rPr lang="lv-LV" sz="2800" dirty="0">
                <a:solidFill>
                  <a:schemeClr val="bg1"/>
                </a:solidFill>
                <a:effectLst/>
                <a:latin typeface="Arial" panose="020B0604020202020204" pitchFamily="34" charset="0"/>
                <a:cs typeface="Arial" panose="020B0604020202020204" pitchFamily="34" charset="0"/>
              </a:rPr>
              <a:t>Tieši ar R. </a:t>
            </a:r>
            <a:r>
              <a:rPr lang="lv-LV" sz="2800" dirty="0" err="1">
                <a:solidFill>
                  <a:schemeClr val="bg1"/>
                </a:solidFill>
                <a:effectLst/>
                <a:latin typeface="Arial" panose="020B0604020202020204" pitchFamily="34" charset="0"/>
                <a:cs typeface="Arial" panose="020B0604020202020204" pitchFamily="34" charset="0"/>
              </a:rPr>
              <a:t>Adelheima</a:t>
            </a:r>
            <a:r>
              <a:rPr lang="lv-LV" sz="2800" dirty="0">
                <a:solidFill>
                  <a:schemeClr val="bg1"/>
                </a:solidFill>
                <a:effectLst/>
                <a:latin typeface="Arial" panose="020B0604020202020204" pitchFamily="34" charset="0"/>
                <a:cs typeface="Arial" panose="020B0604020202020204" pitchFamily="34" charset="0"/>
              </a:rPr>
              <a:t> darbību sākās nopietna patoloģiskās anatomijas attīstība.</a:t>
            </a:r>
          </a:p>
        </p:txBody>
      </p:sp>
    </p:spTree>
    <p:extLst>
      <p:ext uri="{BB962C8B-B14F-4D97-AF65-F5344CB8AC3E}">
        <p14:creationId xmlns:p14="http://schemas.microsoft.com/office/powerpoint/2010/main" val="1786278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ED52A-0677-4C2F-8175-6137A67C72B5}"/>
              </a:ext>
            </a:extLst>
          </p:cNvPr>
          <p:cNvSpPr>
            <a:spLocks noGrp="1"/>
          </p:cNvSpPr>
          <p:nvPr>
            <p:ph type="title"/>
          </p:nvPr>
        </p:nvSpPr>
        <p:spPr>
          <a:xfrm>
            <a:off x="740001" y="274800"/>
            <a:ext cx="5978072" cy="929546"/>
          </a:xfrm>
        </p:spPr>
        <p:txBody>
          <a:bodyPr vert="horz" lIns="91440" tIns="45720" rIns="91440" bIns="45720" rtlCol="0" anchor="ctr">
            <a:normAutofit/>
          </a:bodyPr>
          <a:lstStyle/>
          <a:p>
            <a:r>
              <a:rPr lang="en-US" b="1" dirty="0">
                <a:solidFill>
                  <a:schemeClr val="bg1"/>
                </a:solidFill>
                <a:effectLst/>
                <a:cs typeface="Arial" panose="020B0604020202020204" pitchFamily="34" charset="0"/>
              </a:rPr>
              <a:t>BORISS</a:t>
            </a:r>
            <a:r>
              <a:rPr lang="en-US" b="1" dirty="0">
                <a:solidFill>
                  <a:schemeClr val="bg1"/>
                </a:solidFill>
                <a:cs typeface="Arial" panose="020B0604020202020204" pitchFamily="34" charset="0"/>
              </a:rPr>
              <a:t> UGRJUMOVS</a:t>
            </a:r>
          </a:p>
        </p:txBody>
      </p:sp>
      <p:pic>
        <p:nvPicPr>
          <p:cNvPr id="5" name="Content Placeholder 4">
            <a:extLst>
              <a:ext uri="{FF2B5EF4-FFF2-40B4-BE49-F238E27FC236}">
                <a16:creationId xmlns:a16="http://schemas.microsoft.com/office/drawing/2014/main" id="{81CE75D3-DC24-477C-B112-38DF9051398A}"/>
              </a:ext>
            </a:extLst>
          </p:cNvPr>
          <p:cNvPicPr>
            <a:picLocks noGrp="1" noChangeAspect="1"/>
          </p:cNvPicPr>
          <p:nvPr>
            <p:ph sz="half" idx="1"/>
          </p:nvPr>
        </p:nvPicPr>
        <p:blipFill>
          <a:blip r:embed="rId3"/>
          <a:stretch>
            <a:fillRect/>
          </a:stretch>
        </p:blipFill>
        <p:spPr>
          <a:xfrm>
            <a:off x="7232905" y="0"/>
            <a:ext cx="4959095" cy="6857999"/>
          </a:xfrm>
          <a:prstGeom prst="rect">
            <a:avLst/>
          </a:prstGeom>
        </p:spPr>
      </p:pic>
      <p:sp>
        <p:nvSpPr>
          <p:cNvPr id="3" name="Satura vietturis 2">
            <a:extLst>
              <a:ext uri="{FF2B5EF4-FFF2-40B4-BE49-F238E27FC236}">
                <a16:creationId xmlns:a16="http://schemas.microsoft.com/office/drawing/2014/main" id="{4E3979B5-1E62-404E-983C-22554C3B5211}"/>
              </a:ext>
            </a:extLst>
          </p:cNvPr>
          <p:cNvSpPr>
            <a:spLocks noGrp="1"/>
          </p:cNvSpPr>
          <p:nvPr>
            <p:ph sz="half" idx="2"/>
          </p:nvPr>
        </p:nvSpPr>
        <p:spPr>
          <a:xfrm>
            <a:off x="504825" y="1803159"/>
            <a:ext cx="6319110" cy="3720727"/>
          </a:xfrm>
        </p:spPr>
        <p:txBody>
          <a:bodyPr vert="horz" lIns="91440" tIns="45720" rIns="91440" bIns="45720" rtlCol="0" anchor="ctr">
            <a:normAutofit lnSpcReduction="10000"/>
          </a:bodyPr>
          <a:lstStyle/>
          <a:p>
            <a:pPr>
              <a:buClr>
                <a:schemeClr val="bg1"/>
              </a:buClr>
              <a:buFont typeface="Arial" panose="020B0604020202020204" pitchFamily="34" charset="0"/>
              <a:buChar char="•"/>
            </a:pPr>
            <a:endParaRPr lang="en-US" dirty="0">
              <a:solidFill>
                <a:schemeClr val="bg1"/>
              </a:solidFill>
            </a:endParaRPr>
          </a:p>
          <a:p>
            <a:pPr marL="457200" indent="-457200">
              <a:buClr>
                <a:schemeClr val="bg1"/>
              </a:buClr>
              <a:buFont typeface="Wingdings" panose="05000000000000000000" pitchFamily="2" charset="2"/>
              <a:buChar char="v"/>
            </a:pPr>
            <a:r>
              <a:rPr lang="en-US" sz="2800" dirty="0">
                <a:solidFill>
                  <a:schemeClr val="bg1"/>
                </a:solidFill>
                <a:effectLst/>
                <a:latin typeface="Arial" panose="020B0604020202020204" pitchFamily="34" charset="0"/>
                <a:cs typeface="Arial" panose="020B0604020202020204" pitchFamily="34" charset="0"/>
              </a:rPr>
              <a:t>Ārsta karjera iesākās tieši kara laukā.</a:t>
            </a:r>
          </a:p>
          <a:p>
            <a:pPr marL="457200" indent="-457200">
              <a:buClr>
                <a:schemeClr val="bg1"/>
              </a:buClr>
              <a:buFont typeface="Wingdings" panose="05000000000000000000" pitchFamily="2" charset="2"/>
              <a:buChar char="v"/>
            </a:pPr>
            <a:r>
              <a:rPr lang="en-US" sz="2800" dirty="0">
                <a:solidFill>
                  <a:schemeClr val="bg1"/>
                </a:solidFill>
                <a:effectLst/>
                <a:latin typeface="Arial" panose="020B0604020202020204" pitchFamily="34" charset="0"/>
                <a:cs typeface="Arial" panose="020B0604020202020204" pitchFamily="34" charset="0"/>
              </a:rPr>
              <a:t>B. Ugrjumovs uzsākot darbu LU, ātri apguva  latviešu valodu.</a:t>
            </a:r>
          </a:p>
          <a:p>
            <a:pPr marL="457200" indent="-457200">
              <a:buClr>
                <a:schemeClr val="bg1"/>
              </a:buClr>
              <a:buFont typeface="Wingdings" panose="05000000000000000000" pitchFamily="2" charset="2"/>
              <a:buChar char="v"/>
            </a:pPr>
            <a:r>
              <a:rPr lang="en-US" sz="2800" dirty="0">
                <a:solidFill>
                  <a:schemeClr val="bg1"/>
                </a:solidFill>
                <a:effectLst/>
                <a:latin typeface="Arial" panose="020B0604020202020204" pitchFamily="34" charset="0"/>
                <a:cs typeface="Arial" panose="020B0604020202020204" pitchFamily="34" charset="0"/>
              </a:rPr>
              <a:t>1946. gadā kļūst par LU patoloģiskās anatomijas katedras vadītāju līdz 1950. </a:t>
            </a:r>
            <a:r>
              <a:rPr lang="en-US" sz="2800" dirty="0" err="1">
                <a:solidFill>
                  <a:schemeClr val="bg1"/>
                </a:solidFill>
                <a:effectLst/>
                <a:latin typeface="Arial" panose="020B0604020202020204" pitchFamily="34" charset="0"/>
                <a:cs typeface="Arial" panose="020B0604020202020204" pitchFamily="34" charset="0"/>
              </a:rPr>
              <a:t>gadam</a:t>
            </a:r>
            <a:r>
              <a:rPr lang="en-US" sz="2800" dirty="0">
                <a:solidFill>
                  <a:schemeClr val="bg1"/>
                </a:solidFill>
                <a:effectLst/>
                <a:latin typeface="Arial" panose="020B0604020202020204" pitchFamily="34" charset="0"/>
                <a:cs typeface="Arial" panose="020B0604020202020204" pitchFamily="34" charset="0"/>
              </a:rPr>
              <a:t>.</a:t>
            </a:r>
          </a:p>
          <a:p>
            <a:endParaRPr lang="en-US" dirty="0"/>
          </a:p>
        </p:txBody>
      </p:sp>
      <p:pic>
        <p:nvPicPr>
          <p:cNvPr id="10" name="Picture 9">
            <a:extLst>
              <a:ext uri="{FF2B5EF4-FFF2-40B4-BE49-F238E27FC236}">
                <a16:creationId xmlns:a16="http://schemas.microsoft.com/office/drawing/2014/main" id="{7AEE9CAC-347C-43C2-AE87-6BC5566E60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sp>
        <p:nvSpPr>
          <p:cNvPr id="4" name="Rectangle 3">
            <a:extLst>
              <a:ext uri="{FF2B5EF4-FFF2-40B4-BE49-F238E27FC236}">
                <a16:creationId xmlns:a16="http://schemas.microsoft.com/office/drawing/2014/main" id="{24EF6241-4B76-439C-8EC4-D74A51255088}"/>
              </a:ext>
            </a:extLst>
          </p:cNvPr>
          <p:cNvSpPr/>
          <p:nvPr/>
        </p:nvSpPr>
        <p:spPr>
          <a:xfrm>
            <a:off x="504825" y="1210614"/>
            <a:ext cx="6448425" cy="5601533"/>
          </a:xfrm>
          <a:prstGeom prst="rect">
            <a:avLst/>
          </a:prstGeom>
        </p:spPr>
        <p:txBody>
          <a:bodyPr wrap="square">
            <a:spAutoFit/>
          </a:bodyPr>
          <a:lstStyle/>
          <a:p>
            <a:pPr>
              <a:spcAft>
                <a:spcPts val="600"/>
              </a:spcAft>
            </a:pPr>
            <a:endParaRPr lang="lv-LV" sz="2800">
              <a:latin typeface="Arial" panose="020B0604020202020204" pitchFamily="34" charset="0"/>
              <a:cs typeface="Arial" panose="020B0604020202020204" pitchFamily="34" charset="0"/>
            </a:endParaRPr>
          </a:p>
          <a:p>
            <a:pPr>
              <a:spcAft>
                <a:spcPts val="600"/>
              </a:spcAft>
            </a:pPr>
            <a:endParaRPr lang="lv-LV" sz="2800"/>
          </a:p>
          <a:p>
            <a:pPr marL="457200" indent="-457200" algn="just">
              <a:spcAft>
                <a:spcPts val="600"/>
              </a:spcAft>
              <a:buFont typeface="Arial" panose="020B0604020202020204" pitchFamily="34" charset="0"/>
              <a:buChar char="•"/>
            </a:pPr>
            <a:endParaRPr lang="lv-LV" sz="2800"/>
          </a:p>
          <a:p>
            <a:pPr marL="457200" indent="-457200">
              <a:spcAft>
                <a:spcPts val="600"/>
              </a:spcAft>
              <a:buFont typeface="Arial" panose="020B0604020202020204" pitchFamily="34" charset="0"/>
              <a:buChar char="•"/>
            </a:pPr>
            <a:endParaRPr lang="lv-LV" sz="2800"/>
          </a:p>
          <a:p>
            <a:pPr marL="457200" indent="-457200">
              <a:spcAft>
                <a:spcPts val="600"/>
              </a:spcAft>
              <a:buFont typeface="Arial" panose="020B0604020202020204" pitchFamily="34" charset="0"/>
              <a:buChar char="•"/>
            </a:pPr>
            <a:endParaRPr lang="lv-LV" sz="2800"/>
          </a:p>
          <a:p>
            <a:pPr marL="457200" indent="-457200">
              <a:spcAft>
                <a:spcPts val="600"/>
              </a:spcAft>
              <a:buFont typeface="Arial" panose="020B0604020202020204" pitchFamily="34" charset="0"/>
              <a:buChar char="•"/>
            </a:pPr>
            <a:endParaRPr lang="lv-LV" sz="2800"/>
          </a:p>
          <a:p>
            <a:pPr marL="457200" indent="-457200">
              <a:spcAft>
                <a:spcPts val="600"/>
              </a:spcAft>
              <a:buFont typeface="Arial" panose="020B0604020202020204" pitchFamily="34" charset="0"/>
              <a:buChar char="•"/>
            </a:pPr>
            <a:endParaRPr lang="lv-LV" sz="2800"/>
          </a:p>
          <a:p>
            <a:pPr marL="457200" indent="-457200">
              <a:spcAft>
                <a:spcPts val="600"/>
              </a:spcAft>
              <a:buFont typeface="Arial" panose="020B0604020202020204" pitchFamily="34" charset="0"/>
              <a:buChar char="•"/>
            </a:pPr>
            <a:endParaRPr lang="lv-LV" sz="2800"/>
          </a:p>
          <a:p>
            <a:pPr marL="457200" indent="-457200">
              <a:spcAft>
                <a:spcPts val="600"/>
              </a:spcAft>
              <a:buFont typeface="Arial" panose="020B0604020202020204" pitchFamily="34" charset="0"/>
              <a:buChar char="•"/>
            </a:pPr>
            <a:endParaRPr lang="lv-LV" sz="2800"/>
          </a:p>
          <a:p>
            <a:pPr marL="457200" indent="-457200">
              <a:spcAft>
                <a:spcPts val="600"/>
              </a:spcAft>
              <a:buFont typeface="Arial" panose="020B0604020202020204" pitchFamily="34" charset="0"/>
              <a:buChar char="•"/>
            </a:pPr>
            <a:endParaRPr lang="lv-LV" sz="2800"/>
          </a:p>
          <a:p>
            <a:pPr marL="457200" indent="-457200">
              <a:spcAft>
                <a:spcPts val="600"/>
              </a:spcAft>
              <a:buFont typeface="Arial" panose="020B0604020202020204" pitchFamily="34" charset="0"/>
              <a:buChar char="•"/>
            </a:pPr>
            <a:endParaRPr lang="lv-LV" sz="2800"/>
          </a:p>
        </p:txBody>
      </p:sp>
    </p:spTree>
    <p:extLst>
      <p:ext uri="{BB962C8B-B14F-4D97-AF65-F5344CB8AC3E}">
        <p14:creationId xmlns:p14="http://schemas.microsoft.com/office/powerpoint/2010/main" val="2221304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ttēls, kurā ir fotoattēls, iekštelpa, vecs, siena&#10;&#10;Apraksts ģenerēts automātiski"/>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l="4609" t="17937" r="3438" b="4656"/>
          <a:stretch/>
        </p:blipFill>
        <p:spPr>
          <a:xfrm>
            <a:off x="553064" y="310093"/>
            <a:ext cx="11046542" cy="5593800"/>
          </a:xfrm>
          <a:prstGeom prst="rect">
            <a:avLst/>
          </a:prstGeom>
          <a:solidFill>
            <a:schemeClr val="bg2">
              <a:lumMod val="20000"/>
              <a:lumOff val="80000"/>
            </a:schemeClr>
          </a:solidFill>
        </p:spPr>
      </p:pic>
      <p:sp>
        <p:nvSpPr>
          <p:cNvPr id="3" name="Rectangle 2"/>
          <p:cNvSpPr/>
          <p:nvPr/>
        </p:nvSpPr>
        <p:spPr>
          <a:xfrm>
            <a:off x="294968" y="5903893"/>
            <a:ext cx="11562735" cy="461665"/>
          </a:xfrm>
          <a:prstGeom prst="rect">
            <a:avLst/>
          </a:prstGeom>
        </p:spPr>
        <p:txBody>
          <a:bodyPr wrap="square">
            <a:spAutoFit/>
          </a:bodyPr>
          <a:lstStyle/>
          <a:p>
            <a:r>
              <a:rPr lang="en-US"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Ugrjumova</a:t>
            </a:r>
            <a:r>
              <a:rPr lang="en-US"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a:t>
            </a:r>
            <a:r>
              <a:rPr lang="en-US"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pētītās</a:t>
            </a:r>
            <a:r>
              <a:rPr lang="en-US"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a:t>
            </a:r>
            <a:r>
              <a:rPr lang="en-US"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jomas</a:t>
            </a:r>
            <a:r>
              <a:rPr lang="en-US"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a:t>
            </a:r>
            <a:r>
              <a:rPr lang="en-US"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bija</a:t>
            </a:r>
            <a:r>
              <a:rPr lang="en-US"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a:t>
            </a:r>
            <a:r>
              <a:rPr lang="en-US"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malārija</a:t>
            </a:r>
            <a:r>
              <a:rPr lang="en-US"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un </a:t>
            </a:r>
            <a:r>
              <a:rPr lang="en-US"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splenomegālija</a:t>
            </a:r>
            <a:r>
              <a:rPr lang="en-US"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a:t>
            </a:r>
            <a:r>
              <a:rPr lang="en-US"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plaušu</a:t>
            </a:r>
            <a:r>
              <a:rPr lang="en-US"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a:t>
            </a:r>
            <a:r>
              <a:rPr lang="en-US" sz="24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tuberkuloze</a:t>
            </a:r>
            <a:r>
              <a:rPr lang="en-US" sz="24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55502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563" y="442452"/>
            <a:ext cx="4104070" cy="691208"/>
          </a:xfrm>
        </p:spPr>
        <p:txBody>
          <a:bodyPr/>
          <a:lstStyle/>
          <a:p>
            <a:r>
              <a:rPr lang="lv-LV" dirty="0">
                <a:solidFill>
                  <a:schemeClr val="bg1"/>
                </a:solidFill>
              </a:rPr>
              <a:t>BERNHARDS PRESS</a:t>
            </a:r>
          </a:p>
        </p:txBody>
      </p:sp>
      <p:sp>
        <p:nvSpPr>
          <p:cNvPr id="3" name="Content Placeholder 2"/>
          <p:cNvSpPr>
            <a:spLocks noGrp="1"/>
          </p:cNvSpPr>
          <p:nvPr>
            <p:ph idx="1"/>
          </p:nvPr>
        </p:nvSpPr>
        <p:spPr>
          <a:xfrm>
            <a:off x="5220323" y="1401098"/>
            <a:ext cx="6047233" cy="4390102"/>
          </a:xfrm>
        </p:spPr>
        <p:txBody>
          <a:bodyPr/>
          <a:lstStyle/>
          <a:p>
            <a:pPr>
              <a:buClrTx/>
            </a:pPr>
            <a:r>
              <a:rPr lang="lv-LV" dirty="0">
                <a:solidFill>
                  <a:schemeClr val="bg1"/>
                </a:solidFill>
                <a:effectLst/>
              </a:rPr>
              <a:t>Piedzimis 1917. gada 14. augustā.</a:t>
            </a:r>
          </a:p>
          <a:p>
            <a:pPr>
              <a:buClrTx/>
            </a:pPr>
            <a:r>
              <a:rPr lang="lv-LV" dirty="0">
                <a:solidFill>
                  <a:schemeClr val="bg1"/>
                </a:solidFill>
                <a:effectLst/>
              </a:rPr>
              <a:t>Nāk no ārstu ģimenes.</a:t>
            </a:r>
          </a:p>
          <a:p>
            <a:pPr>
              <a:buClrTx/>
            </a:pPr>
            <a:r>
              <a:rPr lang="lv-LV" dirty="0">
                <a:solidFill>
                  <a:schemeClr val="bg1"/>
                </a:solidFill>
                <a:effectLst/>
              </a:rPr>
              <a:t>1941. gadā ievietots Rīgas geto un vēlāk Mežaparka koncentrācijas nometnē, no kuras kopā ar tēvu izbēdzis.</a:t>
            </a:r>
          </a:p>
          <a:p>
            <a:pPr>
              <a:buClrTx/>
            </a:pPr>
            <a:r>
              <a:rPr lang="lv-LV" dirty="0">
                <a:solidFill>
                  <a:schemeClr val="bg1"/>
                </a:solidFill>
                <a:effectLst/>
              </a:rPr>
              <a:t>Savas darba gaitas Patoloģiskās anatomijas katedrā uzsāka profesora Borisa Ugrjumova vadībā.</a:t>
            </a:r>
          </a:p>
          <a:p>
            <a:pPr>
              <a:buClrTx/>
            </a:pPr>
            <a:r>
              <a:rPr lang="lv-LV" dirty="0">
                <a:solidFill>
                  <a:schemeClr val="bg1"/>
                </a:solidFill>
                <a:effectLst/>
              </a:rPr>
              <a:t>Un pēc prof. Ugrjumova aiziešanas no katedras slimības dēļ no 1950. līdz 1951. gadam vadīja Patoloģijas katedru.</a:t>
            </a:r>
          </a:p>
        </p:txBody>
      </p:sp>
      <p:sp>
        <p:nvSpPr>
          <p:cNvPr id="10" name="Text Placeholder 9"/>
          <p:cNvSpPr>
            <a:spLocks noGrp="1"/>
          </p:cNvSpPr>
          <p:nvPr>
            <p:ph type="body" sz="half" idx="2"/>
          </p:nvPr>
        </p:nvSpPr>
        <p:spPr/>
        <p:txBody>
          <a:bodyPr/>
          <a:lstStyle/>
          <a:p>
            <a:endParaRPr lang="lv-LV" dirty="0"/>
          </a:p>
        </p:txBody>
      </p:sp>
      <p:pic>
        <p:nvPicPr>
          <p:cNvPr id="11" name="Picture 10"/>
          <p:cNvPicPr/>
          <p:nvPr/>
        </p:nvPicPr>
        <p:blipFill rotWithShape="1">
          <a:blip r:embed="rId3"/>
          <a:srcRect l="47718" t="19589" r="25152" b="21934"/>
          <a:stretch/>
        </p:blipFill>
        <p:spPr bwMode="auto">
          <a:xfrm>
            <a:off x="613974" y="1401098"/>
            <a:ext cx="4306529" cy="45130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1284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692E-9C24-4EF5-9D34-7B9179C0C5FA}"/>
              </a:ext>
            </a:extLst>
          </p:cNvPr>
          <p:cNvSpPr>
            <a:spLocks noGrp="1"/>
          </p:cNvSpPr>
          <p:nvPr>
            <p:ph type="title"/>
          </p:nvPr>
        </p:nvSpPr>
        <p:spPr>
          <a:xfrm>
            <a:off x="648928" y="0"/>
            <a:ext cx="6586491" cy="1267644"/>
          </a:xfrm>
        </p:spPr>
        <p:txBody>
          <a:bodyPr vert="horz" lIns="91440" tIns="45720" rIns="91440" bIns="45720" rtlCol="0" anchor="ctr">
            <a:normAutofit/>
          </a:bodyPr>
          <a:lstStyle/>
          <a:p>
            <a:r>
              <a:rPr lang="en-US" sz="4000" b="1" dirty="0">
                <a:solidFill>
                  <a:schemeClr val="bg1"/>
                </a:solidFill>
                <a:effectLst/>
                <a:latin typeface="Arial" panose="020B0604020202020204" pitchFamily="34" charset="0"/>
                <a:cs typeface="Arial" panose="020B0604020202020204" pitchFamily="34" charset="0"/>
              </a:rPr>
              <a:t>SERAFIMS IĻJINSKIS </a:t>
            </a:r>
          </a:p>
        </p:txBody>
      </p:sp>
      <p:pic>
        <p:nvPicPr>
          <p:cNvPr id="7" name="Content Placeholder 6" descr="A person wearing a suit and tie&#10;&#10;Description automatically generated">
            <a:extLst>
              <a:ext uri="{FF2B5EF4-FFF2-40B4-BE49-F238E27FC236}">
                <a16:creationId xmlns:a16="http://schemas.microsoft.com/office/drawing/2014/main" id="{286CBBF7-AF72-4237-8C16-68814B9A01F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8019108" y="919316"/>
            <a:ext cx="3478149" cy="5181600"/>
          </a:xfrm>
          <a:prstGeom prst="rect">
            <a:avLst/>
          </a:prstGeom>
          <a:effectLst/>
        </p:spPr>
      </p:pic>
      <p:sp>
        <p:nvSpPr>
          <p:cNvPr id="5" name="Text Placeholder 4">
            <a:extLst>
              <a:ext uri="{FF2B5EF4-FFF2-40B4-BE49-F238E27FC236}">
                <a16:creationId xmlns:a16="http://schemas.microsoft.com/office/drawing/2014/main" id="{BB481425-7B0D-456F-9C93-2BC6A7F04AF1}"/>
              </a:ext>
            </a:extLst>
          </p:cNvPr>
          <p:cNvSpPr>
            <a:spLocks noGrp="1"/>
          </p:cNvSpPr>
          <p:nvPr>
            <p:ph type="body" sz="half" idx="2"/>
          </p:nvPr>
        </p:nvSpPr>
        <p:spPr>
          <a:xfrm>
            <a:off x="324091" y="1944709"/>
            <a:ext cx="7236167" cy="4350073"/>
          </a:xfrm>
        </p:spPr>
        <p:txBody>
          <a:bodyPr vert="horz" lIns="91440" tIns="45720" rIns="91440" bIns="45720" rtlCol="0">
            <a:normAutofit/>
          </a:bodyPr>
          <a:lstStyle/>
          <a:p>
            <a:pPr marL="457200" indent="-457200" algn="l">
              <a:buClr>
                <a:schemeClr val="bg1"/>
              </a:buClr>
              <a:buFont typeface="Wingdings" panose="05000000000000000000" pitchFamily="2" charset="2"/>
              <a:buChar char="v"/>
            </a:pPr>
            <a:r>
              <a:rPr lang="lv-LV" sz="2800" dirty="0">
                <a:solidFill>
                  <a:schemeClr val="bg1"/>
                </a:solidFill>
                <a:effectLst/>
                <a:latin typeface="Arial" panose="020B0604020202020204" pitchFamily="34" charset="0"/>
                <a:cs typeface="Arial" panose="020B0604020202020204" pitchFamily="34" charset="0"/>
              </a:rPr>
              <a:t>Pirms iestāšanās augstskolā strādājis par entomologu.</a:t>
            </a:r>
          </a:p>
          <a:p>
            <a:pPr marL="457200" indent="-457200" algn="l">
              <a:buClr>
                <a:schemeClr val="bg1"/>
              </a:buClr>
              <a:buFont typeface="Wingdings" panose="05000000000000000000" pitchFamily="2" charset="2"/>
              <a:buChar char="v"/>
            </a:pPr>
            <a:r>
              <a:rPr lang="lv-LV" sz="2800" dirty="0">
                <a:solidFill>
                  <a:schemeClr val="bg1"/>
                </a:solidFill>
                <a:effectLst/>
                <a:latin typeface="Arial" panose="020B0604020202020204" pitchFamily="34" charset="0"/>
                <a:cs typeface="Arial" panose="020B0604020202020204" pitchFamily="34" charset="0"/>
              </a:rPr>
              <a:t>1952. gadā kļuva par Rīgas Medicīnas institūta Patoloģiskās anatomijas katedras vadītāju un 1954. gadā par profesoru.</a:t>
            </a:r>
          </a:p>
          <a:p>
            <a:pPr marL="457200" indent="-457200" algn="l">
              <a:buClr>
                <a:schemeClr val="bg1"/>
              </a:buClr>
              <a:buFont typeface="Wingdings" panose="05000000000000000000" pitchFamily="2" charset="2"/>
              <a:buChar char="v"/>
            </a:pPr>
            <a:r>
              <a:rPr lang="lv-LV" sz="2800" dirty="0">
                <a:solidFill>
                  <a:schemeClr val="bg1"/>
                </a:solidFill>
                <a:effectLst/>
                <a:latin typeface="Arial" panose="020B0604020202020204" pitchFamily="34" charset="0"/>
                <a:cs typeface="Arial" panose="020B0604020202020204" pitchFamily="34" charset="0"/>
              </a:rPr>
              <a:t>Turpinot Adelheima tradīciju, interesējās arī par ģeogrāfisko patoloģiju.</a:t>
            </a:r>
          </a:p>
          <a:p>
            <a:pPr marL="457200" indent="-457200" algn="l">
              <a:buFont typeface="Arial" panose="020B0604020202020204" pitchFamily="34" charset="0"/>
              <a:buChar char="•"/>
            </a:pPr>
            <a:endParaRPr lang="lv-LV" sz="2800" b="1" dirty="0">
              <a:solidFill>
                <a:schemeClr val="tx1"/>
              </a:solidFill>
              <a:latin typeface="Arial" panose="020B0604020202020204" pitchFamily="34" charset="0"/>
              <a:cs typeface="Arial" panose="020B0604020202020204" pitchFamily="34" charset="0"/>
            </a:endParaRPr>
          </a:p>
          <a:p>
            <a:pPr algn="l"/>
            <a:endParaRPr lang="lv-LV" sz="2800" dirty="0"/>
          </a:p>
        </p:txBody>
      </p:sp>
    </p:spTree>
    <p:extLst>
      <p:ext uri="{BB962C8B-B14F-4D97-AF65-F5344CB8AC3E}">
        <p14:creationId xmlns:p14="http://schemas.microsoft.com/office/powerpoint/2010/main" val="2588666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24857" t="4444" r="24959" b="2079"/>
          <a:stretch/>
        </p:blipFill>
        <p:spPr>
          <a:xfrm>
            <a:off x="6046839" y="157087"/>
            <a:ext cx="6015454" cy="6597674"/>
          </a:xfrm>
          <a:prstGeom prst="rect">
            <a:avLst/>
          </a:prstGeom>
        </p:spPr>
      </p:pic>
      <p:sp>
        <p:nvSpPr>
          <p:cNvPr id="3" name="Rectangle 2"/>
          <p:cNvSpPr/>
          <p:nvPr/>
        </p:nvSpPr>
        <p:spPr>
          <a:xfrm>
            <a:off x="322125" y="796341"/>
            <a:ext cx="5562481" cy="4727448"/>
          </a:xfrm>
          <a:prstGeom prst="rect">
            <a:avLst/>
          </a:prstGeom>
        </p:spPr>
        <p:txBody>
          <a:bodyPr wrap="square">
            <a:spAutoFit/>
          </a:bodyPr>
          <a:lstStyle/>
          <a:p>
            <a:pPr marL="457200" lvl="0" indent="-457200">
              <a:spcBef>
                <a:spcPct val="20000"/>
              </a:spcBef>
              <a:spcAft>
                <a:spcPts val="600"/>
              </a:spcAft>
              <a:buClr>
                <a:prstClr val="black"/>
              </a:buClr>
              <a:buSzPct val="70000"/>
              <a:buFont typeface="Wingdings" panose="05000000000000000000" pitchFamily="2" charset="2"/>
              <a:buChar char="v"/>
            </a:pPr>
            <a:r>
              <a:rPr lang="lv-LV" sz="28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Pabeidzis 1941. gadā 1. Ļeņingradas Medicīnas institūtu, tika aizsūtīts karā kā Sarkanās armijas ārsts.</a:t>
            </a:r>
          </a:p>
          <a:p>
            <a:pPr marL="457200" lvl="0" indent="-457200">
              <a:spcBef>
                <a:spcPct val="20000"/>
              </a:spcBef>
              <a:spcAft>
                <a:spcPts val="600"/>
              </a:spcAft>
              <a:buClr>
                <a:prstClr val="black"/>
              </a:buClr>
              <a:buSzPct val="70000"/>
              <a:buFont typeface="Wingdings" panose="05000000000000000000" pitchFamily="2" charset="2"/>
              <a:buChar char="v"/>
            </a:pPr>
            <a:r>
              <a:rPr lang="lv-LV" sz="28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1947. gadā kara laika patologa vērojumus apkopoja medicīnas zinātņu kandidāta disertācijā „Sirds izmaiņas traumatiskā šoka gadījumā”.</a:t>
            </a:r>
          </a:p>
          <a:p>
            <a:pPr marL="457200" lvl="0" indent="-457200">
              <a:spcBef>
                <a:spcPct val="20000"/>
              </a:spcBef>
              <a:spcAft>
                <a:spcPts val="600"/>
              </a:spcAft>
              <a:buClr>
                <a:prstClr val="black"/>
              </a:buClr>
              <a:buSzPct val="70000"/>
              <a:buFont typeface="Arial" panose="020B0604020202020204" pitchFamily="34" charset="0"/>
              <a:buChar char="•"/>
            </a:pPr>
            <a:endParaRPr lang="lv-LV" sz="28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8077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cstate="hqprint">
            <a:extLst>
              <a:ext uri="{28A0092B-C50C-407E-A947-70E740481C1C}">
                <a14:useLocalDpi xmlns:a14="http://schemas.microsoft.com/office/drawing/2010/main" val="0"/>
              </a:ext>
            </a:extLst>
          </a:blip>
          <a:stretch>
            <a:fillRect/>
          </a:stretch>
        </p:blipFill>
        <p:spPr>
          <a:xfrm>
            <a:off x="2682099" y="0"/>
            <a:ext cx="7329321" cy="6858000"/>
          </a:xfrm>
        </p:spPr>
      </p:pic>
    </p:spTree>
    <p:extLst>
      <p:ext uri="{BB962C8B-B14F-4D97-AF65-F5344CB8AC3E}">
        <p14:creationId xmlns:p14="http://schemas.microsoft.com/office/powerpoint/2010/main" val="4083906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1945" t="9175" r="2958" b="10394"/>
          <a:stretch/>
        </p:blipFill>
        <p:spPr>
          <a:xfrm>
            <a:off x="482322" y="0"/>
            <a:ext cx="11301640" cy="6817035"/>
          </a:xfrm>
          <a:prstGeom prst="rect">
            <a:avLst/>
          </a:prstGeom>
        </p:spPr>
      </p:pic>
    </p:spTree>
    <p:extLst>
      <p:ext uri="{BB962C8B-B14F-4D97-AF65-F5344CB8AC3E}">
        <p14:creationId xmlns:p14="http://schemas.microsoft.com/office/powerpoint/2010/main" val="323718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ECCE3EAC-FEE1-4CB5-9592-F2BAD85B0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684" y="246854"/>
            <a:ext cx="7116096" cy="6316177"/>
          </a:xfrm>
          <a:prstGeom prst="rect">
            <a:avLst/>
          </a:prstGeom>
        </p:spPr>
      </p:pic>
      <p:sp>
        <p:nvSpPr>
          <p:cNvPr id="6" name="Rectangle 5"/>
          <p:cNvSpPr/>
          <p:nvPr/>
        </p:nvSpPr>
        <p:spPr>
          <a:xfrm>
            <a:off x="7919884" y="494748"/>
            <a:ext cx="3923072" cy="4401205"/>
          </a:xfrm>
          <a:prstGeom prst="rect">
            <a:avLst/>
          </a:prstGeom>
        </p:spPr>
        <p:txBody>
          <a:bodyPr wrap="square">
            <a:spAutoFit/>
          </a:bodyPr>
          <a:lstStyle/>
          <a:p>
            <a:pPr marL="457200" lvl="0" indent="-457200">
              <a:spcBef>
                <a:spcPct val="20000"/>
              </a:spcBef>
              <a:spcAft>
                <a:spcPts val="600"/>
              </a:spcAft>
              <a:buClr>
                <a:prstClr val="black"/>
              </a:buClr>
              <a:buSzPct val="70000"/>
              <a:buFont typeface="Wingdings" panose="05000000000000000000" pitchFamily="2" charset="2"/>
              <a:buChar char="v"/>
            </a:pPr>
            <a:r>
              <a:rPr lang="lv-LV" sz="28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Turpinot </a:t>
            </a:r>
            <a:r>
              <a:rPr lang="lv-LV" sz="28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Adelheima</a:t>
            </a:r>
            <a:r>
              <a:rPr lang="lv-LV" sz="28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tradīciju, S. </a:t>
            </a:r>
            <a:r>
              <a:rPr lang="lv-LV" sz="2800" dirty="0" err="1">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Iļjinskis</a:t>
            </a:r>
            <a:r>
              <a:rPr lang="lv-LV" sz="2800" dirty="0">
                <a:ln>
                  <a:solidFill>
                    <a:prstClr val="black">
                      <a:lumMod val="75000"/>
                      <a:lumOff val="25000"/>
                      <a:alpha val="10000"/>
                    </a:prstClr>
                  </a:solidFill>
                </a:ln>
                <a:solidFill>
                  <a:prstClr val="black"/>
                </a:solidFill>
                <a:latin typeface="Arial" panose="020B0604020202020204" pitchFamily="34" charset="0"/>
                <a:cs typeface="Arial" panose="020B0604020202020204" pitchFamily="34" charset="0"/>
              </a:rPr>
              <a:t> strādāja arī pie Latvijas ģeogrāfiskās patoloģijas izpētes – vairogdziedzera patoloģijas, kā arī papildināja muzeja krājumus.</a:t>
            </a:r>
          </a:p>
        </p:txBody>
      </p:sp>
    </p:spTree>
    <p:extLst>
      <p:ext uri="{BB962C8B-B14F-4D97-AF65-F5344CB8AC3E}">
        <p14:creationId xmlns:p14="http://schemas.microsoft.com/office/powerpoint/2010/main" val="1296278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4">
            <a:extLst>
              <a:ext uri="{FF2B5EF4-FFF2-40B4-BE49-F238E27FC236}">
                <a16:creationId xmlns:a16="http://schemas.microsoft.com/office/drawing/2014/main" id="{EB707CD0-CF00-411F-B2EE-D6C2A623E1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12058" y="643467"/>
            <a:ext cx="10977231" cy="5571065"/>
          </a:xfrm>
          <a:prstGeom prst="rect">
            <a:avLst/>
          </a:prstGeom>
        </p:spPr>
      </p:pic>
      <p:pic>
        <p:nvPicPr>
          <p:cNvPr id="8" name="Satura vietturis 7" descr="Attēls, kurā ir iekštelpa, grīda, skapis, siena&#10;&#10;Apraksts ģenerēts automātiski">
            <a:extLst>
              <a:ext uri="{FF2B5EF4-FFF2-40B4-BE49-F238E27FC236}">
                <a16:creationId xmlns:a16="http://schemas.microsoft.com/office/drawing/2014/main" id="{09E3912E-6EC7-4E9F-9BED-CFEA2E7B18FE}"/>
              </a:ext>
            </a:extLst>
          </p:cNvPr>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l="5690" r="1" b="1"/>
          <a:stretch/>
        </p:blipFill>
        <p:spPr>
          <a:xfrm>
            <a:off x="0" y="0"/>
            <a:ext cx="6681788" cy="6858000"/>
          </a:xfrm>
          <a:prstGeom prst="rect">
            <a:avLst/>
          </a:prstGeom>
        </p:spPr>
      </p:pic>
      <p:pic>
        <p:nvPicPr>
          <p:cNvPr id="10" name="Satura vietturis 9" descr="Attēls, kurā ir iekštelpa, grīda, bibliotēka, siena&#10;&#10;Apraksts ģenerēts automātiski">
            <a:extLst>
              <a:ext uri="{FF2B5EF4-FFF2-40B4-BE49-F238E27FC236}">
                <a16:creationId xmlns:a16="http://schemas.microsoft.com/office/drawing/2014/main" id="{CD271E52-6C95-4F68-A93F-2D2663130268}"/>
              </a:ext>
            </a:extLst>
          </p:cNvPr>
          <p:cNvPicPr>
            <a:picLocks noGrp="1" noChangeAspect="1"/>
          </p:cNvPicPr>
          <p:nvPr>
            <p:ph sz="quarter" idx="4294967295"/>
          </p:nvPr>
        </p:nvPicPr>
        <p:blipFill rotWithShape="1">
          <a:blip r:embed="rId5">
            <a:extLst>
              <a:ext uri="{28A0092B-C50C-407E-A947-70E740481C1C}">
                <a14:useLocalDpi xmlns:a14="http://schemas.microsoft.com/office/drawing/2010/main" val="0"/>
              </a:ext>
            </a:extLst>
          </a:blip>
          <a:srcRect l="13863" r="30505" b="1"/>
          <a:stretch/>
        </p:blipFill>
        <p:spPr>
          <a:xfrm>
            <a:off x="6710363" y="0"/>
            <a:ext cx="5481637" cy="6858000"/>
          </a:xfrm>
          <a:prstGeom prst="rect">
            <a:avLst/>
          </a:prstGeom>
        </p:spPr>
      </p:pic>
    </p:spTree>
    <p:extLst>
      <p:ext uri="{BB962C8B-B14F-4D97-AF65-F5344CB8AC3E}">
        <p14:creationId xmlns:p14="http://schemas.microsoft.com/office/powerpoint/2010/main" val="1377917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707CD0-CF00-411F-B2EE-D6C2A623E1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12058" y="643467"/>
            <a:ext cx="10977231" cy="5571065"/>
          </a:xfrm>
          <a:prstGeom prst="rect">
            <a:avLst/>
          </a:prstGeom>
        </p:spPr>
      </p:pic>
      <p:pic>
        <p:nvPicPr>
          <p:cNvPr id="5" name="Content Placeholder 4"/>
          <p:cNvPicPr>
            <a:picLocks noGrp="1" noChangeAspect="1"/>
          </p:cNvPicPr>
          <p:nvPr>
            <p:ph sz="half" idx="4294967295"/>
          </p:nvPr>
        </p:nvPicPr>
        <p:blipFill rotWithShape="1">
          <a:blip r:embed="rId4" cstate="print">
            <a:extLst>
              <a:ext uri="{28A0092B-C50C-407E-A947-70E740481C1C}">
                <a14:useLocalDpi xmlns:a14="http://schemas.microsoft.com/office/drawing/2010/main" val="0"/>
              </a:ext>
            </a:extLst>
          </a:blip>
          <a:srcRect l="3533" r="2158" b="1"/>
          <a:stretch/>
        </p:blipFill>
        <p:spPr>
          <a:xfrm>
            <a:off x="0" y="0"/>
            <a:ext cx="7373938" cy="6858000"/>
          </a:xfrm>
          <a:prstGeom prst="rect">
            <a:avLst/>
          </a:prstGeom>
        </p:spPr>
      </p:pic>
      <p:pic>
        <p:nvPicPr>
          <p:cNvPr id="6" name="Content Placeholder 5"/>
          <p:cNvPicPr>
            <a:picLocks noGrp="1" noChangeAspect="1"/>
          </p:cNvPicPr>
          <p:nvPr>
            <p:ph sz="half" idx="4294967295"/>
          </p:nvPr>
        </p:nvPicPr>
        <p:blipFill rotWithShape="1">
          <a:blip r:embed="rId5" cstate="print">
            <a:extLst>
              <a:ext uri="{28A0092B-C50C-407E-A947-70E740481C1C}">
                <a14:useLocalDpi xmlns:a14="http://schemas.microsoft.com/office/drawing/2010/main" val="0"/>
              </a:ext>
            </a:extLst>
          </a:blip>
          <a:srcRect r="1096" b="-2"/>
          <a:stretch/>
        </p:blipFill>
        <p:spPr>
          <a:xfrm>
            <a:off x="7364413" y="0"/>
            <a:ext cx="4827587" cy="6858000"/>
          </a:xfrm>
          <a:prstGeom prst="rect">
            <a:avLst/>
          </a:prstGeom>
        </p:spPr>
      </p:pic>
    </p:spTree>
    <p:extLst>
      <p:ext uri="{BB962C8B-B14F-4D97-AF65-F5344CB8AC3E}">
        <p14:creationId xmlns:p14="http://schemas.microsoft.com/office/powerpoint/2010/main" val="4248888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tura vietturis 3">
            <a:extLst>
              <a:ext uri="{FF2B5EF4-FFF2-40B4-BE49-F238E27FC236}">
                <a16:creationId xmlns:a16="http://schemas.microsoft.com/office/drawing/2014/main" id="{C118094D-FA4D-4C4B-807A-14BC9F832723}"/>
              </a:ext>
            </a:extLst>
          </p:cNvPr>
          <p:cNvSpPr>
            <a:spLocks noGrp="1"/>
          </p:cNvSpPr>
          <p:nvPr>
            <p:ph sz="half" idx="1"/>
          </p:nvPr>
        </p:nvSpPr>
        <p:spPr>
          <a:xfrm>
            <a:off x="1246815" y="5791200"/>
            <a:ext cx="10244145" cy="777240"/>
          </a:xfrm>
        </p:spPr>
        <p:txBody>
          <a:bodyPr>
            <a:noAutofit/>
          </a:bodyPr>
          <a:lstStyle/>
          <a:p>
            <a:pPr marL="36900" indent="0">
              <a:buNone/>
            </a:pPr>
            <a:r>
              <a:rPr lang="lv-LV" sz="2400" dirty="0">
                <a:solidFill>
                  <a:schemeClr val="bg1"/>
                </a:solidFill>
                <a:latin typeface="Arial" panose="020B0604020202020204" pitchFamily="34" charset="0"/>
                <a:cs typeface="Arial" panose="020B0604020202020204" pitchFamily="34" charset="0"/>
              </a:rPr>
              <a:t>1919. gadā Romānu </a:t>
            </a:r>
            <a:r>
              <a:rPr lang="lv-LV" sz="2400" dirty="0" err="1">
                <a:solidFill>
                  <a:schemeClr val="bg1"/>
                </a:solidFill>
                <a:latin typeface="Arial" panose="020B0604020202020204" pitchFamily="34" charset="0"/>
                <a:cs typeface="Arial" panose="020B0604020202020204" pitchFamily="34" charset="0"/>
              </a:rPr>
              <a:t>Adelheimu</a:t>
            </a:r>
            <a:r>
              <a:rPr lang="lv-LV" sz="2400" dirty="0">
                <a:solidFill>
                  <a:schemeClr val="bg1"/>
                </a:solidFill>
                <a:latin typeface="Arial" panose="020B0604020202020204" pitchFamily="34" charset="0"/>
                <a:cs typeface="Arial" panose="020B0604020202020204" pitchFamily="34" charset="0"/>
              </a:rPr>
              <a:t>, kā pieredzējušu speciālistu uzaicināja strādāt jaunizveidotās Latvijas Universitātes Medicīnas fakultātē. </a:t>
            </a:r>
          </a:p>
        </p:txBody>
      </p:sp>
      <p:pic>
        <p:nvPicPr>
          <p:cNvPr id="2" name="Picture 1"/>
          <p:cNvPicPr>
            <a:picLocks noChangeAspect="1"/>
          </p:cNvPicPr>
          <p:nvPr/>
        </p:nvPicPr>
        <p:blipFill>
          <a:blip r:embed="rId3"/>
          <a:stretch>
            <a:fillRect/>
          </a:stretch>
        </p:blipFill>
        <p:spPr>
          <a:xfrm>
            <a:off x="2016409" y="288706"/>
            <a:ext cx="8240229" cy="5286184"/>
          </a:xfrm>
          <a:prstGeom prst="rect">
            <a:avLst/>
          </a:prstGeom>
        </p:spPr>
      </p:pic>
    </p:spTree>
    <p:extLst>
      <p:ext uri="{BB962C8B-B14F-4D97-AF65-F5344CB8AC3E}">
        <p14:creationId xmlns:p14="http://schemas.microsoft.com/office/powerpoint/2010/main" val="3513735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13161" y="321548"/>
            <a:ext cx="5656044" cy="5506623"/>
          </a:xfrm>
        </p:spPr>
      </p:pic>
      <p:pic>
        <p:nvPicPr>
          <p:cNvPr id="21" name="Content Placeholder 20"/>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346" t="1654" r="-1" b="1347"/>
          <a:stretch/>
        </p:blipFill>
        <p:spPr>
          <a:xfrm>
            <a:off x="6692202" y="321548"/>
            <a:ext cx="5380738" cy="5506623"/>
          </a:xfrm>
        </p:spPr>
      </p:pic>
    </p:spTree>
    <p:extLst>
      <p:ext uri="{BB962C8B-B14F-4D97-AF65-F5344CB8AC3E}">
        <p14:creationId xmlns:p14="http://schemas.microsoft.com/office/powerpoint/2010/main" val="372688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descr="Attēls, kurā ir persona, iekštelpa, ainava, cilvēki&#10;&#10;Apraksts ģenerēts automātiski">
            <a:extLst>
              <a:ext uri="{FF2B5EF4-FFF2-40B4-BE49-F238E27FC236}">
                <a16:creationId xmlns:a16="http://schemas.microsoft.com/office/drawing/2014/main" id="{40B60E5F-D84C-4929-8F8C-5B3204EF4F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95" y="566903"/>
            <a:ext cx="5961431" cy="4704270"/>
          </a:xfrm>
          <a:prstGeom prst="rect">
            <a:avLst/>
          </a:prstGeom>
          <a:ln w="190500">
            <a:solidFill>
              <a:schemeClr val="tx1">
                <a:alpha val="7000"/>
              </a:schemeClr>
            </a:solidFill>
          </a:ln>
        </p:spPr>
      </p:pic>
      <p:pic>
        <p:nvPicPr>
          <p:cNvPr id="6" name="Content Placeholder 6">
            <a:extLst>
              <a:ext uri="{FF2B5EF4-FFF2-40B4-BE49-F238E27FC236}">
                <a16:creationId xmlns:a16="http://schemas.microsoft.com/office/drawing/2014/main" id="{40665C4A-F115-466C-B969-892FA67F5E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01" t="2392" r="6251" b="4050"/>
          <a:stretch/>
        </p:blipFill>
        <p:spPr>
          <a:xfrm>
            <a:off x="6198426" y="566903"/>
            <a:ext cx="5961431" cy="4704270"/>
          </a:xfrm>
          <a:prstGeom prst="rect">
            <a:avLst/>
          </a:prstGeom>
          <a:ln w="190500">
            <a:solidFill>
              <a:schemeClr val="tx1">
                <a:alpha val="7000"/>
              </a:schemeClr>
            </a:solidFill>
          </a:ln>
        </p:spPr>
      </p:pic>
    </p:spTree>
    <p:extLst>
      <p:ext uri="{BB962C8B-B14F-4D97-AF65-F5344CB8AC3E}">
        <p14:creationId xmlns:p14="http://schemas.microsoft.com/office/powerpoint/2010/main" val="2886594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3272" y="1323474"/>
            <a:ext cx="5780491" cy="433536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02362" y="1323474"/>
            <a:ext cx="5783665" cy="4337749"/>
          </a:xfrm>
        </p:spPr>
      </p:pic>
    </p:spTree>
    <p:extLst>
      <p:ext uri="{BB962C8B-B14F-4D97-AF65-F5344CB8AC3E}">
        <p14:creationId xmlns:p14="http://schemas.microsoft.com/office/powerpoint/2010/main" val="3277613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FF59-639C-45B8-B7DA-10A78BB03F7F}"/>
              </a:ext>
            </a:extLst>
          </p:cNvPr>
          <p:cNvSpPr>
            <a:spLocks noGrp="1"/>
          </p:cNvSpPr>
          <p:nvPr>
            <p:ph type="title"/>
          </p:nvPr>
        </p:nvSpPr>
        <p:spPr>
          <a:xfrm>
            <a:off x="2830084" y="819425"/>
            <a:ext cx="6766078" cy="4927601"/>
          </a:xfrm>
        </p:spPr>
        <p:txBody>
          <a:bodyPr vert="horz" lIns="91440" tIns="45720" rIns="91440" bIns="45720" rtlCol="0" anchor="ctr">
            <a:normAutofit/>
          </a:bodyPr>
          <a:lstStyle/>
          <a:p>
            <a:r>
              <a:rPr lang="en-US" sz="5400" kern="1200" dirty="0">
                <a:solidFill>
                  <a:schemeClr val="bg1"/>
                </a:solidFill>
                <a:latin typeface="Arial" panose="020B0604020202020204" pitchFamily="34" charset="0"/>
                <a:cs typeface="Arial" panose="020B0604020202020204" pitchFamily="34" charset="0"/>
              </a:rPr>
              <a:t>Paldies par uzmanību!</a:t>
            </a:r>
          </a:p>
        </p:txBody>
      </p:sp>
    </p:spTree>
    <p:extLst>
      <p:ext uri="{BB962C8B-B14F-4D97-AF65-F5344CB8AC3E}">
        <p14:creationId xmlns:p14="http://schemas.microsoft.com/office/powerpoint/2010/main" val="3276607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889" r="-1" b="-1"/>
          <a:stretch/>
        </p:blipFill>
        <p:spPr>
          <a:xfrm>
            <a:off x="1253612" y="324465"/>
            <a:ext cx="9891251" cy="530597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Rectangle 2"/>
          <p:cNvSpPr/>
          <p:nvPr/>
        </p:nvSpPr>
        <p:spPr>
          <a:xfrm>
            <a:off x="663676" y="5630441"/>
            <a:ext cx="11071122" cy="1015663"/>
          </a:xfrm>
          <a:prstGeom prst="rect">
            <a:avLst/>
          </a:prstGeom>
        </p:spPr>
        <p:txBody>
          <a:bodyPr wrap="square">
            <a:spAutoFit/>
          </a:bodyPr>
          <a:lstStyle/>
          <a:p>
            <a:r>
              <a:rPr lang="lv-LV" sz="2000" dirty="0">
                <a:ln>
                  <a:solidFill>
                    <a:prstClr val="black">
                      <a:lumMod val="75000"/>
                      <a:lumOff val="25000"/>
                      <a:alpha val="10000"/>
                    </a:prstClr>
                  </a:solidFill>
                </a:ln>
                <a:solidFill>
                  <a:prstClr val="black"/>
                </a:solidFill>
                <a:effectLst>
                  <a:outerShdw blurRad="9525" dist="25400" dir="14640000" algn="tl" rotWithShape="0">
                    <a:prstClr val="black">
                      <a:alpha val="30000"/>
                    </a:prstClr>
                  </a:outerShdw>
                </a:effectLst>
                <a:latin typeface="Arial" panose="020B0604020202020204" pitchFamily="34" charset="0"/>
                <a:cs typeface="Arial" panose="020B0604020202020204" pitchFamily="34" charset="0"/>
              </a:rPr>
              <a:t>No paša Latvijas Universitātes un Patoloģiskās anatomijas katedras dibināšanas laika Romāns Adelheims vadīja praktiskās nodarbības studentiem patoloģiskajā anatomijā, lasīja lekcijas. </a:t>
            </a:r>
          </a:p>
          <a:p>
            <a:r>
              <a:rPr lang="lv-LV" sz="2000" dirty="0">
                <a:ln>
                  <a:solidFill>
                    <a:prstClr val="black">
                      <a:lumMod val="75000"/>
                      <a:lumOff val="25000"/>
                      <a:alpha val="10000"/>
                    </a:prstClr>
                  </a:solidFill>
                </a:ln>
                <a:solidFill>
                  <a:prstClr val="black"/>
                </a:solidFill>
                <a:effectLst>
                  <a:outerShdw blurRad="9525" dist="25400" dir="14640000" algn="tl" rotWithShape="0">
                    <a:prstClr val="black">
                      <a:alpha val="30000"/>
                    </a:prstClr>
                  </a:outerShdw>
                </a:effectLst>
                <a:latin typeface="Arial" panose="020B0604020202020204" pitchFamily="34" charset="0"/>
                <a:cs typeface="Arial" panose="020B0604020202020204" pitchFamily="34" charset="0"/>
              </a:rPr>
              <a:t>R. Adelheims papildināja arī Patoloģijas muzeja krājumus un aktīvi izmantoja tos nodarbībās. </a:t>
            </a:r>
          </a:p>
        </p:txBody>
      </p:sp>
    </p:spTree>
    <p:extLst>
      <p:ext uri="{BB962C8B-B14F-4D97-AF65-F5344CB8AC3E}">
        <p14:creationId xmlns:p14="http://schemas.microsoft.com/office/powerpoint/2010/main" val="2127099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3">
            <a:extLst>
              <a:ext uri="{FF2B5EF4-FFF2-40B4-BE49-F238E27FC236}">
                <a16:creationId xmlns:a16="http://schemas.microsoft.com/office/drawing/2014/main" id="{EB707CD0-CF00-411F-B2EE-D6C2A623E1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612058" y="643467"/>
            <a:ext cx="10977231" cy="5571065"/>
          </a:xfrm>
          <a:prstGeom prst="rect">
            <a:avLst/>
          </a:prstGeom>
        </p:spPr>
      </p:pic>
      <p:pic>
        <p:nvPicPr>
          <p:cNvPr id="5" name="Satura vietturis 4" descr="Attēls, kurā ir teksts&#10;&#10;Apraksts ģenerēts automātiski">
            <a:extLst>
              <a:ext uri="{FF2B5EF4-FFF2-40B4-BE49-F238E27FC236}">
                <a16:creationId xmlns:a16="http://schemas.microsoft.com/office/drawing/2014/main" id="{00EFA060-207D-4D3A-90FD-064150A353F3}"/>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29213" r="1"/>
          <a:stretch/>
        </p:blipFill>
        <p:spPr>
          <a:xfrm>
            <a:off x="0" y="0"/>
            <a:ext cx="7353300" cy="6858000"/>
          </a:xfrm>
          <a:prstGeom prst="rect">
            <a:avLst/>
          </a:prstGeom>
        </p:spPr>
      </p:pic>
      <p:pic>
        <p:nvPicPr>
          <p:cNvPr id="9" name="Satura vietturis 8" descr="Attēls, kurā ir teksts, baltā tāfele&#10;&#10;Apraksts ģenerēts automātiski">
            <a:extLst>
              <a:ext uri="{FF2B5EF4-FFF2-40B4-BE49-F238E27FC236}">
                <a16:creationId xmlns:a16="http://schemas.microsoft.com/office/drawing/2014/main" id="{D4575B98-8026-4F1C-85B7-5898ECDA0D12}"/>
              </a:ext>
            </a:extLst>
          </p:cNvPr>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l="21431" t="-907" r="3848" b="905"/>
          <a:stretch/>
        </p:blipFill>
        <p:spPr>
          <a:xfrm>
            <a:off x="7353300" y="-66675"/>
            <a:ext cx="4838700" cy="6924675"/>
          </a:xfrm>
          <a:prstGeom prst="rect">
            <a:avLst/>
          </a:prstGeom>
        </p:spPr>
      </p:pic>
    </p:spTree>
    <p:extLst>
      <p:ext uri="{BB962C8B-B14F-4D97-AF65-F5344CB8AC3E}">
        <p14:creationId xmlns:p14="http://schemas.microsoft.com/office/powerpoint/2010/main" val="2212726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93174" y="1061884"/>
            <a:ext cx="6474542" cy="2585323"/>
          </a:xfrm>
          <a:prstGeom prst="rect">
            <a:avLst/>
          </a:prstGeom>
        </p:spPr>
        <p:txBody>
          <a:bodyPr wrap="square">
            <a:spAutoFit/>
          </a:bodyPr>
          <a:lstStyle/>
          <a:p>
            <a:pPr algn="just">
              <a:lnSpc>
                <a:spcPct val="150000"/>
              </a:lnSpc>
            </a:pPr>
            <a:r>
              <a:rPr lang="lv-LV" sz="2400" dirty="0">
                <a:ln>
                  <a:solidFill>
                    <a:prstClr val="black">
                      <a:lumMod val="75000"/>
                      <a:lumOff val="25000"/>
                      <a:alpha val="10000"/>
                    </a:prstClr>
                  </a:solidFill>
                </a:ln>
                <a:solidFill>
                  <a:prstClr val="black"/>
                </a:solidFill>
                <a:effectLst>
                  <a:outerShdw blurRad="9525" dist="25400" dir="14640000" algn="tl" rotWithShape="0">
                    <a:prstClr val="black">
                      <a:alpha val="30000"/>
                    </a:prstClr>
                  </a:outerShdw>
                </a:effectLst>
                <a:latin typeface="Arial" panose="020B0604020202020204" pitchFamily="34" charset="0"/>
                <a:cs typeface="Arial" panose="020B0604020202020204" pitchFamily="34" charset="0"/>
              </a:rPr>
              <a:t>1923. gada 30. septembrī </a:t>
            </a:r>
            <a:r>
              <a:rPr lang="lv-LV" sz="2400" dirty="0" err="1">
                <a:ln>
                  <a:solidFill>
                    <a:prstClr val="black">
                      <a:lumMod val="75000"/>
                      <a:lumOff val="25000"/>
                      <a:alpha val="10000"/>
                    </a:prstClr>
                  </a:solidFill>
                </a:ln>
                <a:solidFill>
                  <a:prstClr val="black"/>
                </a:solidFill>
                <a:effectLst>
                  <a:outerShdw blurRad="9525" dist="25400" dir="14640000" algn="tl" rotWithShape="0">
                    <a:prstClr val="black">
                      <a:alpha val="30000"/>
                    </a:prstClr>
                  </a:outerShdw>
                </a:effectLst>
                <a:latin typeface="Arial" panose="020B0604020202020204" pitchFamily="34" charset="0"/>
                <a:cs typeface="Arial" panose="020B0604020202020204" pitchFamily="34" charset="0"/>
              </a:rPr>
              <a:t>Romans</a:t>
            </a:r>
            <a:r>
              <a:rPr lang="lv-LV" sz="2400" dirty="0">
                <a:ln>
                  <a:solidFill>
                    <a:prstClr val="black">
                      <a:lumMod val="75000"/>
                      <a:lumOff val="25000"/>
                      <a:alpha val="10000"/>
                    </a:prstClr>
                  </a:solidFill>
                </a:ln>
                <a:solidFill>
                  <a:prstClr val="black"/>
                </a:solidFill>
                <a:effectLst>
                  <a:outerShdw blurRad="9525" dist="25400" dir="14640000" algn="tl" rotWithShape="0">
                    <a:prstClr val="black">
                      <a:alpha val="30000"/>
                    </a:prstClr>
                  </a:outerShdw>
                </a:effectLst>
                <a:latin typeface="Arial" panose="020B0604020202020204" pitchFamily="34" charset="0"/>
                <a:cs typeface="Arial" panose="020B0604020202020204" pitchFamily="34" charset="0"/>
              </a:rPr>
              <a:t> Adelheims pirmais LU Medicīnas fakultātē aizstāvēja doktora disertāciju par saindēšanās ar kaujas gāzēm patoloģisko anatomiju un patoģenēzi. </a:t>
            </a:r>
          </a:p>
          <a:p>
            <a:endParaRPr lang="lv-LV" dirty="0"/>
          </a:p>
        </p:txBody>
      </p:sp>
      <p:pic>
        <p:nvPicPr>
          <p:cNvPr id="9" name="Content Placeholder 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520" t="10886" r="20854" b="18473"/>
          <a:stretch/>
        </p:blipFill>
        <p:spPr>
          <a:xfrm>
            <a:off x="7536426" y="648929"/>
            <a:ext cx="3982064" cy="5713396"/>
          </a:xfrm>
        </p:spPr>
      </p:pic>
    </p:spTree>
    <p:extLst>
      <p:ext uri="{BB962C8B-B14F-4D97-AF65-F5344CB8AC3E}">
        <p14:creationId xmlns:p14="http://schemas.microsoft.com/office/powerpoint/2010/main" val="2375953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atura vietturis 5">
            <a:extLst>
              <a:ext uri="{FF2B5EF4-FFF2-40B4-BE49-F238E27FC236}">
                <a16:creationId xmlns:a16="http://schemas.microsoft.com/office/drawing/2014/main" id="{DBC747AC-F523-4E8F-94B1-0B0549B4F883}"/>
              </a:ext>
            </a:extLst>
          </p:cNvPr>
          <p:cNvPicPr>
            <a:picLocks noGrp="1" noChangeAspect="1"/>
          </p:cNvPicPr>
          <p:nvPr>
            <p:ph idx="1"/>
          </p:nvPr>
        </p:nvPicPr>
        <p:blipFill>
          <a:blip r:embed="rId3"/>
          <a:stretch>
            <a:fillRect/>
          </a:stretch>
        </p:blipFill>
        <p:spPr>
          <a:xfrm>
            <a:off x="1606108" y="288921"/>
            <a:ext cx="8979783" cy="5178023"/>
          </a:xfrm>
          <a:prstGeom prst="rect">
            <a:avLst/>
          </a:prstGeom>
        </p:spPr>
      </p:pic>
      <p:sp>
        <p:nvSpPr>
          <p:cNvPr id="8" name="Taisnstūris 7">
            <a:extLst>
              <a:ext uri="{FF2B5EF4-FFF2-40B4-BE49-F238E27FC236}">
                <a16:creationId xmlns:a16="http://schemas.microsoft.com/office/drawing/2014/main" id="{615AA244-0393-4603-856A-C8AE281392E7}"/>
              </a:ext>
            </a:extLst>
          </p:cNvPr>
          <p:cNvSpPr/>
          <p:nvPr/>
        </p:nvSpPr>
        <p:spPr>
          <a:xfrm>
            <a:off x="518160" y="5564440"/>
            <a:ext cx="11201400" cy="1200329"/>
          </a:xfrm>
          <a:prstGeom prst="rect">
            <a:avLst/>
          </a:prstGeom>
        </p:spPr>
        <p:txBody>
          <a:bodyPr wrap="square">
            <a:spAutoFit/>
          </a:bodyPr>
          <a:lstStyle/>
          <a:p>
            <a:pPr marL="36900" lvl="0">
              <a:spcBef>
                <a:spcPct val="20000"/>
              </a:spcBef>
              <a:spcAft>
                <a:spcPts val="600"/>
              </a:spcAft>
              <a:buClr>
                <a:srgbClr val="EEECE1"/>
              </a:buClr>
              <a:buSzPct val="70000"/>
            </a:pPr>
            <a:r>
              <a:rPr lang="lv-LV" sz="2400" dirty="0">
                <a:ln>
                  <a:solidFill>
                    <a:prstClr val="black">
                      <a:lumMod val="75000"/>
                      <a:lumOff val="25000"/>
                      <a:alpha val="10000"/>
                    </a:prstClr>
                  </a:solidFill>
                </a:ln>
                <a:solidFill>
                  <a:prstClr val="black"/>
                </a:solidFill>
                <a:effectLst>
                  <a:outerShdw blurRad="9525" dist="25400" dir="14640000" algn="tl" rotWithShape="0">
                    <a:prstClr val="black">
                      <a:alpha val="30000"/>
                    </a:prstClr>
                  </a:outerShdw>
                </a:effectLst>
                <a:latin typeface="Arial" panose="020B0604020202020204" pitchFamily="34" charset="0"/>
                <a:cs typeface="Arial" panose="020B0604020202020204" pitchFamily="34" charset="0"/>
              </a:rPr>
              <a:t>1928. gada jūlijā, kad tika noslēgts līgums starp Latvijas Universitātes Medicīnas fakultātes vadību un 2. slimnīcu (tagadējā P. Stradiņa slimnīca) – par morga ēkas kapitālremontu un rekonstrukciju.</a:t>
            </a:r>
          </a:p>
        </p:txBody>
      </p:sp>
    </p:spTree>
    <p:extLst>
      <p:ext uri="{BB962C8B-B14F-4D97-AF65-F5344CB8AC3E}">
        <p14:creationId xmlns:p14="http://schemas.microsoft.com/office/powerpoint/2010/main" val="4114641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a:extLst>
              <a:ext uri="{FF2B5EF4-FFF2-40B4-BE49-F238E27FC236}">
                <a16:creationId xmlns:a16="http://schemas.microsoft.com/office/drawing/2014/main" id="{3D7A1FDE-25D3-491C-A67D-F9ABCFCE164B}"/>
              </a:ext>
            </a:extLst>
          </p:cNvPr>
          <p:cNvPicPr>
            <a:picLocks noChangeAspect="1"/>
          </p:cNvPicPr>
          <p:nvPr/>
        </p:nvPicPr>
        <p:blipFill rotWithShape="1">
          <a:blip r:embed="rId3"/>
          <a:srcRect b="15094"/>
          <a:stretch/>
        </p:blipFill>
        <p:spPr>
          <a:xfrm>
            <a:off x="20" y="10"/>
            <a:ext cx="12191980" cy="6857990"/>
          </a:xfrm>
          <a:prstGeom prst="rect">
            <a:avLst/>
          </a:prstGeom>
        </p:spPr>
      </p:pic>
    </p:spTree>
    <p:extLst>
      <p:ext uri="{BB962C8B-B14F-4D97-AF65-F5344CB8AC3E}">
        <p14:creationId xmlns:p14="http://schemas.microsoft.com/office/powerpoint/2010/main" val="217088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group of people posing for a photo&#10;&#10;Description automatically generated">
            <a:extLst>
              <a:ext uri="{FF2B5EF4-FFF2-40B4-BE49-F238E27FC236}">
                <a16:creationId xmlns:a16="http://schemas.microsoft.com/office/drawing/2014/main" id="{4485E8F0-418E-4A7D-A4BA-D13AAB2A701E}"/>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b="6639"/>
          <a:stretch/>
        </p:blipFill>
        <p:spPr>
          <a:xfrm>
            <a:off x="0" y="0"/>
            <a:ext cx="12192000" cy="6858000"/>
          </a:xfrm>
          <a:prstGeom prst="rect">
            <a:avLst/>
          </a:prstGeom>
        </p:spPr>
      </p:pic>
      <p:sp>
        <p:nvSpPr>
          <p:cNvPr id="2" name="Taisnstūris 1">
            <a:extLst>
              <a:ext uri="{FF2B5EF4-FFF2-40B4-BE49-F238E27FC236}">
                <a16:creationId xmlns:a16="http://schemas.microsoft.com/office/drawing/2014/main" id="{A5B8F391-EB07-46BA-B929-E62DA388F4C1}"/>
              </a:ext>
            </a:extLst>
          </p:cNvPr>
          <p:cNvSpPr/>
          <p:nvPr/>
        </p:nvSpPr>
        <p:spPr>
          <a:xfrm>
            <a:off x="518160" y="5901511"/>
            <a:ext cx="11323320" cy="830997"/>
          </a:xfrm>
          <a:prstGeom prst="rect">
            <a:avLst/>
          </a:prstGeom>
        </p:spPr>
        <p:txBody>
          <a:bodyPr wrap="square">
            <a:spAutoFit/>
          </a:bodyPr>
          <a:lstStyle/>
          <a:p>
            <a:pPr marL="36900" lvl="0">
              <a:spcBef>
                <a:spcPct val="20000"/>
              </a:spcBef>
              <a:spcAft>
                <a:spcPts val="600"/>
              </a:spcAft>
              <a:buClr>
                <a:srgbClr val="EEECE1"/>
              </a:buClr>
              <a:buSzPct val="70000"/>
            </a:pPr>
            <a:r>
              <a:rPr lang="lv-LV" sz="2400" dirty="0">
                <a:ln>
                  <a:solidFill>
                    <a:prstClr val="black">
                      <a:lumMod val="75000"/>
                      <a:lumOff val="25000"/>
                      <a:alpha val="10000"/>
                    </a:prstClr>
                  </a:solidFill>
                </a:ln>
                <a:solidFill>
                  <a:prstClr val="black"/>
                </a:solidFill>
                <a:effectLst>
                  <a:outerShdw blurRad="9525" dist="25400" dir="14640000" algn="tl" rotWithShape="0">
                    <a:prstClr val="black">
                      <a:alpha val="30000"/>
                    </a:prstClr>
                  </a:outerShdw>
                </a:effectLst>
                <a:latin typeface="Arial" panose="020B0604020202020204" pitchFamily="34" charset="0"/>
                <a:cs typeface="Arial" panose="020B0604020202020204" pitchFamily="34" charset="0"/>
              </a:rPr>
              <a:t>Tuvākie Romānā </a:t>
            </a:r>
            <a:r>
              <a:rPr lang="lv-LV" sz="2400" dirty="0" err="1">
                <a:ln>
                  <a:solidFill>
                    <a:prstClr val="black">
                      <a:lumMod val="75000"/>
                      <a:lumOff val="25000"/>
                      <a:alpha val="10000"/>
                    </a:prstClr>
                  </a:solidFill>
                </a:ln>
                <a:solidFill>
                  <a:prstClr val="black"/>
                </a:solidFill>
                <a:effectLst>
                  <a:outerShdw blurRad="9525" dist="25400" dir="14640000" algn="tl" rotWithShape="0">
                    <a:prstClr val="black">
                      <a:alpha val="30000"/>
                    </a:prstClr>
                  </a:outerShdw>
                </a:effectLst>
                <a:latin typeface="Arial" panose="020B0604020202020204" pitchFamily="34" charset="0"/>
                <a:cs typeface="Arial" panose="020B0604020202020204" pitchFamily="34" charset="0"/>
              </a:rPr>
              <a:t>Adelheima</a:t>
            </a:r>
            <a:r>
              <a:rPr lang="lv-LV" sz="2400" dirty="0">
                <a:ln>
                  <a:solidFill>
                    <a:prstClr val="black">
                      <a:lumMod val="75000"/>
                      <a:lumOff val="25000"/>
                      <a:alpha val="10000"/>
                    </a:prstClr>
                  </a:solidFill>
                </a:ln>
                <a:solidFill>
                  <a:prstClr val="black"/>
                </a:solidFill>
                <a:effectLst>
                  <a:outerShdw blurRad="9525" dist="25400" dir="14640000" algn="tl" rotWithShape="0">
                    <a:prstClr val="black">
                      <a:alpha val="30000"/>
                    </a:prstClr>
                  </a:outerShdw>
                </a:effectLst>
                <a:latin typeface="Arial" panose="020B0604020202020204" pitchFamily="34" charset="0"/>
                <a:cs typeface="Arial" panose="020B0604020202020204" pitchFamily="34" charset="0"/>
              </a:rPr>
              <a:t> skolnieki bija docents Maksis Brants un ārkārtas profesors Jānis Alfrēds Kaktiņš.</a:t>
            </a:r>
          </a:p>
        </p:txBody>
      </p:sp>
    </p:spTree>
    <p:extLst>
      <p:ext uri="{BB962C8B-B14F-4D97-AF65-F5344CB8AC3E}">
        <p14:creationId xmlns:p14="http://schemas.microsoft.com/office/powerpoint/2010/main" val="36333015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419</TotalTime>
  <Words>2738</Words>
  <Application>Microsoft Office PowerPoint</Application>
  <PresentationFormat>Widescreen</PresentationFormat>
  <Paragraphs>161</Paragraphs>
  <Slides>33</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Calisto MT</vt:lpstr>
      <vt:lpstr>Wingdings</vt:lpstr>
      <vt:lpstr>Wingdings 2</vt:lpstr>
      <vt:lpstr>1_Slate</vt:lpstr>
      <vt:lpstr>Patoloģijas attīstības vēsture  LU simtgadē</vt:lpstr>
      <vt:lpstr>ROMANS ADELHEIMS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JĀNIS ALFRĒDS KAKTIŅŠ</vt:lpstr>
      <vt:lpstr>PowerPoint Presentation</vt:lpstr>
      <vt:lpstr>ARNOLDS ŠENBERGS </vt:lpstr>
      <vt:lpstr>BORISS UGRJUMOVS</vt:lpstr>
      <vt:lpstr>PowerPoint Presentation</vt:lpstr>
      <vt:lpstr>BERNHARDS PRESS</vt:lpstr>
      <vt:lpstr>SERAFIMS IĻJINSKIS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Cilvēka patoloģijas muzeja attīstība  LU simtgadē.</dc:title>
  <dc:creator>Rihards</dc:creator>
  <cp:lastModifiedBy> </cp:lastModifiedBy>
  <cp:revision>70</cp:revision>
  <dcterms:created xsi:type="dcterms:W3CDTF">2019-01-10T20:31:53Z</dcterms:created>
  <dcterms:modified xsi:type="dcterms:W3CDTF">2019-02-23T13:21:24Z</dcterms:modified>
</cp:coreProperties>
</file>