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70" r:id="rId8"/>
    <p:sldId id="260" r:id="rId9"/>
    <p:sldId id="265" r:id="rId10"/>
    <p:sldId id="261" r:id="rId11"/>
    <p:sldId id="262" r:id="rId12"/>
    <p:sldId id="271" r:id="rId13"/>
    <p:sldId id="267" r:id="rId14"/>
    <p:sldId id="268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7FE65DA-D496-468D-850F-B6478A23E9B7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D1A27C-4FD1-4D7C-A8AB-D4FCE826D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1916832"/>
            <a:ext cx="5753472" cy="2868168"/>
          </a:xfrm>
        </p:spPr>
        <p:txBody>
          <a:bodyPr/>
          <a:lstStyle/>
          <a:p>
            <a:r>
              <a:rPr lang="lv-LV" dirty="0" smtClean="0"/>
              <a:t>Ilgas Daubes ieguldījums astronomijas attīstībā Latvijā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87824" y="5445224"/>
            <a:ext cx="5688632" cy="1052736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lv-LV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Dr. paed., Mg. </a:t>
            </a:r>
            <a:r>
              <a:rPr kumimoji="0" lang="lv-LV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phys</a:t>
            </a:r>
            <a:r>
              <a:rPr kumimoji="0" lang="lv-LV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. Ilgonis Vilks, LU Muzejs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lv-LV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LU 78. starptautiskā zinātniskā konference</a:t>
            </a:r>
            <a:endParaRPr kumimoji="0" lang="lv-LV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 descr="https://www.lu.lv/fileadmin/user_upload/LU.LV/www.lu.lv/Logo/Logo_jaunie/LU_logo_LV_hor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2770067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52120" y="1916832"/>
            <a:ext cx="2592288" cy="1440160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Komandējumi, konferences. </a:t>
            </a:r>
            <a:r>
              <a:rPr lang="lv-LV" sz="2400" dirty="0" err="1" smtClean="0">
                <a:latin typeface="Calibri" pitchFamily="34" charset="0"/>
                <a:cs typeface="Calibri" pitchFamily="34" charset="0"/>
              </a:rPr>
              <a:t>Teravere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, Igaunija.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3861048"/>
            <a:ext cx="3520440" cy="1584176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Novērojumi ar dažādiem teleskopiem.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Piedalījās pilnā Saules aptumsuma novērojumos </a:t>
            </a:r>
            <a:r>
              <a:rPr lang="lv-LV" sz="2400" dirty="0" err="1" smtClean="0">
                <a:latin typeface="Calibri" pitchFamily="34" charset="0"/>
                <a:cs typeface="Calibri" pitchFamily="34" charset="0"/>
              </a:rPr>
              <a:t>Šilutē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, Lietuvā,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1954.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959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050" y="3171825"/>
            <a:ext cx="56959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91338"/>
            <a:ext cx="4499992" cy="286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9992" y="1196752"/>
            <a:ext cx="3528392" cy="2880320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Kopš 1963. ZA Astrofizikas laboratorijas zinātniskā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sekretāre (14 gadus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).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„Papīru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kalni”, kas jāiesniedz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ZA instancēm un Astronomijas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padomei Maskavā. Astronomijas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popularizēšana – lekcijas Rīgas Planetārijā un visā Latvijā.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3573016"/>
            <a:ext cx="3779912" cy="1512168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Ģimene. Vīrs Jānis Daube (1910 – 1982),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pirmais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datortehnikas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speciālists Latvijā. Dēli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Juris un Jānis.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Foto: 1963.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211959" cy="33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107504" y="5489848"/>
            <a:ext cx="4392488" cy="1368152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lv-LV" sz="2400" dirty="0" smtClean="0">
                <a:latin typeface="Calibri" pitchFamily="34" charset="0"/>
                <a:cs typeface="Calibri" pitchFamily="34" charset="0"/>
              </a:rPr>
              <a:t>Strādā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naktīs pie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Baldones Šmita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teleskopa, fotografējot zvaigžņu kopas un maiņzvaigznes.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35896" y="260648"/>
            <a:ext cx="4248472" cy="3456384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1958.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– 1978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darbs žurnāla </a:t>
            </a:r>
            <a:r>
              <a:rPr lang="lv-LV" sz="2400" i="1" dirty="0" smtClean="0">
                <a:latin typeface="Calibri" pitchFamily="34" charset="0"/>
                <a:cs typeface="Calibri" pitchFamily="34" charset="0"/>
              </a:rPr>
              <a:t>Zvaigžņotā Debess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redkolēģijā, vēlāk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raksti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par astronomijas vēsturi, Latvijas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astronomiem. Gatavojusi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ziņas par astronomu jubilejām un astronomisku notikumu atceres dienām gan </a:t>
            </a:r>
            <a:r>
              <a:rPr lang="lv-LV" sz="2400" i="1" dirty="0" smtClean="0">
                <a:latin typeface="Calibri" pitchFamily="34" charset="0"/>
                <a:cs typeface="Calibri" pitchFamily="34" charset="0"/>
              </a:rPr>
              <a:t>Zvaigžņotajai Debesij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, gan </a:t>
            </a:r>
            <a:r>
              <a:rPr lang="lv-LV" sz="2400" i="1" dirty="0" smtClean="0">
                <a:latin typeface="Calibri" pitchFamily="34" charset="0"/>
                <a:cs typeface="Calibri" pitchFamily="34" charset="0"/>
              </a:rPr>
              <a:t>Astronomiskajam kalendāram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4077072"/>
            <a:ext cx="3744416" cy="2664296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Grāmata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„Mēness – Zemes mūžīgais pavadonis”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(1960) un brošūra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„Debess akmeņi: palīgmateriāls lektoriem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” (1984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).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Pilnā Saules aptumsuma novērošanas ekspedīcija 1968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. gadā uz </a:t>
            </a:r>
            <a:r>
              <a:rPr lang="lv-LV" sz="2400" dirty="0" err="1" smtClean="0">
                <a:latin typeface="Calibri" pitchFamily="34" charset="0"/>
                <a:cs typeface="Calibri" pitchFamily="34" charset="0"/>
              </a:rPr>
              <a:t>Šadrinsku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lv-LV" sz="2400" dirty="0" err="1" smtClean="0">
                <a:latin typeface="Calibri" pitchFamily="34" charset="0"/>
                <a:cs typeface="Calibri" pitchFamily="34" charset="0"/>
              </a:rPr>
              <a:t>Kurganas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 apgabals, Krievija).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Daube Mēness vā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2843710" cy="3528392"/>
          </a:xfrm>
          <a:prstGeom prst="rect">
            <a:avLst/>
          </a:prstGeom>
        </p:spPr>
      </p:pic>
      <p:pic>
        <p:nvPicPr>
          <p:cNvPr id="9" name="Picture 8" descr="ZvD 1958 vā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55675"/>
            <a:ext cx="2843201" cy="3658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04048" y="4077072"/>
            <a:ext cx="3096344" cy="2520280"/>
          </a:xfrm>
        </p:spPr>
        <p:txBody>
          <a:bodyPr>
            <a:normAutofit fontScale="925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2003. gadā I. </a:t>
            </a:r>
            <a:r>
              <a:rPr lang="lv-LV" sz="2400" dirty="0" err="1" smtClean="0">
                <a:latin typeface="Calibri" pitchFamily="34" charset="0"/>
                <a:cs typeface="Calibri" pitchFamily="34" charset="0"/>
              </a:rPr>
              <a:t>Daube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 apbalvota ar Latvijas Astronomijas biedrības J. Ikaunieka medaļu, 2006. gadā saņēmusi valsts emeritētā zinātnieka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nosaukumu.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4293096"/>
            <a:ext cx="4680520" cy="2376264"/>
          </a:xfrm>
        </p:spPr>
        <p:txBody>
          <a:bodyPr>
            <a:normAutofit fontScale="925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Sastādījusi žurnāla </a:t>
            </a:r>
            <a:r>
              <a:rPr lang="lv-LV" sz="2400" i="1" dirty="0" smtClean="0">
                <a:latin typeface="Calibri" pitchFamily="34" charset="0"/>
                <a:cs typeface="Calibri" pitchFamily="34" charset="0"/>
              </a:rPr>
              <a:t>Zvaigžņotā </a:t>
            </a:r>
            <a:r>
              <a:rPr lang="lv-LV" sz="2400" i="1" dirty="0" smtClean="0">
                <a:latin typeface="Calibri" pitchFamily="34" charset="0"/>
                <a:cs typeface="Calibri" pitchFamily="34" charset="0"/>
              </a:rPr>
              <a:t>Debess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 piecgadu tematiskos rādītājus.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Zinātniskā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konsultante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Latvijas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Padomju Enciklopēdijas (1981–1988)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veidošanā.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Foto ap 1970. gadu.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emeritetie 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32656"/>
            <a:ext cx="2808312" cy="353691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96983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4869160"/>
            <a:ext cx="3520440" cy="1040979"/>
          </a:xfrm>
        </p:spPr>
        <p:txBody>
          <a:bodyPr>
            <a:normAutofit fontScale="925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“Zvaigžņotās Debess” 50 gadu svinībās 2008. gadā.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ZvD 50 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312368" cy="3985740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half" idx="2"/>
          </p:nvPr>
        </p:nvSpPr>
        <p:spPr>
          <a:xfrm>
            <a:off x="3995936" y="4869160"/>
            <a:ext cx="3952488" cy="1512168"/>
          </a:xfrm>
        </p:spPr>
        <p:txBody>
          <a:bodyPr>
            <a:normAutofit/>
          </a:bodyPr>
          <a:lstStyle/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Ilgas Daubes 100 gadu svinības Latvijas Astronomijas biedrībā 2018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. gadā.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Daubei 100 maz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2061" y="1412776"/>
            <a:ext cx="5131939" cy="3421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1560" y="908720"/>
            <a:ext cx="7200800" cy="5544616"/>
          </a:xfrm>
        </p:spPr>
        <p:txBody>
          <a:bodyPr>
            <a:noAutofit/>
          </a:bodyPr>
          <a:lstStyle/>
          <a:p>
            <a:r>
              <a:rPr lang="lv-LV" sz="2200" b="1" dirty="0" smtClean="0">
                <a:latin typeface="Calibri" pitchFamily="34" charset="0"/>
                <a:cs typeface="Calibri" pitchFamily="34" charset="0"/>
              </a:rPr>
              <a:t>KOPSAVILKUMS. Klātesoša visās jomās.</a:t>
            </a:r>
          </a:p>
          <a:p>
            <a:endParaRPr lang="lv-LV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Latvijas Valsts </a:t>
            </a:r>
            <a:r>
              <a:rPr lang="lv-LV" sz="2200" dirty="0" err="1" smtClean="0">
                <a:latin typeface="Calibri" pitchFamily="34" charset="0"/>
                <a:cs typeface="Calibri" pitchFamily="34" charset="0"/>
              </a:rPr>
              <a:t>laikabiedre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Ilgi, ražīgi, astronomijai veltīti darba gadi.</a:t>
            </a:r>
          </a:p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Studijas par spīti grūtībām, sapņa piepildījums.</a:t>
            </a:r>
          </a:p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Astronomiskie novērojumi, maiņzvaigžņu un zvaigžņu kopu pētījumi.</a:t>
            </a:r>
          </a:p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Fizikas un matemātikas zinātņu kandidātes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grāds.</a:t>
            </a:r>
          </a:p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Administratīvais darbs.</a:t>
            </a:r>
          </a:p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Astronomijas popularizācija: lekcijas, raksti, darbs VAĢB LN, darbība </a:t>
            </a:r>
            <a:r>
              <a:rPr lang="lv-LV" sz="2200" i="1" dirty="0" smtClean="0">
                <a:latin typeface="Calibri" pitchFamily="34" charset="0"/>
                <a:cs typeface="Calibri" pitchFamily="34" charset="0"/>
              </a:rPr>
              <a:t>Zvaigžņotajā Debesī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lv-LV" sz="2200" i="1" dirty="0" smtClean="0">
                <a:latin typeface="Calibri" pitchFamily="34" charset="0"/>
                <a:cs typeface="Calibri" pitchFamily="34" charset="0"/>
              </a:rPr>
              <a:t>Astronomiskajā kalendārā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Pētījumi Latvijas astronomijas vēsturē.</a:t>
            </a:r>
          </a:p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Piedalās sabiedrības procesos.</a:t>
            </a:r>
          </a:p>
          <a:p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1560" y="908720"/>
            <a:ext cx="7200800" cy="1040979"/>
          </a:xfrm>
        </p:spPr>
        <p:txBody>
          <a:bodyPr>
            <a:noAutofit/>
          </a:bodyPr>
          <a:lstStyle/>
          <a:p>
            <a:r>
              <a:rPr lang="lv-LV" sz="3200" dirty="0" smtClean="0">
                <a:latin typeface="Calibri" pitchFamily="34" charset="0"/>
                <a:cs typeface="Calibri" pitchFamily="34" charset="0"/>
              </a:rPr>
              <a:t>PALDIES PAR UZMANĪBU! Jautājumi?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83968" y="5373216"/>
            <a:ext cx="3520440" cy="1080120"/>
          </a:xfrm>
        </p:spPr>
        <p:txBody>
          <a:bodyPr>
            <a:normAutofit fontScale="92500"/>
          </a:bodyPr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Vec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 Augusts un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arta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lv-LV" sz="2400" dirty="0" err="1" smtClean="0">
                <a:latin typeface="Calibri" pitchFamily="34" charset="0"/>
                <a:cs typeface="Calibri" pitchFamily="34" charset="0"/>
              </a:rPr>
              <a:t>Alīde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Kurzemnieki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4653136"/>
            <a:ext cx="4032448" cy="1728192"/>
          </a:xfrm>
        </p:spPr>
        <p:txBody>
          <a:bodyPr>
            <a:normAutofit fontScale="925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Ilga </a:t>
            </a:r>
            <a:r>
              <a:rPr lang="lv-LV" sz="2400" dirty="0" err="1" smtClean="0">
                <a:latin typeface="Calibri" pitchFamily="34" charset="0"/>
                <a:cs typeface="Calibri" pitchFamily="34" charset="0"/>
              </a:rPr>
              <a:t>Daube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 (Kurzemniece) dzimusi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Vidri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pagasta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Melderos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” (t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ē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m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j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1918.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gada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6.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oktobrī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Foto: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1921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790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480" y="260648"/>
            <a:ext cx="343836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796136" y="4725144"/>
            <a:ext cx="2304256" cy="1440160"/>
          </a:xfrm>
        </p:spPr>
        <p:txBody>
          <a:bodyPr>
            <a:normAutofit fontScale="925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1937. pabeigusi </a:t>
            </a:r>
            <a:r>
              <a:rPr lang="lv-LV" sz="2400" dirty="0" err="1" smtClean="0">
                <a:latin typeface="Calibri" pitchFamily="34" charset="0"/>
                <a:cs typeface="Calibri" pitchFamily="34" charset="0"/>
              </a:rPr>
              <a:t>Rī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gas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pils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ē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tas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3. ģ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imn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zij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u. Foto: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1935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7504" y="5229200"/>
            <a:ext cx="5472608" cy="1040979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1932.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gada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pavasar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ī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beidzot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Vidri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ž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pamatskolu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24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ES" sz="2400" i="1" dirty="0" err="1" smtClean="0">
                <a:latin typeface="Calibri" pitchFamily="34" charset="0"/>
                <a:cs typeface="Calibri" pitchFamily="34" charset="0"/>
              </a:rPr>
              <a:t>pirm</a:t>
            </a:r>
            <a:r>
              <a:rPr lang="lv-LV" sz="2400" i="1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s-ES" sz="2400" i="1" dirty="0" smtClean="0">
                <a:latin typeface="Calibri" pitchFamily="34" charset="0"/>
                <a:cs typeface="Calibri" pitchFamily="34" charset="0"/>
              </a:rPr>
              <a:t> no </a:t>
            </a:r>
            <a:r>
              <a:rPr lang="es-ES" sz="2400" i="1" dirty="0" err="1" smtClean="0">
                <a:latin typeface="Calibri" pitchFamily="34" charset="0"/>
                <a:cs typeface="Calibri" pitchFamily="34" charset="0"/>
              </a:rPr>
              <a:t>lab</a:t>
            </a:r>
            <a:r>
              <a:rPr lang="lv-LV" sz="2400" i="1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s-ES" sz="2400" i="1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es-ES" sz="2400" i="1" dirty="0" err="1" smtClean="0">
                <a:latin typeface="Calibri" pitchFamily="34" charset="0"/>
                <a:cs typeface="Calibri" pitchFamily="34" charset="0"/>
              </a:rPr>
              <a:t>otraj</a:t>
            </a:r>
            <a:r>
              <a:rPr lang="lv-LV" sz="2400" i="1" dirty="0" smtClean="0">
                <a:latin typeface="Calibri" pitchFamily="34" charset="0"/>
                <a:cs typeface="Calibri" pitchFamily="34" charset="0"/>
              </a:rPr>
              <a:t>ā </a:t>
            </a:r>
            <a:r>
              <a:rPr lang="es-ES" sz="2400" i="1" dirty="0" err="1" smtClean="0">
                <a:latin typeface="Calibri" pitchFamily="34" charset="0"/>
                <a:cs typeface="Calibri" pitchFamily="34" charset="0"/>
              </a:rPr>
              <a:t>rind</a:t>
            </a:r>
            <a:r>
              <a:rPr lang="lv-LV" sz="2400" i="1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s-ES" sz="2400" i="1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4664"/>
            <a:ext cx="284251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72816"/>
            <a:ext cx="5508104" cy="32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47864" y="5661248"/>
            <a:ext cx="4240520" cy="1080120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LU Astronomiskās observatorijas darbinieki un mācībspēki 20. gs. 30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. gadu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sākumā.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5085184"/>
            <a:ext cx="3024336" cy="1584176"/>
          </a:xfrm>
        </p:spPr>
        <p:txBody>
          <a:bodyPr>
            <a:normAutofit fontScale="92500" lnSpcReduction="200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1937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Uzsāka studijas LU Matemātikas 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un dabaszinātņu fakultātes Matemātikas nodaļā</a:t>
            </a:r>
            <a:r>
              <a:rPr lang="lv-LV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Daube 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2730558" cy="433765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9094"/>
            <a:ext cx="6012160" cy="369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55976" y="3284984"/>
            <a:ext cx="3744416" cy="3573016"/>
          </a:xfrm>
        </p:spPr>
        <p:txBody>
          <a:bodyPr>
            <a:noAutofit/>
          </a:bodyPr>
          <a:lstStyle/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1944. Žēlsirdīgo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māsu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izpalīgs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Kara slimnīcā, rudenī evakuējās uz Liepāju,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darbojās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„Tautas palīdzībā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”.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1945./46. </a:t>
            </a:r>
            <a:r>
              <a:rPr lang="lv-LV" sz="2200" dirty="0" err="1" smtClean="0">
                <a:latin typeface="Calibri" pitchFamily="34" charset="0"/>
                <a:cs typeface="Calibri" pitchFamily="34" charset="0"/>
              </a:rPr>
              <a:t>m.g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. mācīja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matemātiku un fiziku Liepājas Ekonomiskajā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tehnikumā. Foto: 1947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lv-LV" sz="2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3212976"/>
            <a:ext cx="3960440" cy="3024336"/>
          </a:xfrm>
        </p:spPr>
        <p:txBody>
          <a:bodyPr>
            <a:noAutofit/>
          </a:bodyPr>
          <a:lstStyle/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Darbs VEF, </a:t>
            </a:r>
            <a:r>
              <a:rPr lang="lv-LV" sz="2200" i="1" dirty="0" smtClean="0">
                <a:latin typeface="Calibri" pitchFamily="34" charset="0"/>
                <a:cs typeface="Calibri" pitchFamily="34" charset="0"/>
              </a:rPr>
              <a:t>Minox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 objektīvu montāžā, vēlāk spuldžu laboratorijā. Subasistente LU Astronomiskajā observatorijā (1942). 1943. matemātikas zinātņu maģistra grāds ar darbu “Normālfilmu mazkameru pielietojamība meteoru fotogrāfijā”.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571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214211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83968" y="5373216"/>
            <a:ext cx="3744416" cy="1368152"/>
          </a:xfrm>
        </p:spPr>
        <p:txBody>
          <a:bodyPr>
            <a:noAutofit/>
          </a:bodyPr>
          <a:lstStyle/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Diploms par LVU beigšanu 1946. gadā ar astronoma kvalifikāciju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. 20 astronomijas kursi.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4797152"/>
            <a:ext cx="3888432" cy="1944216"/>
          </a:xfrm>
        </p:spPr>
        <p:txBody>
          <a:bodyPr>
            <a:normAutofit/>
          </a:bodyPr>
          <a:lstStyle/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Jānis Ikaunieks 1946. gadā aicināja darbā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LPSR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ZA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Fizikas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institūta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Astronomijas sektorā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aborant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e.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 Asteroīdu efemerīdu aprēķini.</a:t>
            </a:r>
          </a:p>
        </p:txBody>
      </p:sp>
      <p:pic>
        <p:nvPicPr>
          <p:cNvPr id="7" name="Picture 6" descr="diplo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980728"/>
            <a:ext cx="2903332" cy="4139936"/>
          </a:xfrm>
          <a:prstGeom prst="rect">
            <a:avLst/>
          </a:prstGeom>
        </p:spPr>
      </p:pic>
      <p:pic>
        <p:nvPicPr>
          <p:cNvPr id="8" name="Picture 2" descr="AttÄlu rezultÄti vaicÄjumam âjÄnis ikaunieks astronoms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3094509" cy="350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B dibinātā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44"/>
            <a:ext cx="9144000" cy="6855756"/>
          </a:xfrm>
          <a:prstGeom prst="rect">
            <a:avLst/>
          </a:prstGeom>
        </p:spPr>
      </p:pic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3059832" y="188640"/>
            <a:ext cx="5904656" cy="1368152"/>
          </a:xfrm>
        </p:spPr>
        <p:txBody>
          <a:bodyPr>
            <a:noAutofit/>
          </a:bodyPr>
          <a:lstStyle/>
          <a:p>
            <a:r>
              <a:rPr lang="lv-LV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1947. gadā </a:t>
            </a:r>
            <a:r>
              <a:rPr lang="lv-LV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viena </a:t>
            </a:r>
            <a:r>
              <a:rPr lang="lv-LV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lv-LV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desmit Vissavienības </a:t>
            </a:r>
            <a:r>
              <a:rPr lang="lv-LV" sz="2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Astronomijas un ģeodēzijas biedrības Rīgas nodaļas (tagad Latvijas Astronomijas biedrība) dibinātājiem. </a:t>
            </a:r>
            <a:endParaRPr lang="en-US" sz="2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95936" y="4293096"/>
            <a:ext cx="4176464" cy="2448272"/>
          </a:xfrm>
        </p:spPr>
        <p:txBody>
          <a:bodyPr>
            <a:noAutofit/>
          </a:bodyPr>
          <a:lstStyle/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1953. Fizikas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un matemātikas zinātņu kandidātes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grāds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par disertāciju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„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Spektrālo </a:t>
            </a:r>
            <a:r>
              <a:rPr lang="lv-LV" sz="2200" dirty="0" err="1" smtClean="0">
                <a:latin typeface="Calibri" pitchFamily="34" charset="0"/>
                <a:cs typeface="Calibri" pitchFamily="34" charset="0"/>
              </a:rPr>
              <a:t>dubultzv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masas, telpiskais sadalījums un kinemātika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”. Gatava 1952, kavējās. Foto: 1949.</a:t>
            </a:r>
            <a:endParaRPr lang="lv-LV" sz="2200" dirty="0" smtClean="0">
              <a:latin typeface="Calibri" pitchFamily="34" charset="0"/>
              <a:cs typeface="Calibri" pitchFamily="34" charset="0"/>
            </a:endParaRPr>
          </a:p>
          <a:p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4293096"/>
            <a:ext cx="4139952" cy="2564904"/>
          </a:xfrm>
        </p:spPr>
        <p:txBody>
          <a:bodyPr>
            <a:normAutofit lnSpcReduction="10000"/>
          </a:bodyPr>
          <a:lstStyle/>
          <a:p>
            <a:r>
              <a:rPr lang="lv-LV" sz="2200" dirty="0" smtClean="0">
                <a:latin typeface="Calibri" pitchFamily="34" charset="0"/>
                <a:cs typeface="Calibri" pitchFamily="34" charset="0"/>
              </a:rPr>
              <a:t>Astronomijas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sektora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zinātniskā līdzstrādniece. Lekcijas vispārīgajā astronomijā Rīgas Pedagoģiskajā institūtā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. Maskavā P. </a:t>
            </a:r>
            <a:r>
              <a:rPr lang="lv-LV" sz="2200" dirty="0" err="1" smtClean="0">
                <a:latin typeface="Calibri" pitchFamily="34" charset="0"/>
                <a:cs typeface="Calibri" pitchFamily="34" charset="0"/>
              </a:rPr>
              <a:t>Šternberga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 Valsts astronomijas institūtā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maiņzvaigžņu pētījumi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Pāvela </a:t>
            </a:r>
            <a:r>
              <a:rPr lang="lv-LV" sz="2200" dirty="0" err="1" smtClean="0">
                <a:latin typeface="Calibri" pitchFamily="34" charset="0"/>
                <a:cs typeface="Calibri" pitchFamily="34" charset="0"/>
              </a:rPr>
              <a:t>Parenago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vadībā.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778" y="548680"/>
            <a:ext cx="354847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325875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4869160"/>
            <a:ext cx="3520440" cy="1080120"/>
          </a:xfrm>
        </p:spPr>
        <p:txBody>
          <a:bodyPr>
            <a:normAutofit fontScale="92500" lnSpcReduction="10000"/>
          </a:bodyPr>
          <a:lstStyle/>
          <a:p>
            <a:r>
              <a:rPr lang="lv-LV" sz="2400" dirty="0" smtClean="0">
                <a:latin typeface="Calibri" pitchFamily="34" charset="0"/>
                <a:cs typeface="Calibri" pitchFamily="34" charset="0"/>
              </a:rPr>
              <a:t>PSRS ZA Astronomijas padomes plēnums Rīgā (1952).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67944" y="5085184"/>
            <a:ext cx="4104456" cy="1656184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ZA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Astrofizikas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laboratorijas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vec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zin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tnisk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l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ī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dzstr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ā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dniece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(195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).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v-LV" sz="2200" dirty="0" smtClean="0">
                <a:latin typeface="Calibri" pitchFamily="34" charset="0"/>
                <a:cs typeface="Calibri" pitchFamily="34" charset="0"/>
              </a:rPr>
              <a:t>Starptautiskās Astronomijas savienības biedre kopš 1958.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037358" cy="388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80728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</TotalTime>
  <Words>683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Ilgas Daubes ieguldījums astronomijas attīstībā Latvijā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Sveicam jubilāri!</dc:title>
  <dc:creator>vilks</dc:creator>
  <cp:lastModifiedBy>vilks</cp:lastModifiedBy>
  <cp:revision>34</cp:revision>
  <dcterms:created xsi:type="dcterms:W3CDTF">2018-10-03T10:37:34Z</dcterms:created>
  <dcterms:modified xsi:type="dcterms:W3CDTF">2020-02-28T09:19:58Z</dcterms:modified>
</cp:coreProperties>
</file>