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64" r:id="rId5"/>
    <p:sldId id="265" r:id="rId6"/>
    <p:sldId id="258" r:id="rId7"/>
    <p:sldId id="266" r:id="rId8"/>
    <p:sldId id="267" r:id="rId9"/>
    <p:sldId id="268" r:id="rId10"/>
    <p:sldId id="262" r:id="rId11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/>
      <a:tcStyle>
        <a:tcBdr/>
        <a:fill>
          <a:solidFill>
            <a:srgbClr val="F4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chemeClr val="accent6">
              <a:lumOff val="7647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4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84C89-1484-49AB-AB6E-FF7224342DEA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E6662-352F-4190-A0ED-FF843A17F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3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0037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841" y="720502"/>
            <a:ext cx="1807469" cy="3322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102784" y="1411287"/>
            <a:ext cx="10363201" cy="455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102785" y="5373687"/>
            <a:ext cx="4754034" cy="80327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b="0">
                <a:solidFill>
                  <a:srgbClr val="FFFFFF"/>
                </a:solidFill>
              </a:defRPr>
            </a:lvl1pPr>
            <a:lvl2pPr marL="628650" indent="-171450">
              <a:lnSpc>
                <a:spcPct val="70000"/>
              </a:lnSpc>
              <a:buSzPct val="100000"/>
              <a:buChar char="•"/>
              <a:defRPr b="0">
                <a:solidFill>
                  <a:srgbClr val="FFFFFF"/>
                </a:solidFill>
              </a:defRPr>
            </a:lvl2pPr>
            <a:lvl3pPr marL="1120139" indent="-205739">
              <a:lnSpc>
                <a:spcPct val="70000"/>
              </a:lnSpc>
              <a:buSzPct val="100000"/>
              <a:buChar char="•"/>
              <a:defRPr b="0">
                <a:solidFill>
                  <a:srgbClr val="FFFFFF"/>
                </a:solidFill>
              </a:defRPr>
            </a:lvl3pPr>
            <a:lvl4pPr marL="1600200" indent="-228600">
              <a:lnSpc>
                <a:spcPct val="70000"/>
              </a:lnSpc>
              <a:buSzPct val="100000"/>
              <a:buChar char="•"/>
              <a:defRPr b="0">
                <a:solidFill>
                  <a:srgbClr val="FFFFFF"/>
                </a:solidFill>
              </a:defRPr>
            </a:lvl4pPr>
            <a:lvl5pPr marL="2057400" indent="-228600">
              <a:lnSpc>
                <a:spcPct val="70000"/>
              </a:lnSpc>
              <a:buSzPct val="100000"/>
              <a:buChar char="•"/>
              <a:defRPr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RSU_70_1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88079" y="-268883"/>
            <a:ext cx="252271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SU_70_1-12.png"/>
          <p:cNvPicPr>
            <a:picLocks noChangeAspect="1"/>
          </p:cNvPicPr>
          <p:nvPr/>
        </p:nvPicPr>
        <p:blipFill>
          <a:blip r:embed="rId2">
            <a:extLst/>
          </a:blip>
          <a:srcRect t="30" b="30"/>
          <a:stretch>
            <a:fillRect/>
          </a:stretch>
        </p:blipFill>
        <p:spPr>
          <a:xfrm>
            <a:off x="9688079" y="-268883"/>
            <a:ext cx="252271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1055687" y="5787747"/>
            <a:ext cx="1528268" cy="2809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079567" cy="9366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1056214" y="1665288"/>
            <a:ext cx="10080099" cy="1655762"/>
          </a:xfrm>
          <a:prstGeom prst="rect">
            <a:avLst/>
          </a:prstGeom>
        </p:spPr>
        <p:txBody>
          <a:bodyPr/>
          <a:lstStyle>
            <a:lvl1pPr>
              <a:defRPr sz="1600" b="0"/>
            </a:lvl1pPr>
            <a:lvl2pPr marL="0" indent="457200">
              <a:buSzTx/>
              <a:buNone/>
              <a:defRPr sz="1600" b="0"/>
            </a:lvl2pPr>
            <a:lvl3pPr marL="0" indent="914400">
              <a:buSzTx/>
              <a:buNone/>
              <a:defRPr sz="1600" b="0"/>
            </a:lvl3pPr>
            <a:lvl4pPr marL="0" indent="1371600">
              <a:buSzTx/>
              <a:buNone/>
              <a:defRPr sz="1600" b="0"/>
            </a:lvl4pPr>
            <a:lvl5pPr marL="0" indent="1828800">
              <a:buSzTx/>
              <a:buNone/>
              <a:defRPr sz="16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SU_70_1-12.png"/>
          <p:cNvPicPr>
            <a:picLocks noChangeAspect="1"/>
          </p:cNvPicPr>
          <p:nvPr/>
        </p:nvPicPr>
        <p:blipFill>
          <a:blip r:embed="rId2">
            <a:extLst/>
          </a:blip>
          <a:srcRect t="30" b="30"/>
          <a:stretch>
            <a:fillRect/>
          </a:stretch>
        </p:blipFill>
        <p:spPr>
          <a:xfrm>
            <a:off x="9688079" y="-268883"/>
            <a:ext cx="252271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1055687" y="5787747"/>
            <a:ext cx="1528268" cy="2809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098618" cy="103671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1037167" y="1665289"/>
            <a:ext cx="10098618" cy="141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0" indent="0">
              <a:buSzTx/>
              <a:buNone/>
              <a:defRPr sz="2400"/>
            </a:lvl2pPr>
            <a:lvl3pPr marL="582300" indent="-342900">
              <a:defRPr sz="2400"/>
            </a:lvl3pPr>
            <a:lvl4pPr marL="834300" indent="-342900">
              <a:defRPr sz="2400"/>
            </a:lvl4pPr>
            <a:lvl5pPr marL="1050300" indent="-34290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3"/>
          </p:nvPr>
        </p:nvSpPr>
        <p:spPr>
          <a:xfrm>
            <a:off x="1037167" y="3429000"/>
            <a:ext cx="10098618" cy="216058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solidFill>
          <a:srgbClr val="0037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4" cy="962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056215" y="5934075"/>
            <a:ext cx="4176185" cy="2428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  <a:lvl2pPr marL="628650" indent="-171450">
              <a:buSzPct val="100000"/>
              <a:buChar char="•"/>
              <a:defRPr b="0">
                <a:solidFill>
                  <a:srgbClr val="FFFFFF"/>
                </a:solidFill>
              </a:defRPr>
            </a:lvl2pPr>
            <a:lvl3pPr marL="1120139" indent="-205739">
              <a:buSzPct val="100000"/>
              <a:buChar char="•"/>
              <a:defRPr b="0">
                <a:solidFill>
                  <a:srgbClr val="FFFFFF"/>
                </a:solidFill>
              </a:defRPr>
            </a:lvl3pPr>
            <a:lvl4pPr marL="1600200" indent="-228600">
              <a:buSzPct val="100000"/>
              <a:buChar char="•"/>
              <a:defRPr b="0">
                <a:solidFill>
                  <a:srgbClr val="FFFFFF"/>
                </a:solidFill>
              </a:defRPr>
            </a:lvl4pPr>
            <a:lvl5pPr marL="2057400" indent="-228600">
              <a:buSzPct val="100000"/>
              <a:buChar char="•"/>
              <a:defRPr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4" name="RSU_70_1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88079" y="-268883"/>
            <a:ext cx="252271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SU_70_1-12.png"/>
          <p:cNvPicPr>
            <a:picLocks noChangeAspect="1"/>
          </p:cNvPicPr>
          <p:nvPr/>
        </p:nvPicPr>
        <p:blipFill>
          <a:blip r:embed="rId7">
            <a:extLst/>
          </a:blip>
          <a:srcRect t="30" b="30"/>
          <a:stretch>
            <a:fillRect/>
          </a:stretch>
        </p:blipFill>
        <p:spPr>
          <a:xfrm>
            <a:off x="9688079" y="-268883"/>
            <a:ext cx="252271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55687" y="5787747"/>
            <a:ext cx="1528268" cy="28091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099147" cy="1036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49867" y="1673274"/>
            <a:ext cx="10086447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09517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377C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1pPr>
      <a:lvl2pPr marL="28575" marR="0" indent="-257175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80000"/>
        <a:buFontTx/>
        <a:buChar char="●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2pPr>
      <a:lvl3pPr marL="496575" marR="0" indent="-257175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80000"/>
        <a:buFontTx/>
        <a:buChar char="●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3pPr>
      <a:lvl4pPr marL="748574" marR="0" indent="-257175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80000"/>
        <a:buFontTx/>
        <a:buChar char="○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4pPr>
      <a:lvl5pPr marL="964575" marR="0" indent="-257175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80000"/>
        <a:buFontTx/>
        <a:buChar char="●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800" b="1" i="0" u="none" strike="noStrike" cap="none" spc="0" baseline="0">
          <a:ln>
            <a:noFill/>
          </a:ln>
          <a:solidFill>
            <a:srgbClr val="58595B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1102785" y="1893267"/>
            <a:ext cx="8089560" cy="4556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lv-LV" dirty="0"/>
              <a:t>Dabas pētnieks Jēkabs </a:t>
            </a:r>
            <a:r>
              <a:rPr lang="lv-LV" dirty="0" err="1"/>
              <a:t>Esers</a:t>
            </a:r>
            <a:r>
              <a:rPr lang="lv-LV" dirty="0"/>
              <a:t> un viņa mantojums Latvijas Universitātē</a:t>
            </a:r>
            <a:endParaRPr dirty="0"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1199456" y="4797152"/>
            <a:ext cx="7992888" cy="1379810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Maija POZEMKOVSKA</a:t>
            </a:r>
          </a:p>
          <a:p>
            <a:endParaRPr lang="lv-LV" dirty="0" smtClean="0"/>
          </a:p>
          <a:p>
            <a:r>
              <a:rPr lang="lv-LV" dirty="0" smtClean="0"/>
              <a:t>LU 78. zinātniskā konference «Personības. Laiks. Latvijas Universitāte»</a:t>
            </a:r>
          </a:p>
          <a:p>
            <a:r>
              <a:rPr lang="lv-LV" dirty="0" smtClean="0"/>
              <a:t>Rīga, 2020.gada 3.martā</a:t>
            </a:r>
            <a:endParaRPr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056217" y="954806"/>
            <a:ext cx="10297584" cy="962026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PALDIES</a:t>
            </a:r>
            <a:endParaRPr dirty="0"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1100858" y="1761156"/>
            <a:ext cx="8136129" cy="49082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r>
              <a:rPr lang="lv-LV" sz="2000" dirty="0" smtClean="0"/>
              <a:t>Sāremā muzeja bibliogrāfei un arhivārei Katrīnai </a:t>
            </a:r>
            <a:r>
              <a:rPr lang="lv-LV" sz="2000" dirty="0" err="1" smtClean="0"/>
              <a:t>Äär</a:t>
            </a:r>
            <a:endParaRPr lang="lv-LV" sz="2000" dirty="0" smtClean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r>
              <a:rPr lang="lv-LV" sz="2000" dirty="0" err="1" smtClean="0"/>
              <a:t>Kudjape</a:t>
            </a:r>
            <a:r>
              <a:rPr lang="lv-LV" sz="2000" dirty="0" smtClean="0"/>
              <a:t> (Sāremā) kapu pārzinei Marikai </a:t>
            </a:r>
            <a:r>
              <a:rPr lang="lv-LV" sz="2000" dirty="0" err="1" smtClean="0"/>
              <a:t>Jürisson</a:t>
            </a:r>
            <a:endParaRPr lang="lv-LV" sz="2000" dirty="0" smtClean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r>
              <a:rPr lang="lv-LV" sz="2000" dirty="0" smtClean="0"/>
              <a:t>Arhīvu pētniekam Arno Liepiņam</a:t>
            </a:r>
          </a:p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r>
              <a:rPr lang="lv-LV" sz="2000" dirty="0" smtClean="0"/>
              <a:t>LU Bibliotēkas ekspertei Ilgai Mantiniecei</a:t>
            </a:r>
          </a:p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r>
              <a:rPr lang="lv-LV" sz="2000" dirty="0" smtClean="0"/>
              <a:t>RTU muzeja vēstures </a:t>
            </a:r>
            <a:r>
              <a:rPr lang="lv-LV" sz="2000" dirty="0"/>
              <a:t>pētniecības un zinātnisko publikāciju nodaļas </a:t>
            </a:r>
            <a:r>
              <a:rPr lang="lv-LV" sz="2000" dirty="0" smtClean="0"/>
              <a:t>vadītājai Prof. Dr.paed. Alīdai </a:t>
            </a:r>
            <a:r>
              <a:rPr lang="lv-LV" sz="2000" dirty="0" err="1" smtClean="0"/>
              <a:t>Zigmundei</a:t>
            </a:r>
            <a:endParaRPr lang="lv-LV" sz="2000" dirty="0" smtClean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r>
              <a:rPr lang="lv-LV" sz="2000" dirty="0"/>
              <a:t>LU Botānikas muzeja </a:t>
            </a:r>
            <a:r>
              <a:rPr lang="lv-LV" sz="2000" dirty="0" smtClean="0"/>
              <a:t>krājuma glabātājai Daigai </a:t>
            </a:r>
            <a:r>
              <a:rPr lang="lv-LV" sz="2000" dirty="0" err="1" smtClean="0"/>
              <a:t>Jamontei</a:t>
            </a:r>
            <a:endParaRPr lang="lv-LV" sz="2000" dirty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endParaRPr lang="lv-LV" sz="2000" dirty="0" smtClean="0"/>
          </a:p>
          <a:p>
            <a:pPr defTabSz="832104">
              <a:lnSpc>
                <a:spcPct val="81000"/>
              </a:lnSpc>
              <a:spcBef>
                <a:spcPts val="900"/>
              </a:spcBef>
              <a:defRPr sz="1638"/>
            </a:pPr>
            <a:endParaRPr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1056217" y="548680"/>
            <a:ext cx="10079567" cy="936626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Jēkabs </a:t>
            </a:r>
            <a:r>
              <a:rPr lang="lv-LV" dirty="0" err="1" smtClean="0"/>
              <a:t>Esers</a:t>
            </a:r>
            <a:r>
              <a:rPr lang="lv-LV" dirty="0" smtClean="0"/>
              <a:t> (1864–1927)</a:t>
            </a:r>
            <a:endParaRPr dirty="0"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4583832" y="1196752"/>
            <a:ext cx="7416824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1800" dirty="0" smtClean="0"/>
              <a:t>Latvietis </a:t>
            </a:r>
            <a:r>
              <a:rPr lang="lv-LV" sz="1800" dirty="0"/>
              <a:t>Jēkabs </a:t>
            </a:r>
            <a:r>
              <a:rPr lang="lv-LV" sz="1800" dirty="0" err="1"/>
              <a:t>Esers</a:t>
            </a:r>
            <a:r>
              <a:rPr lang="lv-LV" sz="1800" dirty="0"/>
              <a:t> </a:t>
            </a:r>
            <a:r>
              <a:rPr lang="lv-LV" sz="1800" dirty="0" smtClean="0"/>
              <a:t>bija </a:t>
            </a:r>
            <a:r>
              <a:rPr lang="lv-LV" sz="1800" dirty="0"/>
              <a:t>dabas pētnieks autodidakts Sāmsalā, kas testamentā novēlēja savu mantu Latvijas </a:t>
            </a:r>
            <a:r>
              <a:rPr lang="lv-LV" sz="1800" dirty="0" smtClean="0"/>
              <a:t>Universitātei. Tas bija trešais J. Esera testaments, jo pirmajos divos manta tika novēlēta Kuresāres pilsētai un sabiedriskajām organizācijām, taču pēc konflikta visu mantu tomēr novēlējis LU. Pateicībā </a:t>
            </a:r>
            <a:r>
              <a:rPr lang="lv-LV" sz="1800" dirty="0"/>
              <a:t>par dāsno mantojumu 1931.gada jūlijā uz Kuresāri aizbraucis LU prorektors Persijs Zīlīte un </a:t>
            </a:r>
            <a:r>
              <a:rPr lang="lv-LV" sz="1800" dirty="0" err="1"/>
              <a:t>Kudjapes</a:t>
            </a:r>
            <a:r>
              <a:rPr lang="lv-LV" sz="1800" dirty="0"/>
              <a:t> kapos tautietim uzlika </a:t>
            </a:r>
            <a:r>
              <a:rPr lang="lv-LV" sz="1800" dirty="0" smtClean="0"/>
              <a:t>Latvijā kaltu granīta </a:t>
            </a:r>
            <a:r>
              <a:rPr lang="lv-LV" sz="1800" dirty="0"/>
              <a:t>plāksni (latviešu un igauņu valodā), kā arī krāšņu vaiņagu </a:t>
            </a:r>
            <a:r>
              <a:rPr lang="lv-LV" sz="1800" dirty="0" smtClean="0"/>
              <a:t>nacionālās </a:t>
            </a:r>
            <a:r>
              <a:rPr lang="lv-LV" sz="1800" dirty="0"/>
              <a:t>krāsās. Kapavieta ar skaisto pieminekli saglabājusies, bet kas noticis ar Esera mantojumu?</a:t>
            </a:r>
          </a:p>
          <a:p>
            <a:endParaRPr lang="lv-LV" sz="1800" dirty="0" smtClean="0"/>
          </a:p>
          <a:p>
            <a:r>
              <a:rPr lang="lv-LV" sz="1800" b="1" i="1" dirty="0" smtClean="0"/>
              <a:t>Jēkabs </a:t>
            </a:r>
            <a:r>
              <a:rPr lang="lv-LV" sz="1800" b="1" i="1" dirty="0" err="1" smtClean="0"/>
              <a:t>Esers</a:t>
            </a:r>
            <a:r>
              <a:rPr lang="lv-LV" sz="1800" b="1" i="1" dirty="0" smtClean="0"/>
              <a:t> (</a:t>
            </a:r>
            <a:r>
              <a:rPr lang="lv-LV" sz="1800" b="1" i="1" dirty="0" err="1" smtClean="0"/>
              <a:t>Essers</a:t>
            </a:r>
            <a:r>
              <a:rPr lang="lv-LV" sz="1800" b="1" i="1" dirty="0" smtClean="0"/>
              <a:t>, citkārt Ezers) </a:t>
            </a:r>
            <a:r>
              <a:rPr lang="lv-LV" sz="1800" i="1" dirty="0" smtClean="0"/>
              <a:t>dzimis netālu no Rūjienas, Valmieras apriņķa Lodes pagastā kā kalpa Ota un Ievas dēls.</a:t>
            </a:r>
          </a:p>
          <a:p>
            <a:r>
              <a:rPr lang="lv-LV" sz="1800" i="1" dirty="0" smtClean="0"/>
              <a:t>Jēkabs bija desmitais (pēdējais) bērns. Tēvs </a:t>
            </a:r>
            <a:r>
              <a:rPr lang="lv-LV" sz="1800" i="1" dirty="0" err="1" smtClean="0"/>
              <a:t>Otis</a:t>
            </a:r>
            <a:r>
              <a:rPr lang="lv-LV" sz="1800" i="1" dirty="0" smtClean="0"/>
              <a:t> (1819–1879) dzimis un miris Lodes pagastā, nabagmājā. </a:t>
            </a:r>
            <a:r>
              <a:rPr lang="lv-LV" sz="1800" i="1" dirty="0"/>
              <a:t>Māte Ieva </a:t>
            </a:r>
            <a:r>
              <a:rPr lang="lv-LV" sz="1800" i="1" dirty="0" smtClean="0"/>
              <a:t>(dz</a:t>
            </a:r>
            <a:r>
              <a:rPr lang="lv-LV" sz="1800" i="1" dirty="0"/>
              <a:t>. </a:t>
            </a:r>
            <a:r>
              <a:rPr lang="lv-LV" sz="1800" i="1" dirty="0" err="1" smtClean="0"/>
              <a:t>Viļumsons</a:t>
            </a:r>
            <a:r>
              <a:rPr lang="lv-LV" sz="1800" i="1" dirty="0" smtClean="0"/>
              <a:t>; 1820–1888). </a:t>
            </a:r>
          </a:p>
          <a:p>
            <a:r>
              <a:rPr lang="lv-LV" sz="1800" i="1" dirty="0" smtClean="0"/>
              <a:t>Vecākie brāļi un māsas: Viļums (1842–?), </a:t>
            </a:r>
            <a:r>
              <a:rPr lang="lv-LV" sz="1800" i="1" dirty="0"/>
              <a:t>Jānis </a:t>
            </a:r>
            <a:r>
              <a:rPr lang="lv-LV" sz="1800" i="1" dirty="0" smtClean="0"/>
              <a:t>(1844–1928), Līze (1847–1847), Ādams (1848–1916), </a:t>
            </a:r>
            <a:r>
              <a:rPr lang="lv-LV" sz="1800" i="1" dirty="0"/>
              <a:t>Ījabs (</a:t>
            </a:r>
            <a:r>
              <a:rPr lang="lv-LV" sz="1800" i="1" dirty="0" smtClean="0"/>
              <a:t>1850–?), </a:t>
            </a:r>
            <a:r>
              <a:rPr lang="lv-LV" sz="1800" i="1" dirty="0"/>
              <a:t>Kārlis (</a:t>
            </a:r>
            <a:r>
              <a:rPr lang="lv-LV" sz="1800" i="1" dirty="0" smtClean="0"/>
              <a:t>1854–?), </a:t>
            </a:r>
            <a:r>
              <a:rPr lang="lv-LV" sz="1800" i="1" dirty="0" err="1" smtClean="0"/>
              <a:t>Spricis</a:t>
            </a:r>
            <a:r>
              <a:rPr lang="lv-LV" sz="1800" i="1" dirty="0" smtClean="0"/>
              <a:t> (1857–1938), </a:t>
            </a:r>
            <a:r>
              <a:rPr lang="lv-LV" sz="1800" i="1" dirty="0"/>
              <a:t>Anna (</a:t>
            </a:r>
            <a:r>
              <a:rPr lang="lv-LV" sz="1800" i="1" dirty="0" smtClean="0"/>
              <a:t>1859–?), Ieva (1862–1862).</a:t>
            </a:r>
            <a:endParaRPr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68760"/>
            <a:ext cx="4175580" cy="2783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360" y="4149080"/>
            <a:ext cx="4175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/>
              <a:t>LU piemiņas plāksne Jēkabam </a:t>
            </a:r>
            <a:r>
              <a:rPr lang="lv-LV" sz="1200" b="1" dirty="0" err="1" smtClean="0"/>
              <a:t>Eseram</a:t>
            </a:r>
            <a:r>
              <a:rPr lang="lv-LV" sz="1200" b="1" dirty="0" smtClean="0"/>
              <a:t> </a:t>
            </a:r>
            <a:r>
              <a:rPr lang="lv-LV" sz="1200" b="1" dirty="0" err="1" smtClean="0"/>
              <a:t>Kudjapes</a:t>
            </a:r>
            <a:r>
              <a:rPr lang="lv-LV" sz="1200" b="1" dirty="0" smtClean="0"/>
              <a:t> kapos Sāmsalā, 2019. </a:t>
            </a:r>
            <a:r>
              <a:rPr lang="lv-LV" sz="1200" i="1" dirty="0" smtClean="0"/>
              <a:t>Foto: M. P.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1056217" y="548680"/>
            <a:ext cx="10079567" cy="936626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Jēkabs </a:t>
            </a:r>
            <a:r>
              <a:rPr lang="lv-LV" dirty="0" err="1" smtClean="0"/>
              <a:t>Esers</a:t>
            </a:r>
            <a:r>
              <a:rPr lang="lv-LV" dirty="0" smtClean="0"/>
              <a:t> (1864–1927)</a:t>
            </a:r>
            <a:endParaRPr dirty="0"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551384" y="1196752"/>
            <a:ext cx="8280920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lv-LV" sz="1800" dirty="0" smtClean="0"/>
              <a:t>Jaunībā </a:t>
            </a:r>
            <a:r>
              <a:rPr lang="lv-LV" sz="1800" dirty="0"/>
              <a:t>izceļojis no Rūjienas un Sāmsalā iedzīvojies turībā. Sāmsalā bijis muižas nomnieks, vēlāk </a:t>
            </a:r>
            <a:r>
              <a:rPr lang="lv-LV" sz="1800" dirty="0" smtClean="0"/>
              <a:t>Kuresārē (līdz 1918 – </a:t>
            </a:r>
            <a:r>
              <a:rPr lang="lv-LV" sz="1800" dirty="0" err="1" smtClean="0"/>
              <a:t>Ārensburga</a:t>
            </a:r>
            <a:r>
              <a:rPr lang="lv-LV" sz="1800" dirty="0" smtClean="0"/>
              <a:t>) namīpašnieks</a:t>
            </a:r>
            <a:r>
              <a:rPr lang="lv-LV" sz="1800" dirty="0"/>
              <a:t>. Esera nams </a:t>
            </a:r>
            <a:r>
              <a:rPr lang="lv-LV" sz="1800" dirty="0" err="1"/>
              <a:t>Pikk</a:t>
            </a:r>
            <a:r>
              <a:rPr lang="lv-LV" sz="1800" dirty="0"/>
              <a:t> (Garā) ielā 52 </a:t>
            </a:r>
            <a:r>
              <a:rPr lang="lv-LV" sz="1800" dirty="0" smtClean="0"/>
              <a:t>nav </a:t>
            </a:r>
            <a:r>
              <a:rPr lang="lv-LV" sz="1800" dirty="0"/>
              <a:t>saglabājies, tā vietā padomju laikos uzcelta daudzdzīvokļu ēka. </a:t>
            </a:r>
            <a:endParaRPr lang="lv-LV" sz="1800" dirty="0" smtClean="0"/>
          </a:p>
          <a:p>
            <a:r>
              <a:rPr lang="lv-LV" sz="1800" dirty="0"/>
              <a:t>1895.gada jūnijā igauņu periodikā </a:t>
            </a:r>
            <a:r>
              <a:rPr lang="lv-LV" sz="1800" dirty="0" err="1"/>
              <a:t>Esers</a:t>
            </a:r>
            <a:r>
              <a:rPr lang="lv-LV" sz="1800" dirty="0"/>
              <a:t> pieminēts kā </a:t>
            </a:r>
            <a:r>
              <a:rPr lang="lv-LV" sz="1800" b="1" dirty="0" err="1"/>
              <a:t>Lahetaguses</a:t>
            </a:r>
            <a:r>
              <a:rPr lang="lv-LV" sz="1800" dirty="0"/>
              <a:t> (</a:t>
            </a:r>
            <a:r>
              <a:rPr lang="lv-LV" sz="1800" i="1" dirty="0" err="1"/>
              <a:t>Lahetaguse</a:t>
            </a:r>
            <a:r>
              <a:rPr lang="lv-LV" sz="1800" dirty="0"/>
              <a:t>) muižas rentnieks (cita starpā, šajā muižā dzimis jūrasbraucējs un Antarktīdas pirmatklājējs </a:t>
            </a:r>
            <a:r>
              <a:rPr lang="lv-LV" sz="1800" dirty="0" err="1"/>
              <a:t>Fabiāns</a:t>
            </a:r>
            <a:r>
              <a:rPr lang="lv-LV" sz="1800" dirty="0"/>
              <a:t> Gotlībs </a:t>
            </a:r>
            <a:r>
              <a:rPr lang="lv-LV" sz="1800" dirty="0" err="1"/>
              <a:t>fon</a:t>
            </a:r>
            <a:r>
              <a:rPr lang="lv-LV" sz="1800" dirty="0"/>
              <a:t> </a:t>
            </a:r>
            <a:r>
              <a:rPr lang="lv-LV" sz="1800" dirty="0" err="1" smtClean="0"/>
              <a:t>Belinshauzens</a:t>
            </a:r>
            <a:r>
              <a:rPr lang="lv-LV" sz="1800" dirty="0" smtClean="0"/>
              <a:t>), </a:t>
            </a:r>
            <a:r>
              <a:rPr lang="lv-LV" sz="1800" dirty="0"/>
              <a:t>bet 1899.gada oktobrī - kā bijušais </a:t>
            </a:r>
            <a:r>
              <a:rPr lang="lv-LV" sz="1800" b="1" dirty="0" err="1"/>
              <a:t>Kūsnemmes</a:t>
            </a:r>
            <a:r>
              <a:rPr lang="lv-LV" sz="1800" dirty="0"/>
              <a:t> (</a:t>
            </a:r>
            <a:r>
              <a:rPr lang="lv-LV" sz="1800" i="1" dirty="0" err="1"/>
              <a:t>Kuusnõmme</a:t>
            </a:r>
            <a:r>
              <a:rPr lang="lv-LV" sz="1800" dirty="0"/>
              <a:t>) muižas rentnieks. Abas muižas bija </a:t>
            </a:r>
            <a:r>
              <a:rPr lang="lv-LV" sz="1800" dirty="0" err="1"/>
              <a:t>Kihelkonnas</a:t>
            </a:r>
            <a:r>
              <a:rPr lang="lv-LV" sz="1800" dirty="0"/>
              <a:t> draudzē Sāmsalā (salas R daļā</a:t>
            </a:r>
            <a:r>
              <a:rPr lang="lv-LV" sz="1800" dirty="0" smtClean="0"/>
              <a:t>).</a:t>
            </a:r>
          </a:p>
          <a:p>
            <a:r>
              <a:rPr lang="lv-LV" sz="1800" dirty="0"/>
              <a:t>J. </a:t>
            </a:r>
            <a:r>
              <a:rPr lang="lv-LV" sz="1800" dirty="0" err="1"/>
              <a:t>Esers</a:t>
            </a:r>
            <a:r>
              <a:rPr lang="lv-LV" sz="1800" dirty="0"/>
              <a:t> bijis Kuresāres pilsētas domnieks, darbojies dažādās komisijās, īsu laiku bijis pilsētas galvas palīgs. Sāmsalā nodarbojies ar dabaszinātnēm un savācis iespaidīgu kolekciju. </a:t>
            </a:r>
            <a:endParaRPr lang="lv-LV" sz="1800" dirty="0" smtClean="0"/>
          </a:p>
          <a:p>
            <a:r>
              <a:rPr lang="lv-LV" sz="1800" dirty="0" smtClean="0"/>
              <a:t>Savā </a:t>
            </a:r>
            <a:r>
              <a:rPr lang="lv-LV" sz="1800" dirty="0"/>
              <a:t>testamentā J. </a:t>
            </a:r>
            <a:r>
              <a:rPr lang="lv-LV" sz="1800" dirty="0" err="1"/>
              <a:t>Esers</a:t>
            </a:r>
            <a:r>
              <a:rPr lang="lv-LV" sz="1800" dirty="0"/>
              <a:t> novēlējis Latvijas Universitātes Matemātikas un dabaszinātņu fakultātei vērtīgu bibliotēku un herbāriju Ls 6000 vērtībā, kā arī savu mantu Ls 10000 vērtībā. </a:t>
            </a:r>
            <a:endParaRPr lang="lv-LV" sz="1800" dirty="0" smtClean="0"/>
          </a:p>
          <a:p>
            <a:endParaRPr lang="lv-LV" sz="1800" dirty="0"/>
          </a:p>
          <a:p>
            <a:endParaRPr lang="en-US" sz="1800" dirty="0"/>
          </a:p>
          <a:p>
            <a:endParaRPr lang="lv-LV" sz="1800" dirty="0" smtClean="0"/>
          </a:p>
          <a:p>
            <a:endParaRPr lang="lv-LV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48680"/>
            <a:ext cx="2852928" cy="4543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48328" y="5219908"/>
            <a:ext cx="28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/>
              <a:t>Jēkabs </a:t>
            </a:r>
            <a:r>
              <a:rPr lang="lv-LV" sz="1200" b="1" dirty="0" err="1" smtClean="0"/>
              <a:t>Esers</a:t>
            </a:r>
            <a:r>
              <a:rPr lang="lv-LV" sz="1200" b="1" dirty="0" smtClean="0"/>
              <a:t> Sāmsalā, 1920-tie gadi.</a:t>
            </a:r>
          </a:p>
          <a:p>
            <a:r>
              <a:rPr lang="lv-LV" sz="1200" i="1" dirty="0" smtClean="0"/>
              <a:t>Foto no Sāmsalas muzeja. </a:t>
            </a:r>
            <a:r>
              <a:rPr lang="en-US" sz="1200" i="1" dirty="0" smtClean="0"/>
              <a:t>SMF </a:t>
            </a:r>
            <a:r>
              <a:rPr lang="en-US" sz="1200" i="1" dirty="0"/>
              <a:t>3134:56 F</a:t>
            </a:r>
          </a:p>
        </p:txBody>
      </p:sp>
    </p:spTree>
    <p:extLst>
      <p:ext uri="{BB962C8B-B14F-4D97-AF65-F5344CB8AC3E}">
        <p14:creationId xmlns:p14="http://schemas.microsoft.com/office/powerpoint/2010/main" val="2365310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3143672" y="548680"/>
            <a:ext cx="8784976" cy="936626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Jēkabs </a:t>
            </a:r>
            <a:r>
              <a:rPr lang="lv-LV" dirty="0" err="1" smtClean="0"/>
              <a:t>Esers</a:t>
            </a:r>
            <a:r>
              <a:rPr lang="lv-LV" dirty="0" smtClean="0"/>
              <a:t> (1864–1927)</a:t>
            </a:r>
            <a:endParaRPr dirty="0"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3071664" y="1124744"/>
            <a:ext cx="8640960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1800" dirty="0" smtClean="0"/>
              <a:t>J. </a:t>
            </a:r>
            <a:r>
              <a:rPr lang="lv-LV" sz="1800" dirty="0" err="1" smtClean="0"/>
              <a:t>Esers</a:t>
            </a:r>
            <a:r>
              <a:rPr lang="lv-LV" sz="1800" dirty="0" smtClean="0"/>
              <a:t> mūžībā aizgāja 62 gadu vecumā, par ko nākamajā dienā (31.03.1927) vietējā avīzē «</a:t>
            </a:r>
            <a:r>
              <a:rPr lang="lv-LV" sz="1800" dirty="0" err="1" smtClean="0"/>
              <a:t>Meie</a:t>
            </a:r>
            <a:r>
              <a:rPr lang="lv-LV" sz="1800" dirty="0" smtClean="0"/>
              <a:t> </a:t>
            </a:r>
            <a:r>
              <a:rPr lang="lv-LV" sz="1800" dirty="0" err="1" smtClean="0"/>
              <a:t>Maa</a:t>
            </a:r>
            <a:r>
              <a:rPr lang="lv-LV" sz="1800" dirty="0" smtClean="0"/>
              <a:t>» bija sēru paziņojums un nekrologs pirmajā lapā</a:t>
            </a:r>
            <a:r>
              <a:rPr lang="lv-LV" sz="1800" dirty="0"/>
              <a:t>. </a:t>
            </a:r>
            <a:r>
              <a:rPr lang="lv-LV" sz="1800" dirty="0" smtClean="0"/>
              <a:t>Viņš bija </a:t>
            </a:r>
            <a:r>
              <a:rPr lang="lv-LV" sz="1800" dirty="0"/>
              <a:t>parūpējies pats par savām bērēm un kapa </a:t>
            </a:r>
            <a:r>
              <a:rPr lang="lv-LV" sz="1800" dirty="0" smtClean="0"/>
              <a:t>pieminekli.</a:t>
            </a:r>
          </a:p>
          <a:p>
            <a:r>
              <a:rPr lang="lv-LV" sz="1800" dirty="0" smtClean="0"/>
              <a:t>Kā raksta avīze, J. </a:t>
            </a:r>
            <a:r>
              <a:rPr lang="lv-LV" sz="1800" dirty="0" err="1" smtClean="0"/>
              <a:t>Esers</a:t>
            </a:r>
            <a:r>
              <a:rPr lang="lv-LV" sz="1800" dirty="0" smtClean="0"/>
              <a:t> novēlējis </a:t>
            </a:r>
            <a:r>
              <a:rPr lang="lv-LV" sz="1800" dirty="0"/>
              <a:t>Kuresāres ugunsdzēsējiem naudu </a:t>
            </a:r>
            <a:r>
              <a:rPr lang="lv-LV" sz="1800" dirty="0" err="1"/>
              <a:t>motoršprices</a:t>
            </a:r>
            <a:r>
              <a:rPr lang="lv-LV" sz="1800" dirty="0"/>
              <a:t> iegādei, kā arī pa vienam </a:t>
            </a:r>
            <a:r>
              <a:rPr lang="lv-LV" sz="1800" dirty="0" err="1"/>
              <a:t>caralaika</a:t>
            </a:r>
            <a:r>
              <a:rPr lang="lv-LV" sz="1800" dirty="0"/>
              <a:t> sudraba rublim katram ugunsdzēsējam, kas piedalītos viņa bērēs. Kapsētā uz viņa bērēm bija ieradušies 69 </a:t>
            </a:r>
            <a:r>
              <a:rPr lang="lv-LV" sz="1800" dirty="0" smtClean="0"/>
              <a:t>ugunsdzēsēji.</a:t>
            </a:r>
          </a:p>
          <a:p>
            <a:r>
              <a:rPr lang="lv-LV" sz="1800" dirty="0" smtClean="0"/>
              <a:t>J. </a:t>
            </a:r>
            <a:r>
              <a:rPr lang="lv-LV" sz="1800" dirty="0" err="1" smtClean="0"/>
              <a:t>Esers</a:t>
            </a:r>
            <a:r>
              <a:rPr lang="lv-LV" sz="1800" dirty="0" smtClean="0"/>
              <a:t> bijis </a:t>
            </a:r>
            <a:r>
              <a:rPr lang="lv-LV" sz="1800" dirty="0"/>
              <a:t>Kuresāres Brīvprātīgo ugunsdzēsēju </a:t>
            </a:r>
            <a:r>
              <a:rPr lang="lv-LV" sz="1800" dirty="0" smtClean="0"/>
              <a:t>biedrības </a:t>
            </a:r>
            <a:r>
              <a:rPr lang="lv-LV" sz="1800" dirty="0"/>
              <a:t>(</a:t>
            </a:r>
            <a:r>
              <a:rPr lang="lv-LV" sz="1800" i="1" dirty="0" err="1"/>
              <a:t>Kuressaare</a:t>
            </a:r>
            <a:r>
              <a:rPr lang="lv-LV" sz="1800" i="1" dirty="0"/>
              <a:t> </a:t>
            </a:r>
            <a:r>
              <a:rPr lang="lv-LV" sz="1800" i="1" dirty="0" err="1"/>
              <a:t>Vabatahtlik</a:t>
            </a:r>
            <a:r>
              <a:rPr lang="lv-LV" sz="1800" i="1" dirty="0"/>
              <a:t> </a:t>
            </a:r>
            <a:r>
              <a:rPr lang="lv-LV" sz="1800" i="1" dirty="0" err="1"/>
              <a:t>Tuletõrje</a:t>
            </a:r>
            <a:r>
              <a:rPr lang="lv-LV" sz="1800" i="1" dirty="0"/>
              <a:t> </a:t>
            </a:r>
            <a:r>
              <a:rPr lang="lv-LV" sz="1800" i="1" dirty="0" err="1"/>
              <a:t>Ühing</a:t>
            </a:r>
            <a:r>
              <a:rPr lang="lv-LV" sz="1800" dirty="0"/>
              <a:t>) mūža biedrs. Viņš Kuresāres ugunsdzēsējiem novēlējis 1000 kronas, lai tie uzceltu viņam kapa pieminekli (kas arī tika izdarīts) un apkoptu kapavietu</a:t>
            </a:r>
            <a:r>
              <a:rPr lang="lv-LV" sz="1800" dirty="0" smtClean="0"/>
              <a:t>. Latvijas prese rakstīja, ka piemineklis un plāksne darināti Rīgā, </a:t>
            </a:r>
            <a:r>
              <a:rPr lang="lv-LV" sz="1800" dirty="0" err="1" smtClean="0"/>
              <a:t>Kuraua</a:t>
            </a:r>
            <a:r>
              <a:rPr lang="lv-LV" sz="1800" dirty="0" smtClean="0"/>
              <a:t> darbnīcā.</a:t>
            </a:r>
          </a:p>
          <a:p>
            <a:r>
              <a:rPr lang="lv-LV" sz="1800" dirty="0" smtClean="0"/>
              <a:t>ESERA MANTOJUMS - LU 1931.gada 2.februārī saņēma no Tallinas testamenta izpildītāja vēstuli, ka J. </a:t>
            </a:r>
            <a:r>
              <a:rPr lang="lv-LV" sz="1800" dirty="0" err="1" smtClean="0"/>
              <a:t>Esers</a:t>
            </a:r>
            <a:r>
              <a:rPr lang="lv-LV" sz="1800" dirty="0" smtClean="0"/>
              <a:t> novēlējis LU 6356 igauņu kronas, 220 vācu markas, 355 cara zelta rubļus, </a:t>
            </a:r>
            <a:r>
              <a:rPr lang="lv-LV" sz="1800" dirty="0" err="1" smtClean="0"/>
              <a:t>etc</a:t>
            </a:r>
            <a:r>
              <a:rPr lang="lv-LV" sz="1800" dirty="0"/>
              <a:t>;</a:t>
            </a:r>
            <a:r>
              <a:rPr lang="lv-LV" sz="1800" dirty="0" smtClean="0"/>
              <a:t> kopējā summā par 7274,32 igauņu kronām (~ Ls 10000, pēc tā laika kursa 1:1,4).</a:t>
            </a:r>
          </a:p>
          <a:p>
            <a:r>
              <a:rPr lang="lv-LV" i="1" dirty="0" err="1" smtClean="0"/>
              <a:t>Rahvusarhiiv</a:t>
            </a:r>
            <a:r>
              <a:rPr lang="lv-LV" i="1" dirty="0" smtClean="0"/>
              <a:t> </a:t>
            </a:r>
            <a:r>
              <a:rPr lang="lv-LV" i="1" dirty="0" err="1" smtClean="0"/>
              <a:t>Tallinnas</a:t>
            </a:r>
            <a:r>
              <a:rPr lang="lv-LV" i="1" dirty="0"/>
              <a:t>:</a:t>
            </a:r>
            <a:r>
              <a:rPr lang="lv-LV" i="1" dirty="0" smtClean="0"/>
              <a:t> ERA, 4296.f., 1.apr., 147.lieta; ERA, 2012.f</a:t>
            </a:r>
            <a:r>
              <a:rPr lang="lv-LV" i="1" dirty="0"/>
              <a:t>., 1.apr., </a:t>
            </a:r>
            <a:r>
              <a:rPr lang="lv-LV" i="1" dirty="0" smtClean="0"/>
              <a:t>122.lieta; </a:t>
            </a:r>
          </a:p>
          <a:p>
            <a:r>
              <a:rPr lang="lv-LV" i="1" dirty="0" smtClean="0"/>
              <a:t>LVVA, 7427.f., 6.apr., 126.lieta.</a:t>
            </a:r>
            <a:endParaRPr lang="lv-LV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9284" y="1696527"/>
            <a:ext cx="4380818" cy="2471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360" y="5127575"/>
            <a:ext cx="2499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/>
              <a:t>Jēkaba Esera kapavieta Sāmsalā, 2019. </a:t>
            </a:r>
            <a:r>
              <a:rPr lang="lv-LV" sz="1200" i="1" dirty="0" smtClean="0"/>
              <a:t>Foto: M. P.</a:t>
            </a:r>
          </a:p>
        </p:txBody>
      </p:sp>
    </p:spTree>
    <p:extLst>
      <p:ext uri="{BB962C8B-B14F-4D97-AF65-F5344CB8AC3E}">
        <p14:creationId xmlns:p14="http://schemas.microsoft.com/office/powerpoint/2010/main" val="3761068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37167" y="1340768"/>
            <a:ext cx="5994937" cy="14112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lv-LV" sz="1800" dirty="0" smtClean="0"/>
              <a:t>GRĀMATAS</a:t>
            </a:r>
          </a:p>
          <a:p>
            <a:r>
              <a:rPr lang="lv-LV" sz="1800" b="0" dirty="0" smtClean="0"/>
              <a:t>Pēc LU inventarizācijas grāmatām izdevās apzināt desmit (bijis ap 700), no kurām vecākā izdota Vācijā 1764.gadā un kopš 1951.gada glabājas RTU bibliotēkā (tagad Ķīpsalā):</a:t>
            </a:r>
          </a:p>
          <a:p>
            <a:r>
              <a:rPr lang="de-DE" sz="1800" i="1" dirty="0" smtClean="0"/>
              <a:t>Osterwald</a:t>
            </a:r>
            <a:r>
              <a:rPr lang="de-DE" sz="1800" i="1" dirty="0"/>
              <a:t>, Peter von</a:t>
            </a:r>
            <a:r>
              <a:rPr lang="de-DE" sz="1800" b="0" dirty="0"/>
              <a:t>: </a:t>
            </a:r>
            <a:r>
              <a:rPr lang="de-DE" sz="1800" b="0" i="1" dirty="0"/>
              <a:t>Bericht über die vorgenommene Messung einer Grundlinie von München bis Dachau, welche der churfürstlich-baierischen Akademie der Wissenschaften erstattet worden den 17ten May 1764. [München] [1764].</a:t>
            </a:r>
            <a:endParaRPr sz="1800" b="0" i="1" dirty="0"/>
          </a:p>
        </p:txBody>
      </p:sp>
      <p:sp>
        <p:nvSpPr>
          <p:cNvPr id="111" name="Shape 111"/>
          <p:cNvSpPr>
            <a:spLocks noGrp="1"/>
          </p:cNvSpPr>
          <p:nvPr>
            <p:ph type="body" idx="13"/>
          </p:nvPr>
        </p:nvSpPr>
        <p:spPr>
          <a:xfrm>
            <a:off x="1037167" y="4293096"/>
            <a:ext cx="5274857" cy="2304605"/>
          </a:xfrm>
          <a:prstGeom prst="rect">
            <a:avLst/>
          </a:prstGeom>
        </p:spPr>
        <p:txBody>
          <a:bodyPr/>
          <a:lstStyle/>
          <a:p>
            <a:r>
              <a:rPr lang="lv-LV" b="0" dirty="0" smtClean="0"/>
              <a:t>Lielākoties grāmatas ir ģeodēzijā, piemēram, Prof. Alekseja </a:t>
            </a:r>
            <a:r>
              <a:rPr lang="lv-LV" b="0" dirty="0" err="1" smtClean="0"/>
              <a:t>Bolotova</a:t>
            </a:r>
            <a:r>
              <a:rPr lang="lv-LV" b="0" dirty="0" smtClean="0"/>
              <a:t> (1803-1853) apjomīgais «Ģeodēzijas kurss» divās daļās, izdots Pēterburgā 1845. (1.daļa) un 1849. (2.daļa).</a:t>
            </a:r>
            <a:endParaRPr b="0" dirty="0"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079567" cy="684112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Esera mantojums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74" y="476672"/>
            <a:ext cx="3404798" cy="469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9374" y="5240235"/>
            <a:ext cx="340479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2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 RTU bibliotēkas krājuma</a:t>
            </a:r>
            <a:endParaRPr kumimoji="0" lang="en-US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911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37167" y="1484784"/>
            <a:ext cx="10098618" cy="539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1800" dirty="0" smtClean="0"/>
              <a:t>HERBĀRIJI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3"/>
          </p:nvPr>
        </p:nvSpPr>
        <p:spPr>
          <a:xfrm>
            <a:off x="1037167" y="1844825"/>
            <a:ext cx="5418873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b="0" dirty="0" smtClean="0"/>
              <a:t>LU Botānikas muzejā glabājas J. Esera herbārijs piecās lielās daļās, katrs augs - skaistā zilā kartona mapē. Šajā herbārijā ir vairāki simti dažādu augu – gan Sāmsalas flora – kadiķis, kosa, staipekņi, </a:t>
            </a:r>
            <a:r>
              <a:rPr lang="lv-LV" b="0" dirty="0" err="1" smtClean="0"/>
              <a:t>etc</a:t>
            </a:r>
            <a:r>
              <a:rPr lang="lv-LV" b="0" dirty="0" smtClean="0"/>
              <a:t>., gan daudzi reti augi, kā to norāda tālaika prese*.</a:t>
            </a:r>
          </a:p>
          <a:p>
            <a:r>
              <a:rPr lang="lv-LV" b="0" dirty="0" smtClean="0"/>
              <a:t>Herbāriji ir rūpīgi veidoti un labi saglabājušies. </a:t>
            </a:r>
          </a:p>
          <a:p>
            <a:r>
              <a:rPr lang="lv-LV" b="0" dirty="0" smtClean="0"/>
              <a:t>Nav skaidrības, kas šos herbārijus veidojis (vai pats </a:t>
            </a:r>
            <a:r>
              <a:rPr lang="lv-LV" b="0" dirty="0" err="1" smtClean="0"/>
              <a:t>Esers</a:t>
            </a:r>
            <a:r>
              <a:rPr lang="lv-LV" b="0" dirty="0" smtClean="0"/>
              <a:t>, kā gribētos domāt?) un kam tie sākotnēji piederējuši, jo pārdomas raisa datējumi uz etiķetēm (no 1869. līdz 1899.gadam, vai vēlāk). </a:t>
            </a:r>
            <a:endParaRPr lang="lv-LV" dirty="0" smtClean="0"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079567" cy="684112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Esera mantojums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764704"/>
            <a:ext cx="2304256" cy="3757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19953"/>
            <a:ext cx="1928141" cy="2636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26" y="3268408"/>
            <a:ext cx="2448272" cy="1836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6080" y="4581128"/>
            <a:ext cx="236859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2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No LU Botānikas muzeja krājuma</a:t>
            </a:r>
            <a:endParaRPr kumimoji="0" lang="en-US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5013176"/>
            <a:ext cx="783348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*Igaunijas pavalstnieks </a:t>
            </a:r>
            <a:r>
              <a:rPr kumimoji="0" lang="lv-LV" sz="16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Jakobs</a:t>
            </a:r>
            <a:r>
              <a:rPr kumimoji="0" lang="lv-LV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lv-LV" sz="16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Essers</a:t>
            </a:r>
            <a:r>
              <a:rPr kumimoji="0" lang="lv-LV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novēlējis Latvijas Universitātei apm. 17000 </a:t>
            </a:r>
            <a:r>
              <a:rPr lang="lv-LV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lv-LV" sz="1600" b="0" i="1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</a:t>
            </a:r>
            <a:r>
              <a:rPr kumimoji="0" lang="lv-LV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// Pēdējā Brīdī, 1931, 7.jūlijs, 6.lpp.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767408" y="1196752"/>
            <a:ext cx="11017224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1800" b="0" dirty="0"/>
              <a:t>80% no atstātās summas J. </a:t>
            </a:r>
            <a:r>
              <a:rPr lang="lv-LV" sz="1800" b="0" dirty="0" err="1"/>
              <a:t>Esers</a:t>
            </a:r>
            <a:r>
              <a:rPr lang="lv-LV" sz="1800" b="0" dirty="0"/>
              <a:t> </a:t>
            </a:r>
            <a:r>
              <a:rPr lang="lv-LV" sz="1800" b="0" dirty="0" smtClean="0"/>
              <a:t>novēlēja </a:t>
            </a:r>
            <a:r>
              <a:rPr lang="lv-LV" sz="1800" b="0" dirty="0"/>
              <a:t>trūcīgu studentu stipendijām, izveidojot </a:t>
            </a:r>
            <a:r>
              <a:rPr lang="lv-LV" sz="1800" b="0" dirty="0" smtClean="0"/>
              <a:t>fondu. </a:t>
            </a:r>
            <a:r>
              <a:rPr lang="lv-LV" sz="1800" b="0" dirty="0"/>
              <a:t>Priekšroka stipendijām bija studentiem no Rūjienas puses vai plašās Eseru ģimenes un viņu radiniekiem</a:t>
            </a:r>
            <a:r>
              <a:rPr lang="lv-LV" sz="1800" b="0" dirty="0" smtClean="0"/>
              <a:t>.</a:t>
            </a:r>
            <a:endParaRPr lang="lv-LV" sz="1800" b="0" dirty="0"/>
          </a:p>
          <a:p>
            <a:r>
              <a:rPr lang="lv-LV" sz="1800" dirty="0" smtClean="0"/>
              <a:t>Pirmo stipendiju piešķīra 1931. gada 22. oktobrī un tās apjoms bija 240 lati </a:t>
            </a:r>
            <a:r>
              <a:rPr lang="lv-LV" sz="1800" b="0" dirty="0" smtClean="0"/>
              <a:t>(t.s. </a:t>
            </a:r>
            <a:r>
              <a:rPr lang="lv-LV" sz="1800" b="0" dirty="0" err="1" smtClean="0"/>
              <a:t>pusstipendija</a:t>
            </a:r>
            <a:r>
              <a:rPr lang="lv-LV" sz="1800" b="0" dirty="0" smtClean="0"/>
              <a:t> 30 lati uz 8 mēnešiem jeb visu 1931./32. akad. gadu). Pirmais J. Esera stipendiāts bija </a:t>
            </a:r>
            <a:r>
              <a:rPr lang="lv-LV" sz="1800" dirty="0" smtClean="0"/>
              <a:t>Jānis </a:t>
            </a:r>
            <a:r>
              <a:rPr lang="lv-LV" sz="1800" dirty="0" err="1" smtClean="0"/>
              <a:t>Ķere</a:t>
            </a:r>
            <a:r>
              <a:rPr lang="lv-LV" sz="1800" b="0" dirty="0" smtClean="0"/>
              <a:t>.</a:t>
            </a:r>
          </a:p>
          <a:p>
            <a:r>
              <a:rPr lang="lv-LV" sz="1800" b="0" dirty="0" smtClean="0"/>
              <a:t>1932.gada 25.janvārī kā nākamā stipendiāte tiek izraudzīta dabaszinātņu studente </a:t>
            </a:r>
            <a:r>
              <a:rPr lang="lv-LV" sz="1800" dirty="0" smtClean="0"/>
              <a:t>Lidija Gulbe–</a:t>
            </a:r>
            <a:r>
              <a:rPr lang="lv-LV" sz="1800" dirty="0" err="1" smtClean="0"/>
              <a:t>Danka</a:t>
            </a:r>
            <a:r>
              <a:rPr lang="lv-LV" sz="1800" b="0" dirty="0" smtClean="0"/>
              <a:t>, kas būs vienīgā no stipendiātiem </a:t>
            </a:r>
            <a:r>
              <a:rPr lang="lv-LV" sz="1800" b="0" dirty="0" err="1" smtClean="0"/>
              <a:t>rūjeniešiem</a:t>
            </a:r>
            <a:r>
              <a:rPr lang="lv-LV" sz="1800" b="0" dirty="0" smtClean="0"/>
              <a:t> (no tās pašas Rūjienas ziemeļu draudzes, no kuras nāca Eseri). Lidijas stipendijas apjoms bija 300 lati (pilna stipendija par 5 mēnešiem no 1932.gada 1.janvāra līdz 31.maijam).</a:t>
            </a:r>
          </a:p>
          <a:p>
            <a:r>
              <a:rPr lang="lv-LV" sz="1800" b="0" dirty="0" smtClean="0"/>
              <a:t>Lidija </a:t>
            </a:r>
            <a:r>
              <a:rPr lang="lv-LV" sz="1800" b="0" dirty="0" err="1" smtClean="0"/>
              <a:t>Danka</a:t>
            </a:r>
            <a:r>
              <a:rPr lang="lv-LV" sz="1800" b="0" dirty="0"/>
              <a:t> </a:t>
            </a:r>
            <a:r>
              <a:rPr lang="lv-LV" sz="1800" b="0" dirty="0" smtClean="0"/>
              <a:t>stipendija tika piešķirta arī nākamajā semestrī – 120 lati (</a:t>
            </a:r>
            <a:r>
              <a:rPr lang="lv-LV" sz="1800" b="0" dirty="0" err="1" smtClean="0"/>
              <a:t>pusstipendija</a:t>
            </a:r>
            <a:r>
              <a:rPr lang="lv-LV" sz="1800" b="0" dirty="0" smtClean="0"/>
              <a:t> uz 4 mēnešiem; no 1932.gada 1.septembra līdz 31.decembrim). Vienlaicīgi šajā laika periodā stipendijas piešķita un visu </a:t>
            </a:r>
            <a:r>
              <a:rPr lang="lv-LV" sz="1800" dirty="0" smtClean="0"/>
              <a:t>1932./33. </a:t>
            </a:r>
            <a:r>
              <a:rPr lang="lv-LV" sz="1800" b="0" dirty="0" smtClean="0"/>
              <a:t>akadēmisko gadu to saņēma vēl divi dabaszinātņu studenti – Valters Pērkons (270 latus; 9 mēnešus </a:t>
            </a:r>
            <a:r>
              <a:rPr lang="lv-LV" sz="1800" b="0" dirty="0"/>
              <a:t>30 latu apjomā</a:t>
            </a:r>
            <a:r>
              <a:rPr lang="lv-LV" sz="1800" b="0" dirty="0" smtClean="0"/>
              <a:t>) un Pēteris </a:t>
            </a:r>
            <a:r>
              <a:rPr lang="lv-LV" sz="1800" b="0" dirty="0" err="1" smtClean="0"/>
              <a:t>Žurkovskis</a:t>
            </a:r>
            <a:r>
              <a:rPr lang="lv-LV" sz="1800" b="0" dirty="0" smtClean="0"/>
              <a:t> (240 latus; 8 mēnešus 30 latu apjomā).</a:t>
            </a:r>
          </a:p>
          <a:p>
            <a:r>
              <a:rPr lang="lv-LV" sz="1800" dirty="0" smtClean="0"/>
              <a:t>1933./34. </a:t>
            </a:r>
            <a:r>
              <a:rPr lang="lv-LV" sz="1800" b="0" dirty="0" smtClean="0"/>
              <a:t>akadēmiskajā gadā J. Esera stipendiju (kopsummā Ls 720) piešķīra vēl trim dabaszinātņu un matemātikas studentiem – Emmai Vītolai (Ls 200), Tatjanai Āboltiņai (Ls 200) un Kārlim </a:t>
            </a:r>
            <a:r>
              <a:rPr lang="lv-LV" sz="1800" b="0" dirty="0" err="1" smtClean="0"/>
              <a:t>Jurbergam</a:t>
            </a:r>
            <a:r>
              <a:rPr lang="lv-LV" sz="1800" b="0" dirty="0" smtClean="0"/>
              <a:t> (Ls 320).</a:t>
            </a:r>
          </a:p>
          <a:p>
            <a:r>
              <a:rPr lang="lv-LV" sz="1600" b="0" i="1" dirty="0" smtClean="0"/>
              <a:t>LVVA, 7427.f., 6.apr., 128.lieta.</a:t>
            </a:r>
          </a:p>
          <a:p>
            <a:endParaRPr lang="lv-LV" sz="1800" b="0" dirty="0" smtClean="0"/>
          </a:p>
          <a:p>
            <a:endParaRPr lang="lv-LV" sz="1800" b="0" dirty="0" smtClean="0"/>
          </a:p>
          <a:p>
            <a:endParaRPr lang="lv-LV" sz="1800" dirty="0" smtClean="0"/>
          </a:p>
          <a:p>
            <a:endParaRPr lang="lv-LV" sz="1800" dirty="0" smtClean="0"/>
          </a:p>
          <a:p>
            <a:endParaRPr lang="lv-LV" sz="1800" dirty="0"/>
          </a:p>
          <a:p>
            <a:endParaRPr lang="lv-LV" sz="1800" dirty="0" smtClean="0"/>
          </a:p>
        </p:txBody>
      </p:sp>
      <p:sp>
        <p:nvSpPr>
          <p:cNvPr id="111" name="Shape 111"/>
          <p:cNvSpPr>
            <a:spLocks noGrp="1"/>
          </p:cNvSpPr>
          <p:nvPr>
            <p:ph type="body" idx="13"/>
          </p:nvPr>
        </p:nvSpPr>
        <p:spPr>
          <a:xfrm>
            <a:off x="551384" y="5445224"/>
            <a:ext cx="11521280" cy="14436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lv-LV" dirty="0" smtClean="0"/>
          </a:p>
          <a:p>
            <a:endParaRPr lang="lv-LV" dirty="0"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056217" y="548680"/>
            <a:ext cx="10079567" cy="684112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Esera stipendijas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6585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37167" y="1268760"/>
            <a:ext cx="10098618" cy="539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1800" dirty="0" smtClean="0"/>
              <a:t>STIPENDIĀTI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3"/>
          </p:nvPr>
        </p:nvSpPr>
        <p:spPr>
          <a:xfrm>
            <a:off x="983432" y="1772816"/>
            <a:ext cx="10369152" cy="360074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dirty="0" smtClean="0"/>
              <a:t>Jānis </a:t>
            </a:r>
            <a:r>
              <a:rPr lang="lv-LV" dirty="0" err="1" smtClean="0"/>
              <a:t>Ķere</a:t>
            </a:r>
            <a:r>
              <a:rPr lang="lv-LV" dirty="0" smtClean="0"/>
              <a:t> </a:t>
            </a:r>
            <a:r>
              <a:rPr lang="lv-LV" b="0" dirty="0" smtClean="0"/>
              <a:t>(1909–1996 Kanādā) no Alūksnes; matemātikas skolotājs Latvijā, Zviedrijā un vēlāk Kanādā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Lidija </a:t>
            </a:r>
            <a:r>
              <a:rPr lang="lv-LV" dirty="0" err="1" smtClean="0"/>
              <a:t>Danka</a:t>
            </a:r>
            <a:r>
              <a:rPr lang="lv-LV" b="0" dirty="0" smtClean="0"/>
              <a:t> (Gulbe;1902–1994) no Rūjienas; strādāja Dabas muzejā Rīgā</a:t>
            </a:r>
            <a:endParaRPr lang="lv-LV" b="0" dirty="0"/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Valters Pērkons</a:t>
            </a:r>
            <a:r>
              <a:rPr lang="lv-LV" dirty="0" smtClean="0">
                <a:solidFill>
                  <a:schemeClr val="bg2"/>
                </a:solidFill>
              </a:rPr>
              <a:t> </a:t>
            </a:r>
            <a:r>
              <a:rPr lang="lv-LV" b="0" dirty="0" smtClean="0">
                <a:solidFill>
                  <a:schemeClr val="bg2"/>
                </a:solidFill>
              </a:rPr>
              <a:t>(1906–1994) no Kazdangas; ģeologs Rīgā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Pēteris </a:t>
            </a:r>
            <a:r>
              <a:rPr lang="lv-LV" dirty="0" err="1" smtClean="0"/>
              <a:t>Žurkovskis</a:t>
            </a:r>
            <a:r>
              <a:rPr lang="lv-LV" dirty="0" smtClean="0"/>
              <a:t> </a:t>
            </a:r>
            <a:r>
              <a:rPr lang="lv-LV" b="0" dirty="0" smtClean="0"/>
              <a:t>(1905–1988 ASV) no Latgales; skolotājs; pēdējais Abrenes Valsts ģimnāzijas direktors (līdz 14.09.1940)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Emma </a:t>
            </a:r>
            <a:r>
              <a:rPr lang="lv-LV" dirty="0" err="1" smtClean="0"/>
              <a:t>Pelēce</a:t>
            </a:r>
            <a:r>
              <a:rPr lang="lv-LV" b="0" dirty="0" smtClean="0"/>
              <a:t> (Vītola; 1909–?) no Limbažiem; kopā ar vīru Latvijas armijas virsnieku Arnoldu Pelēci (1901–1942) un dēlu 14.06.1941 deportēta uz Sibīriju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Tatjana Āboltiņa </a:t>
            </a:r>
            <a:r>
              <a:rPr lang="lv-LV" b="0" dirty="0" smtClean="0"/>
              <a:t>(1907–?) </a:t>
            </a:r>
            <a:r>
              <a:rPr lang="lv-LV" b="0" dirty="0"/>
              <a:t>no </a:t>
            </a:r>
            <a:r>
              <a:rPr lang="lv-LV" b="0" dirty="0" smtClean="0"/>
              <a:t>Limbažiem</a:t>
            </a:r>
            <a:endParaRPr lang="lv-LV" dirty="0" smtClean="0"/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Kārlis </a:t>
            </a:r>
            <a:r>
              <a:rPr lang="lv-LV" dirty="0" err="1" smtClean="0"/>
              <a:t>Jurbergs</a:t>
            </a:r>
            <a:r>
              <a:rPr lang="lv-LV" dirty="0" smtClean="0"/>
              <a:t> </a:t>
            </a:r>
            <a:r>
              <a:rPr lang="lv-LV" b="0" dirty="0" smtClean="0"/>
              <a:t>(1908–1968 ASV) no Liepājas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Jānis Jaunozoliņš</a:t>
            </a:r>
          </a:p>
          <a:p>
            <a:pPr marL="342900" indent="-342900">
              <a:buFont typeface="+mj-lt"/>
              <a:buAutoNum type="arabicPeriod"/>
            </a:pPr>
            <a:r>
              <a:rPr lang="lv-LV" dirty="0" smtClean="0"/>
              <a:t>Jānis </a:t>
            </a:r>
            <a:r>
              <a:rPr lang="lv-LV" dirty="0" err="1" smtClean="0"/>
              <a:t>Valuntas</a:t>
            </a:r>
            <a:endParaRPr lang="lv-LV" dirty="0" smtClean="0"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056217" y="548680"/>
            <a:ext cx="10079567" cy="684112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Esera stipendijas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856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037167" y="1268760"/>
            <a:ext cx="10098618" cy="539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1800" dirty="0" smtClean="0"/>
              <a:t>Pirmais J. Esera stipendiāts </a:t>
            </a:r>
            <a:r>
              <a:rPr lang="lv-LV" sz="1800" dirty="0"/>
              <a:t>– Jānis </a:t>
            </a:r>
            <a:r>
              <a:rPr lang="lv-LV" sz="1800" dirty="0" err="1"/>
              <a:t>Ķere</a:t>
            </a:r>
            <a:r>
              <a:rPr lang="lv-LV" sz="1800" dirty="0"/>
              <a:t> </a:t>
            </a:r>
            <a:r>
              <a:rPr lang="lv-LV" sz="1800" b="0" dirty="0"/>
              <a:t>(</a:t>
            </a:r>
            <a:r>
              <a:rPr lang="lv-LV" sz="1800" b="0" dirty="0" smtClean="0"/>
              <a:t>1909–1996)</a:t>
            </a:r>
            <a:endParaRPr lang="lv-LV" sz="1800" dirty="0" smtClean="0"/>
          </a:p>
          <a:p>
            <a:endParaRPr lang="lv-LV" sz="1800" dirty="0" smtClean="0"/>
          </a:p>
        </p:txBody>
      </p:sp>
      <p:sp>
        <p:nvSpPr>
          <p:cNvPr id="111" name="Shape 111"/>
          <p:cNvSpPr>
            <a:spLocks noGrp="1"/>
          </p:cNvSpPr>
          <p:nvPr>
            <p:ph type="body" idx="13"/>
          </p:nvPr>
        </p:nvSpPr>
        <p:spPr>
          <a:xfrm>
            <a:off x="3431704" y="1700808"/>
            <a:ext cx="8280920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sz="1600" dirty="0" smtClean="0"/>
              <a:t>Jānis </a:t>
            </a:r>
            <a:r>
              <a:rPr lang="lv-LV" sz="1600" dirty="0" err="1" smtClean="0"/>
              <a:t>Ķere</a:t>
            </a:r>
            <a:r>
              <a:rPr lang="lv-LV" sz="1600" dirty="0" smtClean="0"/>
              <a:t> </a:t>
            </a:r>
            <a:r>
              <a:rPr lang="lv-LV" sz="1600" b="0" dirty="0" smtClean="0"/>
              <a:t>dzimis </a:t>
            </a:r>
            <a:r>
              <a:rPr lang="lv-LV" sz="1600" b="0" dirty="0" err="1" smtClean="0"/>
              <a:t>Ziemera</a:t>
            </a:r>
            <a:r>
              <a:rPr lang="lv-LV" sz="1600" b="0" dirty="0" smtClean="0"/>
              <a:t> pagastā Valkas apriņķī, kristīts Alūksnes draudzē. Beidzis Alūksnes vidusskolu (1928), studējis LU no 1928 matemātiku, iegūstot maģistra (kandidāta) grādu ar izcilību (11.01.1935).</a:t>
            </a:r>
          </a:p>
          <a:p>
            <a:r>
              <a:rPr lang="lv-LV" sz="1600" b="0" dirty="0" smtClean="0"/>
              <a:t>Matemātikas un fizikas skolotājs Cesvaines Valsts ģimnāzijā (1935-37), Rīgas Valsts tehnikumā (1937-40). Lai veicinātu matemātikas mācīšanu vidusskolās, sarakstījis un izdevis trīs mācību grāmatas: 1) Algebras uzdevumi; 2) Matemātikas iestāju eksāmeni universitātē; 3) Analītiskā ģeometrija.</a:t>
            </a:r>
          </a:p>
          <a:p>
            <a:r>
              <a:rPr lang="lv-LV" sz="1600" b="0" dirty="0" smtClean="0"/>
              <a:t>Vācu okupācijas laikā Ogres pilsētas vecākā palīgs (1941-42), </a:t>
            </a:r>
            <a:r>
              <a:rPr lang="lv-LV" sz="1600" b="0" dirty="0"/>
              <a:t>Ogres pilsētas vecākais (1942–44</a:t>
            </a:r>
            <a:r>
              <a:rPr lang="lv-LV" sz="1600" b="0" dirty="0" smtClean="0"/>
              <a:t>). Pēc kara vidusskolas matemātikas skolotājs Zviedrijā (1948-51).</a:t>
            </a:r>
          </a:p>
          <a:p>
            <a:r>
              <a:rPr lang="lv-LV" sz="1600" b="0" dirty="0" smtClean="0"/>
              <a:t>No 1951 – Kanādā. Pēc angļu valodas apgūšanas atsācis strādāt skolā, kur lietojis paša izgudrotus matemātikas uzskates līdzekļus. Gūstot atzinību pedagoģijā, iepazīstināja arī citas skolas ar savu metodiku, kā rezultātā </a:t>
            </a:r>
            <a:r>
              <a:rPr lang="lv-LV" sz="1600" b="0" dirty="0" err="1" smtClean="0"/>
              <a:t>Ontario</a:t>
            </a:r>
            <a:r>
              <a:rPr lang="lv-LV" sz="1600" b="0" dirty="0" smtClean="0"/>
              <a:t> izglītības ministrija viņu izraudzīja no 1500 skolotājiem par padomdevēju, lai izstrādātu jaunas vidusskolas mācību programmas.</a:t>
            </a:r>
          </a:p>
          <a:p>
            <a:r>
              <a:rPr lang="lv-LV" sz="1600" b="0" dirty="0" err="1" smtClean="0"/>
              <a:t>Kornela</a:t>
            </a:r>
            <a:r>
              <a:rPr lang="lv-LV" sz="1600" b="0" dirty="0" smtClean="0"/>
              <a:t> universitātes stipendiāts kā viens no labākajiem skolotājiem matemātikā (1960). Pirms aiziešanas pensijā strādājis par lektoru Broka universitātē, kur lasījis lekcijas ķīmijas studentiem matemātikā (1973-75).</a:t>
            </a:r>
          </a:p>
          <a:p>
            <a:r>
              <a:rPr lang="lv-LV" sz="1600" b="0" dirty="0" smtClean="0"/>
              <a:t>Miris 86 gadu vecumā Kanādā. </a:t>
            </a:r>
            <a:endParaRPr lang="lv-LV" sz="1600" b="0" dirty="0"/>
          </a:p>
          <a:p>
            <a:endParaRPr lang="lv-LV" b="0" dirty="0"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056217" y="548680"/>
            <a:ext cx="10079567" cy="684112"/>
          </a:xfrm>
          <a:prstGeom prst="rect">
            <a:avLst/>
          </a:prstGeom>
        </p:spPr>
        <p:txBody>
          <a:bodyPr/>
          <a:lstStyle/>
          <a:p>
            <a:r>
              <a:rPr lang="lv-LV" dirty="0" smtClean="0"/>
              <a:t>Esera stipendijas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700808"/>
            <a:ext cx="2560027" cy="3050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00" y="4839545"/>
            <a:ext cx="25600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Foto no LU studentu lietas. </a:t>
            </a:r>
            <a:r>
              <a:rPr kumimoji="0" lang="lv-LV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LVVA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lv-LV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000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VADS">
  <a:themeElements>
    <a:clrScheme name="IEVA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FF"/>
      </a:hlink>
      <a:folHlink>
        <a:srgbClr val="FF00FF"/>
      </a:folHlink>
    </a:clrScheme>
    <a:fontScheme name="IEVAD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EVA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EVADS">
  <a:themeElements>
    <a:clrScheme name="IEVA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FF"/>
      </a:hlink>
      <a:folHlink>
        <a:srgbClr val="FF00FF"/>
      </a:folHlink>
    </a:clrScheme>
    <a:fontScheme name="IEVAD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EVA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1456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IEVADS</vt:lpstr>
      <vt:lpstr>Dabas pētnieks Jēkabs Esers un viņa mantojums Latvijas Universitātē</vt:lpstr>
      <vt:lpstr>Jēkabs Esers (1864–1927)</vt:lpstr>
      <vt:lpstr>Jēkabs Esers (1864–1927)</vt:lpstr>
      <vt:lpstr>Jēkabs Esers (1864–1927)</vt:lpstr>
      <vt:lpstr>Esera mantojums</vt:lpstr>
      <vt:lpstr>Esera mantojums</vt:lpstr>
      <vt:lpstr>Esera stipendijas</vt:lpstr>
      <vt:lpstr>Esera stipendijas</vt:lpstr>
      <vt:lpstr>Esera stipendijas</vt:lpstr>
      <vt:lpstr>PALDIES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Dabas pētnieks Jēkabs Esers un viņa mantojums Latvijas Universitātē</dc:title>
  <dc:creator>Maija</dc:creator>
  <cp:lastModifiedBy>Maija</cp:lastModifiedBy>
  <cp:revision>69</cp:revision>
  <cp:lastPrinted>2020-03-02T20:41:46Z</cp:lastPrinted>
  <dcterms:modified xsi:type="dcterms:W3CDTF">2020-03-02T21:07:21Z</dcterms:modified>
</cp:coreProperties>
</file>