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3" r:id="rId18"/>
    <p:sldId id="272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AB8C-F0C0-4B0F-81BB-8404E339AD69}" type="datetimeFigureOut">
              <a:rPr lang="lv-LV" smtClean="0"/>
              <a:t>2014.02.05.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902A0-3895-413D-8CB5-3CB7B6AD511A}" type="slidenum">
              <a:rPr lang="lv-LV" smtClean="0"/>
              <a:t>‹#›</a:t>
            </a:fld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AB8C-F0C0-4B0F-81BB-8404E339AD69}" type="datetimeFigureOut">
              <a:rPr lang="lv-LV" smtClean="0"/>
              <a:t>2014.02.05.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902A0-3895-413D-8CB5-3CB7B6AD511A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AB8C-F0C0-4B0F-81BB-8404E339AD69}" type="datetimeFigureOut">
              <a:rPr lang="lv-LV" smtClean="0"/>
              <a:t>2014.02.05.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902A0-3895-413D-8CB5-3CB7B6AD511A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AB8C-F0C0-4B0F-81BB-8404E339AD69}" type="datetimeFigureOut">
              <a:rPr lang="lv-LV" smtClean="0"/>
              <a:t>2014.02.05.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902A0-3895-413D-8CB5-3CB7B6AD511A}" type="slidenum">
              <a:rPr lang="lv-LV" smtClean="0"/>
              <a:t>‹#›</a:t>
            </a:fld>
            <a:endParaRPr lang="lv-LV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AB8C-F0C0-4B0F-81BB-8404E339AD69}" type="datetimeFigureOut">
              <a:rPr lang="lv-LV" smtClean="0"/>
              <a:t>2014.02.05.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902A0-3895-413D-8CB5-3CB7B6AD511A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AB8C-F0C0-4B0F-81BB-8404E339AD69}" type="datetimeFigureOut">
              <a:rPr lang="lv-LV" smtClean="0"/>
              <a:t>2014.02.05.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902A0-3895-413D-8CB5-3CB7B6AD511A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AB8C-F0C0-4B0F-81BB-8404E339AD69}" type="datetimeFigureOut">
              <a:rPr lang="lv-LV" smtClean="0"/>
              <a:t>2014.02.05.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902A0-3895-413D-8CB5-3CB7B6AD511A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AB8C-F0C0-4B0F-81BB-8404E339AD69}" type="datetimeFigureOut">
              <a:rPr lang="lv-LV" smtClean="0"/>
              <a:t>2014.02.05.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902A0-3895-413D-8CB5-3CB7B6AD511A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AB8C-F0C0-4B0F-81BB-8404E339AD69}" type="datetimeFigureOut">
              <a:rPr lang="lv-LV" smtClean="0"/>
              <a:t>2014.02.05.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902A0-3895-413D-8CB5-3CB7B6AD511A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AB8C-F0C0-4B0F-81BB-8404E339AD69}" type="datetimeFigureOut">
              <a:rPr lang="lv-LV" smtClean="0"/>
              <a:t>2014.02.05.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902A0-3895-413D-8CB5-3CB7B6AD511A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AB8C-F0C0-4B0F-81BB-8404E339AD69}" type="datetimeFigureOut">
              <a:rPr lang="lv-LV" smtClean="0"/>
              <a:t>2014.02.05.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902A0-3895-413D-8CB5-3CB7B6AD511A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060AB8C-F0C0-4B0F-81BB-8404E339AD69}" type="datetimeFigureOut">
              <a:rPr lang="lv-LV" smtClean="0"/>
              <a:t>2014.02.05.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18902A0-3895-413D-8CB5-3CB7B6AD511A}" type="slidenum">
              <a:rPr lang="lv-LV" smtClean="0"/>
              <a:t>‹#›</a:t>
            </a:fld>
            <a:endParaRPr lang="lv-LV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509120"/>
            <a:ext cx="6400800" cy="1368152"/>
          </a:xfrm>
        </p:spPr>
        <p:txBody>
          <a:bodyPr>
            <a:normAutofit/>
          </a:bodyPr>
          <a:lstStyle/>
          <a:p>
            <a:r>
              <a:rPr lang="lv-LV" sz="2000" dirty="0" smtClean="0"/>
              <a:t>Emīls </a:t>
            </a:r>
            <a:r>
              <a:rPr lang="lv-LV" sz="2000" dirty="0" err="1" smtClean="0"/>
              <a:t>Veide</a:t>
            </a:r>
            <a:endParaRPr lang="lv-LV" sz="2000" dirty="0" smtClean="0"/>
          </a:p>
          <a:p>
            <a:r>
              <a:rPr lang="lv-LV" sz="2000" dirty="0" smtClean="0"/>
              <a:t>LU 72. zinātniskā konference</a:t>
            </a:r>
          </a:p>
          <a:p>
            <a:r>
              <a:rPr lang="lv-LV" sz="2000" dirty="0" smtClean="0"/>
              <a:t>05.02.2014.</a:t>
            </a:r>
            <a:endParaRPr lang="lv-LV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2137145"/>
          </a:xfrm>
        </p:spPr>
        <p:txBody>
          <a:bodyPr/>
          <a:lstStyle/>
          <a:p>
            <a:r>
              <a:rPr lang="lv-LV" sz="4400" cap="none" dirty="0" smtClean="0">
                <a:latin typeface="Calibri" panose="020F0502020204030204" pitchFamily="34" charset="0"/>
              </a:rPr>
              <a:t>Ar astronomiju saistītās</a:t>
            </a:r>
            <a:br>
              <a:rPr lang="lv-LV" sz="4400" cap="none" dirty="0" smtClean="0">
                <a:latin typeface="Calibri" panose="020F0502020204030204" pitchFamily="34" charset="0"/>
              </a:rPr>
            </a:br>
            <a:r>
              <a:rPr lang="lv-LV" sz="4400" cap="none" dirty="0" smtClean="0">
                <a:latin typeface="Calibri" panose="020F0502020204030204" pitchFamily="34" charset="0"/>
              </a:rPr>
              <a:t>mobilās aplikācijas</a:t>
            </a:r>
            <a:br>
              <a:rPr lang="lv-LV" sz="4400" cap="none" dirty="0" smtClean="0">
                <a:latin typeface="Calibri" panose="020F0502020204030204" pitchFamily="34" charset="0"/>
              </a:rPr>
            </a:br>
            <a:r>
              <a:rPr lang="lv-LV" sz="4400" cap="none" dirty="0" smtClean="0">
                <a:latin typeface="Calibri" panose="020F0502020204030204" pitchFamily="34" charset="0"/>
              </a:rPr>
              <a:t>un to lietojumi</a:t>
            </a:r>
            <a:endParaRPr lang="lv-LV" sz="4400" cap="non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78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lv-LV" dirty="0" smtClean="0"/>
              <a:t>4. </a:t>
            </a:r>
            <a:r>
              <a:rPr lang="lv-LV" cap="none" dirty="0" err="1" smtClean="0"/>
              <a:t>Luminos</a:t>
            </a:r>
            <a:endParaRPr lang="lv-LV" dirty="0"/>
          </a:p>
        </p:txBody>
      </p:sp>
      <p:pic>
        <p:nvPicPr>
          <p:cNvPr id="10242" name="Picture 2" descr="C:\Users\Emils\Documents\Astronomija\Dažādi\Mobilās aplikācijas\1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27094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Emils\Documents\Astronomija\Dažādi\Mobilās aplikācijas\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03580"/>
            <a:ext cx="5184068" cy="388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Emils\Documents\Astronomija\Dažādi\Mobilās aplikācijas\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94380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Emils\Documents\Astronomija\Dažādi\Mobilās aplikācijas\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5835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Emils\Documents\Astronomija\Dažādi\Mobilās aplikācijas\5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0888"/>
            <a:ext cx="4697002" cy="352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17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38138"/>
          </a:xfrm>
        </p:spPr>
        <p:txBody>
          <a:bodyPr/>
          <a:lstStyle/>
          <a:p>
            <a:r>
              <a:rPr lang="lv-LV" dirty="0" smtClean="0"/>
              <a:t>4. </a:t>
            </a:r>
            <a:r>
              <a:rPr lang="lv-LV" cap="none" dirty="0" err="1" smtClean="0"/>
              <a:t>Luminos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lv-LV" sz="2000" dirty="0" smtClean="0"/>
              <a:t>iespēja pietuvināt objektu un apskatīt to detalizēti</a:t>
            </a:r>
            <a:endParaRPr lang="lv-LV" sz="2000" dirty="0"/>
          </a:p>
          <a:p>
            <a:r>
              <a:rPr lang="lv-LV" sz="2000" dirty="0" smtClean="0"/>
              <a:t>var identificēt jebkuru debess spīdekli</a:t>
            </a:r>
          </a:p>
          <a:p>
            <a:r>
              <a:rPr lang="lv-LV" sz="2000" dirty="0" smtClean="0"/>
              <a:t>vēsturiski fakti par dažādiem objektiem</a:t>
            </a:r>
          </a:p>
          <a:p>
            <a:r>
              <a:rPr lang="lv-LV" sz="2000" dirty="0" smtClean="0"/>
              <a:t>dažādu objektu raksturlielumi (bez interneta pieslēguma)</a:t>
            </a:r>
          </a:p>
          <a:p>
            <a:r>
              <a:rPr lang="lv-LV" sz="2000" dirty="0" smtClean="0"/>
              <a:t>dažādu parādību (aptumsumi, meteori) modelēšana</a:t>
            </a:r>
          </a:p>
          <a:p>
            <a:r>
              <a:rPr lang="lv-LV" sz="2000" dirty="0" smtClean="0"/>
              <a:t>ceļošana laikā</a:t>
            </a:r>
          </a:p>
          <a:p>
            <a:r>
              <a:rPr lang="lv-LV" sz="2000" dirty="0" smtClean="0"/>
              <a:t>Saules sistēmas objektu orbitālā kustība</a:t>
            </a:r>
          </a:p>
          <a:p>
            <a:endParaRPr lang="lv-LV" sz="2000" dirty="0"/>
          </a:p>
          <a:p>
            <a:pPr marL="0" indent="0">
              <a:buNone/>
            </a:pPr>
            <a:r>
              <a:rPr lang="lv-LV" sz="2000" u="sng" dirty="0"/>
              <a:t>Pieejamība:</a:t>
            </a:r>
            <a:r>
              <a:rPr lang="lv-LV" sz="2000" dirty="0"/>
              <a:t> </a:t>
            </a:r>
            <a:r>
              <a:rPr lang="lv-LV" sz="2000" dirty="0" err="1" smtClean="0"/>
              <a:t>iOS</a:t>
            </a:r>
            <a:endParaRPr lang="lv-LV" sz="2000" dirty="0"/>
          </a:p>
          <a:p>
            <a:pPr marL="0" indent="0">
              <a:buNone/>
            </a:pPr>
            <a:r>
              <a:rPr lang="lv-LV" sz="2000" u="sng" dirty="0"/>
              <a:t>Cena:</a:t>
            </a:r>
            <a:r>
              <a:rPr lang="lv-LV" sz="2000" dirty="0"/>
              <a:t> </a:t>
            </a:r>
            <a:r>
              <a:rPr lang="lv-LV" sz="2000" i="1" dirty="0" smtClean="0"/>
              <a:t>5.99 €</a:t>
            </a:r>
            <a:endParaRPr lang="lv-LV" sz="2000" i="1" dirty="0"/>
          </a:p>
        </p:txBody>
      </p:sp>
      <p:pic>
        <p:nvPicPr>
          <p:cNvPr id="9218" name="Picture 2" descr="C:\Users\Emils\Documents\Astronomija\Dažādi\Mobilās aplikācijas\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lv-LV" dirty="0"/>
              <a:t>5</a:t>
            </a:r>
            <a:r>
              <a:rPr lang="lv-LV" dirty="0" smtClean="0"/>
              <a:t>. </a:t>
            </a:r>
            <a:r>
              <a:rPr lang="lv-LV" cap="none" dirty="0" err="1" smtClean="0"/>
              <a:t>Stellarium</a:t>
            </a:r>
            <a:r>
              <a:rPr lang="lv-LV" cap="none" dirty="0" smtClean="0"/>
              <a:t> </a:t>
            </a:r>
            <a:r>
              <a:rPr lang="lv-LV" cap="none" dirty="0" err="1" smtClean="0"/>
              <a:t>Mobile</a:t>
            </a:r>
            <a:endParaRPr lang="lv-LV" dirty="0"/>
          </a:p>
        </p:txBody>
      </p:sp>
      <p:pic>
        <p:nvPicPr>
          <p:cNvPr id="12290" name="Picture 2" descr="C:\Users\Emils\Documents\Astronomija\Dažādi\Mobilās aplikācijas\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657920" cy="552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Emils\Documents\Astronomija\Dažādi\Mobilās aplikācijas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05526"/>
            <a:ext cx="3752916" cy="574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Emils\Documents\Astronomija\Dažādi\Mobilās aplikācijas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683496" cy="557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Emils\Documents\Astronomija\Dažādi\Mobilās aplikācijas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34" y="1053878"/>
            <a:ext cx="3755504" cy="569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Emils\Documents\Astronomija\Dažādi\Mobilās aplikācijas\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0" y="1063742"/>
            <a:ext cx="3776909" cy="571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Emils\Documents\Astronomija\Dažādi\Mobilās aplikācijas\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814654"/>
            <a:ext cx="3932048" cy="599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C:\Users\Emils\Documents\Astronomija\Dažādi\Mobilās aplikācijas\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0" y="1195346"/>
            <a:ext cx="3642168" cy="555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C:\Users\Emils\Documents\Astronomija\Dažādi\Mobilās aplikācijas\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76" y="764704"/>
            <a:ext cx="3998788" cy="609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C:\Users\Emils\Documents\Astronomija\Dažādi\Mobilās aplikācijas\1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52" y="1163488"/>
            <a:ext cx="3766592" cy="56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C:\Users\Emils\Documents\Astronomija\Dažādi\Mobilās aplikācijas\7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3962"/>
            <a:ext cx="4178027" cy="631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57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38138"/>
          </a:xfrm>
        </p:spPr>
        <p:txBody>
          <a:bodyPr/>
          <a:lstStyle/>
          <a:p>
            <a:r>
              <a:rPr lang="lv-LV" dirty="0" smtClean="0"/>
              <a:t>5. </a:t>
            </a:r>
            <a:r>
              <a:rPr lang="lv-LV" cap="none" dirty="0" err="1" smtClean="0"/>
              <a:t>Stellarium</a:t>
            </a:r>
            <a:r>
              <a:rPr lang="lv-LV" cap="none" dirty="0" smtClean="0"/>
              <a:t> </a:t>
            </a:r>
            <a:r>
              <a:rPr lang="lv-LV" cap="none" dirty="0" err="1" smtClean="0"/>
              <a:t>Mobile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493096"/>
          </a:xfrm>
        </p:spPr>
        <p:txBody>
          <a:bodyPr>
            <a:normAutofit lnSpcReduction="10000"/>
          </a:bodyPr>
          <a:lstStyle/>
          <a:p>
            <a:r>
              <a:rPr lang="lv-LV" sz="2000" dirty="0" smtClean="0"/>
              <a:t>var kalpot kā mobilais planetārijs</a:t>
            </a:r>
          </a:p>
          <a:p>
            <a:r>
              <a:rPr lang="lv-LV" sz="2000" dirty="0" smtClean="0"/>
              <a:t>pieejami dati par vairāk nekā 600 000 zvaigznēm</a:t>
            </a:r>
          </a:p>
          <a:p>
            <a:r>
              <a:rPr lang="lv-LV" sz="2000" dirty="0" smtClean="0"/>
              <a:t>jebkuru objektu var pietuvināt, apskatīt tuvāk</a:t>
            </a:r>
          </a:p>
          <a:p>
            <a:r>
              <a:rPr lang="lv-LV" sz="2000" dirty="0" smtClean="0"/>
              <a:t>var modelēt zvaigžņotās debess ainu jebkurā vietā uz zemeslodes</a:t>
            </a:r>
          </a:p>
          <a:p>
            <a:r>
              <a:rPr lang="lv-LV" sz="2000" dirty="0" smtClean="0"/>
              <a:t>var modelēt aptumsumus, meteoru plūsmas</a:t>
            </a:r>
          </a:p>
          <a:p>
            <a:r>
              <a:rPr lang="lv-LV" sz="2000" dirty="0" smtClean="0"/>
              <a:t>vietas un laika noteikšana pēc GPS un tīkla pārklājuma</a:t>
            </a:r>
          </a:p>
          <a:p>
            <a:r>
              <a:rPr lang="lv-LV" sz="2000" dirty="0" smtClean="0"/>
              <a:t>iespēja ieslēgt koordinātu tīklu, parādīt debess sfēras galvenos punktus un līnijas</a:t>
            </a:r>
          </a:p>
          <a:p>
            <a:endParaRPr lang="lv-LV" sz="2000" dirty="0"/>
          </a:p>
          <a:p>
            <a:pPr marL="0" indent="0">
              <a:buNone/>
            </a:pPr>
            <a:r>
              <a:rPr lang="lv-LV" sz="2000" u="sng" dirty="0"/>
              <a:t>Pieejamība:</a:t>
            </a:r>
            <a:r>
              <a:rPr lang="lv-LV" sz="2000" dirty="0"/>
              <a:t> </a:t>
            </a:r>
            <a:r>
              <a:rPr lang="lv-LV" sz="2000" dirty="0" err="1" smtClean="0"/>
              <a:t>Android</a:t>
            </a:r>
            <a:r>
              <a:rPr lang="lv-LV" sz="2000" dirty="0" smtClean="0"/>
              <a:t>, </a:t>
            </a:r>
            <a:r>
              <a:rPr lang="lv-LV" sz="2000" dirty="0" err="1" smtClean="0"/>
              <a:t>iOS</a:t>
            </a:r>
            <a:endParaRPr lang="lv-LV" sz="2000" dirty="0"/>
          </a:p>
          <a:p>
            <a:pPr marL="0" indent="0">
              <a:buNone/>
            </a:pPr>
            <a:r>
              <a:rPr lang="lv-LV" sz="2000" u="sng" dirty="0"/>
              <a:t>Cena:</a:t>
            </a:r>
            <a:r>
              <a:rPr lang="lv-LV" sz="2000" dirty="0"/>
              <a:t> </a:t>
            </a:r>
            <a:r>
              <a:rPr lang="lv-LV" sz="2000" i="1" dirty="0" smtClean="0"/>
              <a:t>1.88 € (</a:t>
            </a:r>
            <a:r>
              <a:rPr lang="lv-LV" sz="2000" i="1" dirty="0" err="1" smtClean="0"/>
              <a:t>Android</a:t>
            </a:r>
            <a:r>
              <a:rPr lang="lv-LV" sz="2000" i="1" dirty="0" smtClean="0"/>
              <a:t>), 1.79 </a:t>
            </a:r>
            <a:r>
              <a:rPr lang="lv-LV" sz="2000" i="1" dirty="0"/>
              <a:t>€ </a:t>
            </a:r>
            <a:r>
              <a:rPr lang="lv-LV" sz="2000" i="1" dirty="0" smtClean="0"/>
              <a:t>(</a:t>
            </a:r>
            <a:r>
              <a:rPr lang="lv-LV" sz="2000" i="1" dirty="0" err="1" smtClean="0"/>
              <a:t>iOS</a:t>
            </a:r>
            <a:r>
              <a:rPr lang="lv-LV" sz="2000" i="1" dirty="0" smtClean="0"/>
              <a:t>)</a:t>
            </a:r>
            <a:endParaRPr lang="lv-LV" sz="2000" i="1" dirty="0"/>
          </a:p>
        </p:txBody>
      </p:sp>
      <p:pic>
        <p:nvPicPr>
          <p:cNvPr id="11266" name="Picture 2" descr="C:\Users\Emils\Documents\Astronomija\Dažādi\Mobilās aplikācijas\ik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1990551" cy="19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9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lv-LV" dirty="0" smtClean="0"/>
              <a:t>6. </a:t>
            </a:r>
            <a:r>
              <a:rPr lang="lv-LV" dirty="0" err="1" smtClean="0"/>
              <a:t>M</a:t>
            </a:r>
            <a:r>
              <a:rPr lang="lv-LV" cap="none" dirty="0" err="1" smtClean="0"/>
              <a:t>oon</a:t>
            </a:r>
            <a:r>
              <a:rPr lang="lv-LV" cap="none" dirty="0" smtClean="0"/>
              <a:t> </a:t>
            </a:r>
            <a:r>
              <a:rPr lang="lv-LV" cap="none" dirty="0" err="1" smtClean="0"/>
              <a:t>Phase</a:t>
            </a:r>
            <a:r>
              <a:rPr lang="lv-LV" cap="none" dirty="0" smtClean="0"/>
              <a:t> </a:t>
            </a:r>
            <a:r>
              <a:rPr lang="lv-LV" cap="none" dirty="0" err="1" smtClean="0"/>
              <a:t>Pro</a:t>
            </a:r>
            <a:endParaRPr lang="lv-LV" dirty="0"/>
          </a:p>
        </p:txBody>
      </p:sp>
      <p:pic>
        <p:nvPicPr>
          <p:cNvPr id="13314" name="Picture 2" descr="C:\Users\Emils\Documents\Astronomija\Dažādi\Mobilās aplikācijas\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9001265" cy="52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Emils\Documents\Astronomija\Dažādi\Mobilās aplikācijas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4116"/>
            <a:ext cx="9137961" cy="541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Emils\Documents\Astronomija\Dažādi\Mobilās aplikācijas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33" y="1196752"/>
            <a:ext cx="9168941" cy="542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Emils\Documents\Astronomija\Dažādi\Mobilās aplikācijas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680"/>
            <a:ext cx="3849613" cy="623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29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38138"/>
          </a:xfrm>
        </p:spPr>
        <p:txBody>
          <a:bodyPr/>
          <a:lstStyle/>
          <a:p>
            <a:r>
              <a:rPr lang="lv-LV" dirty="0"/>
              <a:t>6</a:t>
            </a:r>
            <a:r>
              <a:rPr lang="lv-LV" dirty="0" smtClean="0"/>
              <a:t>. </a:t>
            </a:r>
            <a:r>
              <a:rPr lang="lv-LV" cap="none" dirty="0" err="1" smtClean="0"/>
              <a:t>Moon</a:t>
            </a:r>
            <a:r>
              <a:rPr lang="lv-LV" cap="none" dirty="0" smtClean="0"/>
              <a:t> </a:t>
            </a:r>
            <a:r>
              <a:rPr lang="lv-LV" cap="none" dirty="0" err="1" smtClean="0"/>
              <a:t>Phase</a:t>
            </a:r>
            <a:r>
              <a:rPr lang="lv-LV" cap="none" dirty="0" smtClean="0"/>
              <a:t> </a:t>
            </a:r>
            <a:r>
              <a:rPr lang="lv-LV" cap="none" dirty="0" err="1" smtClean="0"/>
              <a:t>Pro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493096"/>
          </a:xfrm>
        </p:spPr>
        <p:txBody>
          <a:bodyPr>
            <a:normAutofit/>
          </a:bodyPr>
          <a:lstStyle/>
          <a:p>
            <a:r>
              <a:rPr lang="lv-LV" sz="2000" dirty="0" smtClean="0"/>
              <a:t>Mēness kalendārs</a:t>
            </a:r>
          </a:p>
          <a:p>
            <a:r>
              <a:rPr lang="lv-LV" sz="2000" dirty="0" smtClean="0"/>
              <a:t>var noskaidrot, kurā datumā un cikos mainās Mēness fāzes</a:t>
            </a:r>
          </a:p>
          <a:p>
            <a:r>
              <a:rPr lang="lv-LV" sz="2000" dirty="0" smtClean="0"/>
              <a:t>Mēness atrašanās zodiaka zīmēs</a:t>
            </a:r>
          </a:p>
          <a:p>
            <a:r>
              <a:rPr lang="lv-LV" sz="2000" dirty="0" smtClean="0"/>
              <a:t>Mēness lēkta un rieta laiki, attālums līdz Zemei</a:t>
            </a:r>
          </a:p>
          <a:p>
            <a:r>
              <a:rPr lang="lv-LV" sz="2000" dirty="0" smtClean="0"/>
              <a:t>pieejamas dažādas animācijas</a:t>
            </a:r>
          </a:p>
          <a:p>
            <a:r>
              <a:rPr lang="lv-LV" sz="2000" dirty="0" smtClean="0"/>
              <a:t>3-D Mēness apskate</a:t>
            </a:r>
          </a:p>
          <a:p>
            <a:r>
              <a:rPr lang="lv-LV" sz="2000" dirty="0" smtClean="0"/>
              <a:t>iespēja uzlikt kā fona attēlu</a:t>
            </a:r>
            <a:endParaRPr lang="lv-LV" sz="2000" dirty="0"/>
          </a:p>
          <a:p>
            <a:endParaRPr lang="lv-LV" sz="2000" dirty="0"/>
          </a:p>
          <a:p>
            <a:pPr marL="0" indent="0">
              <a:buNone/>
            </a:pPr>
            <a:r>
              <a:rPr lang="lv-LV" sz="2000" u="sng" dirty="0"/>
              <a:t>Pieejamība:</a:t>
            </a:r>
            <a:r>
              <a:rPr lang="lv-LV" sz="2000" dirty="0"/>
              <a:t> </a:t>
            </a:r>
            <a:r>
              <a:rPr lang="lv-LV" sz="2000" dirty="0" err="1" smtClean="0"/>
              <a:t>Android</a:t>
            </a:r>
            <a:r>
              <a:rPr lang="lv-LV" sz="2000" dirty="0" smtClean="0"/>
              <a:t>, </a:t>
            </a:r>
            <a:r>
              <a:rPr lang="lv-LV" sz="2000" dirty="0" err="1" smtClean="0"/>
              <a:t>iOS</a:t>
            </a:r>
            <a:r>
              <a:rPr lang="lv-LV" sz="2000" dirty="0" smtClean="0"/>
              <a:t>* (</a:t>
            </a:r>
            <a:r>
              <a:rPr lang="lv-LV" sz="2000" i="1" dirty="0" err="1" smtClean="0"/>
              <a:t>Deluxe</a:t>
            </a:r>
            <a:r>
              <a:rPr lang="lv-LV" sz="2000" i="1" dirty="0" smtClean="0"/>
              <a:t> </a:t>
            </a:r>
            <a:r>
              <a:rPr lang="lv-LV" sz="2000" i="1" dirty="0" err="1" smtClean="0"/>
              <a:t>Moon</a:t>
            </a:r>
            <a:r>
              <a:rPr lang="lv-LV" sz="2000" i="1" dirty="0" smtClean="0"/>
              <a:t> HD</a:t>
            </a:r>
            <a:r>
              <a:rPr lang="lv-LV" sz="2000" dirty="0" smtClean="0"/>
              <a:t>)</a:t>
            </a:r>
            <a:endParaRPr lang="lv-LV" sz="2000" dirty="0"/>
          </a:p>
          <a:p>
            <a:pPr marL="0" indent="0">
              <a:buNone/>
            </a:pPr>
            <a:r>
              <a:rPr lang="lv-LV" sz="2000" u="sng" dirty="0"/>
              <a:t>Cena:</a:t>
            </a:r>
            <a:r>
              <a:rPr lang="lv-LV" sz="2000" dirty="0"/>
              <a:t> </a:t>
            </a:r>
            <a:r>
              <a:rPr lang="lv-LV" sz="2000" i="1" dirty="0" smtClean="0"/>
              <a:t>bez maksas vai 0.72 € (</a:t>
            </a:r>
            <a:r>
              <a:rPr lang="lv-LV" sz="2000" i="1" dirty="0" err="1" smtClean="0"/>
              <a:t>Android</a:t>
            </a:r>
            <a:r>
              <a:rPr lang="lv-LV" sz="2000" i="1" dirty="0" smtClean="0"/>
              <a:t>), 2.69* </a:t>
            </a:r>
            <a:r>
              <a:rPr lang="lv-LV" sz="2000" i="1" dirty="0"/>
              <a:t>€ </a:t>
            </a:r>
            <a:r>
              <a:rPr lang="lv-LV" sz="2000" i="1" dirty="0" smtClean="0"/>
              <a:t>(</a:t>
            </a:r>
            <a:r>
              <a:rPr lang="lv-LV" sz="2000" i="1" dirty="0" err="1" smtClean="0"/>
              <a:t>iOS</a:t>
            </a:r>
            <a:r>
              <a:rPr lang="lv-LV" sz="2000" i="1" dirty="0" smtClean="0"/>
              <a:t>)</a:t>
            </a:r>
            <a:endParaRPr lang="lv-LV" sz="2000" i="1" dirty="0"/>
          </a:p>
        </p:txBody>
      </p:sp>
      <p:pic>
        <p:nvPicPr>
          <p:cNvPr id="14338" name="Picture 2" descr="C:\Users\Emils\Documents\Astronomija\Dažādi\Mobilās aplikācijas\ikonn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4698"/>
            <a:ext cx="1548518" cy="154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3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lv-LV" dirty="0"/>
              <a:t>7</a:t>
            </a:r>
            <a:r>
              <a:rPr lang="lv-LV" dirty="0" smtClean="0"/>
              <a:t>. </a:t>
            </a:r>
            <a:r>
              <a:rPr lang="lv-LV" dirty="0" err="1" smtClean="0"/>
              <a:t>S</a:t>
            </a:r>
            <a:r>
              <a:rPr lang="lv-LV" cap="none" dirty="0" err="1" smtClean="0"/>
              <a:t>undroid</a:t>
            </a:r>
            <a:r>
              <a:rPr lang="lv-LV" cap="none" dirty="0" smtClean="0"/>
              <a:t> </a:t>
            </a:r>
            <a:r>
              <a:rPr lang="lv-LV" cap="none" dirty="0" err="1" smtClean="0"/>
              <a:t>Pro</a:t>
            </a:r>
            <a:r>
              <a:rPr lang="lv-LV" cap="none" dirty="0" smtClean="0"/>
              <a:t> </a:t>
            </a:r>
            <a:r>
              <a:rPr lang="lv-LV" cap="none" dirty="0" err="1" smtClean="0"/>
              <a:t>Sunrise</a:t>
            </a:r>
            <a:r>
              <a:rPr lang="lv-LV" cap="none" dirty="0" smtClean="0"/>
              <a:t> </a:t>
            </a:r>
            <a:r>
              <a:rPr lang="lv-LV" cap="none" dirty="0" err="1" smtClean="0"/>
              <a:t>Sunset</a:t>
            </a:r>
            <a:endParaRPr lang="lv-LV" dirty="0"/>
          </a:p>
        </p:txBody>
      </p:sp>
      <p:pic>
        <p:nvPicPr>
          <p:cNvPr id="15362" name="Picture 2" descr="C:\Users\Emils\Documents\Astronomija\Dažādi\Mobilās aplikācijas\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45381"/>
            <a:ext cx="3419254" cy="550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Emils\Documents\Astronomija\Dažādi\Mobilās aplikācijas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58" y="1196752"/>
            <a:ext cx="3456447" cy="55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Emils\Documents\Astronomija\Dažādi\Mobilās aplikācijas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3"/>
            <a:ext cx="3486344" cy="55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Emils\Documents\Astronomija\Dažādi\Mobilās aplikācijas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58" y="1215527"/>
            <a:ext cx="3456447" cy="552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Users\Emils\Documents\Astronomija\Dažādi\Mobilās aplikācijas\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81" y="1156531"/>
            <a:ext cx="3470739" cy="558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C:\Users\Emils\Documents\Astronomija\Dažādi\Mobilās aplikācijas\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58" y="1196752"/>
            <a:ext cx="3456447" cy="550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C:\Users\Emils\Documents\Astronomija\Dažādi\Mobilās aplikācijas\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56531"/>
            <a:ext cx="3482837" cy="553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C:\Users\Emils\Documents\Astronomija\Dažādi\Mobilās aplikācijas\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58" y="1052736"/>
            <a:ext cx="3456447" cy="576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2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38138"/>
          </a:xfrm>
        </p:spPr>
        <p:txBody>
          <a:bodyPr/>
          <a:lstStyle/>
          <a:p>
            <a:r>
              <a:rPr lang="lv-LV" dirty="0"/>
              <a:t>7</a:t>
            </a:r>
            <a:r>
              <a:rPr lang="lv-LV" dirty="0" smtClean="0"/>
              <a:t>. </a:t>
            </a:r>
            <a:r>
              <a:rPr lang="lv-LV" cap="none" dirty="0" err="1" smtClean="0"/>
              <a:t>Sundroid</a:t>
            </a:r>
            <a:r>
              <a:rPr lang="lv-LV" cap="none" dirty="0" smtClean="0"/>
              <a:t> </a:t>
            </a:r>
            <a:r>
              <a:rPr lang="lv-LV" cap="none" dirty="0" err="1" smtClean="0"/>
              <a:t>Pro</a:t>
            </a:r>
            <a:r>
              <a:rPr lang="lv-LV" cap="none" dirty="0" smtClean="0"/>
              <a:t> </a:t>
            </a:r>
            <a:r>
              <a:rPr lang="lv-LV" cap="none" dirty="0" err="1" smtClean="0"/>
              <a:t>Sunrise</a:t>
            </a:r>
            <a:r>
              <a:rPr lang="lv-LV" cap="none" dirty="0" smtClean="0"/>
              <a:t> </a:t>
            </a:r>
            <a:r>
              <a:rPr lang="lv-LV" cap="none" dirty="0" err="1" smtClean="0"/>
              <a:t>Sunset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493096"/>
          </a:xfrm>
        </p:spPr>
        <p:txBody>
          <a:bodyPr>
            <a:normAutofit/>
          </a:bodyPr>
          <a:lstStyle/>
          <a:p>
            <a:r>
              <a:rPr lang="lv-LV" sz="2000" dirty="0" smtClean="0"/>
              <a:t>Saules, Mēness, planētu lēkta un rieta vietas un laika noteikšana jebkurā vietā uz zemeslodes</a:t>
            </a:r>
          </a:p>
          <a:p>
            <a:r>
              <a:rPr lang="lv-LV" sz="2000" dirty="0" smtClean="0"/>
              <a:t>Mēness fāžu maiņas kalendārs</a:t>
            </a:r>
          </a:p>
          <a:p>
            <a:r>
              <a:rPr lang="lv-LV" sz="2000" dirty="0" smtClean="0"/>
              <a:t>Saules diennakts redzamās kustības modelēšana jebkuros platuma grādos</a:t>
            </a:r>
          </a:p>
          <a:p>
            <a:r>
              <a:rPr lang="lv-LV" sz="2000" dirty="0" smtClean="0"/>
              <a:t>Saules un Mēness aptumsumi līdz 2020. gadam</a:t>
            </a:r>
          </a:p>
          <a:p>
            <a:r>
              <a:rPr lang="lv-LV" sz="2000" dirty="0" smtClean="0"/>
              <a:t>Zemes atrašanās noteiktos orbītas punktos līdz 2020. gadam</a:t>
            </a:r>
          </a:p>
          <a:p>
            <a:r>
              <a:rPr lang="lv-LV" sz="2000" dirty="0" smtClean="0"/>
              <a:t>iespēja uzlikt atgādinājumu</a:t>
            </a:r>
            <a:endParaRPr lang="lv-LV" sz="2000" dirty="0"/>
          </a:p>
          <a:p>
            <a:endParaRPr lang="lv-LV" sz="2000" dirty="0" smtClean="0"/>
          </a:p>
          <a:p>
            <a:pPr marL="0" indent="0">
              <a:buNone/>
            </a:pPr>
            <a:r>
              <a:rPr lang="lv-LV" sz="2000" u="sng" dirty="0" smtClean="0"/>
              <a:t>Pieejamība</a:t>
            </a:r>
            <a:r>
              <a:rPr lang="lv-LV" sz="2000" u="sng" dirty="0"/>
              <a:t>:</a:t>
            </a:r>
            <a:r>
              <a:rPr lang="lv-LV" sz="2000" dirty="0"/>
              <a:t> </a:t>
            </a:r>
            <a:r>
              <a:rPr lang="lv-LV" sz="2000" dirty="0" err="1" smtClean="0"/>
              <a:t>Android</a:t>
            </a:r>
            <a:r>
              <a:rPr lang="lv-LV" sz="2000" dirty="0" smtClean="0"/>
              <a:t>, </a:t>
            </a:r>
            <a:r>
              <a:rPr lang="lv-LV" sz="2000" dirty="0" err="1" smtClean="0"/>
              <a:t>iOS</a:t>
            </a:r>
            <a:r>
              <a:rPr lang="lv-LV" sz="2000" dirty="0" smtClean="0"/>
              <a:t>*</a:t>
            </a:r>
            <a:endParaRPr lang="lv-LV" sz="2000" dirty="0"/>
          </a:p>
          <a:p>
            <a:pPr marL="0" indent="0">
              <a:buNone/>
            </a:pPr>
            <a:r>
              <a:rPr lang="lv-LV" sz="2000" u="sng" dirty="0"/>
              <a:t>Cena:</a:t>
            </a:r>
            <a:r>
              <a:rPr lang="lv-LV" sz="2000" dirty="0"/>
              <a:t> </a:t>
            </a:r>
            <a:r>
              <a:rPr lang="lv-LV" sz="2000" i="1" dirty="0" smtClean="0"/>
              <a:t>bez maksas* vai 2.41 € (</a:t>
            </a:r>
            <a:r>
              <a:rPr lang="lv-LV" sz="2000" i="1" dirty="0" err="1" smtClean="0"/>
              <a:t>Android</a:t>
            </a:r>
            <a:r>
              <a:rPr lang="lv-LV" sz="2000" i="1" dirty="0" smtClean="0"/>
              <a:t>) </a:t>
            </a:r>
            <a:endParaRPr lang="lv-LV" sz="2000" i="1" dirty="0"/>
          </a:p>
        </p:txBody>
      </p:sp>
      <p:pic>
        <p:nvPicPr>
          <p:cNvPr id="17410" name="Picture 2" descr="C:\Users\Emils\Documents\Astronomija\Dažādi\Mobilās aplikācijas\ikoniņ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lv-LV" dirty="0"/>
              <a:t>8</a:t>
            </a:r>
            <a:r>
              <a:rPr lang="lv-LV" dirty="0" smtClean="0"/>
              <a:t>. </a:t>
            </a:r>
            <a:r>
              <a:rPr lang="lv-LV" dirty="0" err="1" smtClean="0"/>
              <a:t>P</a:t>
            </a:r>
            <a:r>
              <a:rPr lang="lv-LV" cap="none" dirty="0" err="1" smtClean="0"/>
              <a:t>lanet’s</a:t>
            </a:r>
            <a:r>
              <a:rPr lang="lv-LV" cap="none" dirty="0" smtClean="0"/>
              <a:t> </a:t>
            </a:r>
            <a:r>
              <a:rPr lang="lv-LV" cap="none" dirty="0" err="1"/>
              <a:t>P</a:t>
            </a:r>
            <a:r>
              <a:rPr lang="lv-LV" cap="none" dirty="0" err="1" smtClean="0"/>
              <a:t>osition</a:t>
            </a:r>
            <a:endParaRPr lang="lv-LV" dirty="0"/>
          </a:p>
        </p:txBody>
      </p:sp>
      <p:pic>
        <p:nvPicPr>
          <p:cNvPr id="16386" name="Picture 2" descr="C:\Users\Emils\Documents\Astronomija\Dažādi\Mobilās aplikācijas\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312368" cy="54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Emils\Documents\Astronomija\Dažādi\Mobilās aplikācijas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397746" cy="56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Emils\Documents\Astronomija\Dažādi\Mobilās aplikācijas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49811"/>
            <a:ext cx="3312368" cy="549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Users\Emils\Documents\Astronomija\Dažādi\Mobilās aplikācijas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66293"/>
            <a:ext cx="3685778" cy="58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84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38138"/>
          </a:xfrm>
        </p:spPr>
        <p:txBody>
          <a:bodyPr/>
          <a:lstStyle/>
          <a:p>
            <a:r>
              <a:rPr lang="lv-LV" dirty="0"/>
              <a:t>8</a:t>
            </a:r>
            <a:r>
              <a:rPr lang="lv-LV" dirty="0" smtClean="0"/>
              <a:t>. </a:t>
            </a:r>
            <a:r>
              <a:rPr lang="lv-LV" cap="none" dirty="0" err="1" smtClean="0"/>
              <a:t>Planet’s</a:t>
            </a:r>
            <a:r>
              <a:rPr lang="lv-LV" cap="none" dirty="0" smtClean="0"/>
              <a:t> </a:t>
            </a:r>
            <a:r>
              <a:rPr lang="lv-LV" cap="none" dirty="0" err="1" smtClean="0"/>
              <a:t>Position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493096"/>
          </a:xfrm>
        </p:spPr>
        <p:txBody>
          <a:bodyPr>
            <a:normAutofit/>
          </a:bodyPr>
          <a:lstStyle/>
          <a:p>
            <a:r>
              <a:rPr lang="lv-LV" sz="2000" dirty="0" smtClean="0"/>
              <a:t>jebkuras planētas lēkta un rieta laiki jebkurai vietai uz zemeslodes</a:t>
            </a:r>
          </a:p>
          <a:p>
            <a:r>
              <a:rPr lang="lv-LV" sz="2000" dirty="0" smtClean="0"/>
              <a:t>planētas koordinātas un dažādi raksturlielumi</a:t>
            </a:r>
          </a:p>
          <a:p>
            <a:r>
              <a:rPr lang="lv-LV" sz="2000" dirty="0" smtClean="0"/>
              <a:t>Saules un Mēness aptumsumi</a:t>
            </a:r>
          </a:p>
          <a:p>
            <a:r>
              <a:rPr lang="lv-LV" sz="2000" dirty="0" smtClean="0"/>
              <a:t>vietas noteikšana pēc GPS vai arī ievadāma manuāli</a:t>
            </a:r>
            <a:endParaRPr lang="lv-LV" sz="2000" dirty="0"/>
          </a:p>
          <a:p>
            <a:endParaRPr lang="lv-LV" sz="2000" dirty="0" smtClean="0"/>
          </a:p>
          <a:p>
            <a:pPr marL="0" indent="0">
              <a:buNone/>
            </a:pPr>
            <a:r>
              <a:rPr lang="lv-LV" sz="2000" u="sng" dirty="0" smtClean="0"/>
              <a:t>Pieejamība</a:t>
            </a:r>
            <a:r>
              <a:rPr lang="lv-LV" sz="2000" u="sng" dirty="0"/>
              <a:t>:</a:t>
            </a:r>
            <a:r>
              <a:rPr lang="lv-LV" sz="2000" dirty="0"/>
              <a:t> </a:t>
            </a:r>
            <a:r>
              <a:rPr lang="lv-LV" sz="2000" dirty="0" err="1" smtClean="0"/>
              <a:t>Android</a:t>
            </a:r>
            <a:r>
              <a:rPr lang="lv-LV" sz="2000" dirty="0" smtClean="0"/>
              <a:t>, </a:t>
            </a:r>
            <a:r>
              <a:rPr lang="lv-LV" sz="2000" dirty="0" err="1" smtClean="0"/>
              <a:t>iOS</a:t>
            </a:r>
            <a:r>
              <a:rPr lang="lv-LV" sz="2000" dirty="0" smtClean="0"/>
              <a:t>*</a:t>
            </a:r>
            <a:endParaRPr lang="lv-LV" sz="2000" dirty="0"/>
          </a:p>
          <a:p>
            <a:pPr marL="0" indent="0">
              <a:buNone/>
            </a:pPr>
            <a:r>
              <a:rPr lang="lv-LV" sz="2000" u="sng" dirty="0"/>
              <a:t>Cena:</a:t>
            </a:r>
            <a:r>
              <a:rPr lang="lv-LV" sz="2000" dirty="0"/>
              <a:t> </a:t>
            </a:r>
            <a:r>
              <a:rPr lang="lv-LV" sz="2000" i="1" dirty="0" smtClean="0"/>
              <a:t>bez maksas vai 0.89* </a:t>
            </a:r>
            <a:r>
              <a:rPr lang="lv-LV" sz="2000" i="1" dirty="0"/>
              <a:t>€</a:t>
            </a:r>
            <a:r>
              <a:rPr lang="lv-LV" sz="2000" i="1" dirty="0" smtClean="0"/>
              <a:t> (</a:t>
            </a:r>
            <a:r>
              <a:rPr lang="lv-LV" sz="2000" i="1" dirty="0" err="1" smtClean="0"/>
              <a:t>iOS</a:t>
            </a:r>
            <a:r>
              <a:rPr lang="lv-LV" sz="2000" i="1" dirty="0" smtClean="0"/>
              <a:t>)</a:t>
            </a:r>
            <a:endParaRPr lang="lv-LV" sz="2000" i="1" dirty="0"/>
          </a:p>
        </p:txBody>
      </p:sp>
      <p:pic>
        <p:nvPicPr>
          <p:cNvPr id="18434" name="Picture 2" descr="C:\Users\Emils\Documents\Astronomija\Dažādi\Mobilās aplikācijas\ik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0953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1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cap="none" dirty="0" smtClean="0"/>
              <a:t>Kas ir mobilā aplikācija?</a:t>
            </a:r>
            <a:endParaRPr lang="lv-LV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2800" b="1" i="1" dirty="0" err="1" smtClean="0">
                <a:solidFill>
                  <a:srgbClr val="FFC000"/>
                </a:solidFill>
              </a:rPr>
              <a:t>mobile</a:t>
            </a:r>
            <a:r>
              <a:rPr lang="lv-LV" sz="2800" b="1" i="1" dirty="0" smtClean="0">
                <a:solidFill>
                  <a:srgbClr val="FFC000"/>
                </a:solidFill>
              </a:rPr>
              <a:t> </a:t>
            </a:r>
            <a:r>
              <a:rPr lang="lv-LV" sz="2800" b="1" i="1" dirty="0" err="1" smtClean="0">
                <a:solidFill>
                  <a:srgbClr val="FFC000"/>
                </a:solidFill>
              </a:rPr>
              <a:t>application</a:t>
            </a:r>
            <a:r>
              <a:rPr lang="lv-LV" sz="2800" b="1" i="1" dirty="0" smtClean="0">
                <a:solidFill>
                  <a:srgbClr val="FFC000"/>
                </a:solidFill>
              </a:rPr>
              <a:t> </a:t>
            </a:r>
            <a:r>
              <a:rPr lang="lv-LV" sz="2800" i="1" dirty="0" smtClean="0"/>
              <a:t>(</a:t>
            </a:r>
            <a:r>
              <a:rPr lang="lv-LV" sz="2800" i="1" dirty="0" err="1" smtClean="0"/>
              <a:t>mobile</a:t>
            </a:r>
            <a:r>
              <a:rPr lang="lv-LV" sz="2800" i="1" dirty="0" smtClean="0"/>
              <a:t> </a:t>
            </a:r>
            <a:r>
              <a:rPr lang="lv-LV" sz="2800" i="1" dirty="0" err="1" smtClean="0"/>
              <a:t>app</a:t>
            </a:r>
            <a:r>
              <a:rPr lang="lv-LV" sz="2800" i="1" dirty="0" smtClean="0"/>
              <a:t>) – no angļu </a:t>
            </a:r>
            <a:r>
              <a:rPr lang="lv-LV" sz="2800" i="1" dirty="0" err="1" smtClean="0"/>
              <a:t>val</a:t>
            </a:r>
            <a:r>
              <a:rPr lang="lv-LV" sz="2800" i="1" dirty="0" smtClean="0"/>
              <a:t>.</a:t>
            </a:r>
          </a:p>
          <a:p>
            <a:pPr marL="0" indent="0">
              <a:buNone/>
            </a:pPr>
            <a:r>
              <a:rPr lang="lv-LV" sz="2800" dirty="0" smtClean="0"/>
              <a:t>Programma, ko lietotājs var lejupielādēt mobilajā ierīcē</a:t>
            </a:r>
          </a:p>
          <a:p>
            <a:pPr marL="0" indent="0">
              <a:buNone/>
            </a:pPr>
            <a:r>
              <a:rPr lang="lv-LV" sz="2800" dirty="0" smtClean="0"/>
              <a:t>(</a:t>
            </a:r>
            <a:r>
              <a:rPr lang="lv-LV" sz="2800" dirty="0" err="1" smtClean="0"/>
              <a:t>viedtālruņos</a:t>
            </a:r>
            <a:r>
              <a:rPr lang="lv-LV" sz="2800" dirty="0" smtClean="0"/>
              <a:t>, planšetdatoros </a:t>
            </a:r>
            <a:r>
              <a:rPr lang="lv-LV" sz="2800" dirty="0" err="1" smtClean="0"/>
              <a:t>u.c</a:t>
            </a:r>
            <a:r>
              <a:rPr lang="lv-LV" sz="2800" dirty="0" smtClean="0"/>
              <a:t>.)</a:t>
            </a:r>
          </a:p>
          <a:p>
            <a:pPr marL="0" indent="0">
              <a:buNone/>
            </a:pPr>
            <a:endParaRPr lang="lv-LV" sz="2800" dirty="0"/>
          </a:p>
        </p:txBody>
      </p:sp>
      <p:pic>
        <p:nvPicPr>
          <p:cNvPr id="1027" name="Picture 3" descr="C:\Users\Emils\Documents\Astronomija\Dažādi\Mobilās aplikācijas\smartphone-lineup_1020_large_verge_medium_landsc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14034"/>
            <a:ext cx="3672408" cy="24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mils\Documents\Astronomija\Dažādi\Mobilās aplikācijas\tabl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56" y="3699470"/>
            <a:ext cx="42672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4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lv-LV" dirty="0"/>
              <a:t>9</a:t>
            </a:r>
            <a:r>
              <a:rPr lang="lv-LV" dirty="0" smtClean="0"/>
              <a:t>. </a:t>
            </a:r>
            <a:r>
              <a:rPr lang="lv-LV" dirty="0" smtClean="0"/>
              <a:t>NASA </a:t>
            </a:r>
            <a:r>
              <a:rPr lang="lv-LV" cap="none" dirty="0" err="1" smtClean="0"/>
              <a:t>app</a:t>
            </a:r>
            <a:endParaRPr lang="lv-LV" dirty="0"/>
          </a:p>
        </p:txBody>
      </p:sp>
      <p:pic>
        <p:nvPicPr>
          <p:cNvPr id="20482" name="Picture 2" descr="C:\Users\Emils\Documents\Astronomija\Dažādi\Mobilās aplikācijas\1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2952328" cy="524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Emils\Documents\Astronomija\Dažādi\Mobilās aplikācijas\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088567" cy="548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Emils\Documents\Astronomija\Dažādi\Mobilās aplikācijas\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88272"/>
            <a:ext cx="3048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Emils\Documents\Astronomija\Dažādi\Mobilās aplikācijas\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60" y="1052736"/>
            <a:ext cx="3192016" cy="566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C:\Users\Emils\Documents\Astronomija\Dažādi\Mobilās aplikācijas\5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89549"/>
            <a:ext cx="3168353" cy="562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2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38138"/>
          </a:xfrm>
        </p:spPr>
        <p:txBody>
          <a:bodyPr/>
          <a:lstStyle/>
          <a:p>
            <a:r>
              <a:rPr lang="lv-LV" dirty="0"/>
              <a:t>9</a:t>
            </a:r>
            <a:r>
              <a:rPr lang="lv-LV" dirty="0" smtClean="0"/>
              <a:t>. </a:t>
            </a:r>
            <a:r>
              <a:rPr lang="lv-LV" cap="none" dirty="0" smtClean="0"/>
              <a:t>NASA </a:t>
            </a:r>
            <a:r>
              <a:rPr lang="lv-LV" cap="none" dirty="0" err="1" smtClean="0"/>
              <a:t>app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493096"/>
          </a:xfrm>
        </p:spPr>
        <p:txBody>
          <a:bodyPr>
            <a:normAutofit/>
          </a:bodyPr>
          <a:lstStyle/>
          <a:p>
            <a:r>
              <a:rPr lang="lv-LV" sz="2000" dirty="0" smtClean="0"/>
              <a:t>astronomijas jaunumi un aktualitātes</a:t>
            </a:r>
            <a:endParaRPr lang="lv-LV" sz="2000" dirty="0"/>
          </a:p>
          <a:p>
            <a:endParaRPr lang="lv-LV" sz="2000" dirty="0"/>
          </a:p>
          <a:p>
            <a:pPr marL="0" indent="0">
              <a:buNone/>
            </a:pPr>
            <a:r>
              <a:rPr lang="lv-LV" sz="2000" u="sng" dirty="0"/>
              <a:t>Pieejamība:</a:t>
            </a:r>
            <a:r>
              <a:rPr lang="lv-LV" sz="2000" dirty="0"/>
              <a:t> </a:t>
            </a:r>
            <a:r>
              <a:rPr lang="lv-LV" sz="2000" dirty="0" err="1" smtClean="0"/>
              <a:t>Android</a:t>
            </a:r>
            <a:r>
              <a:rPr lang="lv-LV" sz="2000" dirty="0" smtClean="0"/>
              <a:t>, </a:t>
            </a:r>
            <a:r>
              <a:rPr lang="lv-LV" sz="2000" dirty="0" err="1" smtClean="0"/>
              <a:t>iOS</a:t>
            </a:r>
            <a:endParaRPr lang="lv-LV" sz="2000" dirty="0"/>
          </a:p>
          <a:p>
            <a:pPr marL="0" indent="0">
              <a:buNone/>
            </a:pPr>
            <a:r>
              <a:rPr lang="lv-LV" sz="2000" u="sng" dirty="0"/>
              <a:t>Cena:</a:t>
            </a:r>
            <a:r>
              <a:rPr lang="lv-LV" sz="2000" dirty="0"/>
              <a:t> </a:t>
            </a:r>
            <a:r>
              <a:rPr lang="lv-LV" sz="2000" i="1" dirty="0" smtClean="0"/>
              <a:t>bez maksas</a:t>
            </a:r>
            <a:endParaRPr lang="lv-LV" sz="2000" i="1" dirty="0"/>
          </a:p>
        </p:txBody>
      </p:sp>
      <p:pic>
        <p:nvPicPr>
          <p:cNvPr id="19458" name="Picture 2" descr="C:\Users\Emils\Documents\Astronomija\Dažādi\Mobilās aplikācijas\na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4335"/>
            <a:ext cx="13430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1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3946450"/>
          </a:xfrm>
        </p:spPr>
        <p:txBody>
          <a:bodyPr/>
          <a:lstStyle/>
          <a:p>
            <a:pPr algn="ctr"/>
            <a:r>
              <a:rPr lang="lv-LV" sz="3600" cap="none" dirty="0" smtClean="0"/>
              <a:t>Paldies par uzmanību!</a:t>
            </a:r>
            <a:endParaRPr lang="lv-LV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4581128"/>
            <a:ext cx="7924800" cy="1133872"/>
          </a:xfrm>
        </p:spPr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062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cap="none" dirty="0" smtClean="0"/>
              <a:t>Kādas ir mobilo aplikāciju priekšrocības?</a:t>
            </a:r>
            <a:endParaRPr lang="lv-LV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lv-LV" sz="2400" dirty="0" smtClean="0"/>
              <a:t>glabājamas vienā mobilajā ierīcē</a:t>
            </a:r>
          </a:p>
          <a:p>
            <a:r>
              <a:rPr lang="lv-LV" sz="2400" dirty="0" smtClean="0"/>
              <a:t>vienmēr līdzi</a:t>
            </a:r>
          </a:p>
          <a:p>
            <a:r>
              <a:rPr lang="lv-LV" sz="2400" dirty="0" smtClean="0"/>
              <a:t>ērti lietojamas</a:t>
            </a:r>
          </a:p>
          <a:p>
            <a:r>
              <a:rPr lang="lv-LV" sz="2400" dirty="0" smtClean="0"/>
              <a:t>iespēja modelēt debess ainu dažādos apstākļos</a:t>
            </a:r>
          </a:p>
          <a:p>
            <a:r>
              <a:rPr lang="lv-LV" sz="2400" dirty="0"/>
              <a:t>jaunākā un aktuālākā </a:t>
            </a:r>
            <a:r>
              <a:rPr lang="lv-LV" sz="2400" dirty="0" smtClean="0"/>
              <a:t>informācija</a:t>
            </a:r>
          </a:p>
          <a:p>
            <a:r>
              <a:rPr lang="lv-LV" sz="2400" dirty="0" smtClean="0"/>
              <a:t>vizuāli </a:t>
            </a:r>
            <a:r>
              <a:rPr lang="lv-LV" sz="2400" smtClean="0"/>
              <a:t>iespaidīgs noformējums</a:t>
            </a:r>
            <a:endParaRPr lang="lv-LV" sz="2400" dirty="0" smtClean="0"/>
          </a:p>
          <a:p>
            <a:endParaRPr lang="lv-LV" sz="1800" dirty="0"/>
          </a:p>
        </p:txBody>
      </p:sp>
    </p:spTree>
    <p:extLst>
      <p:ext uri="{BB962C8B-B14F-4D97-AF65-F5344CB8AC3E}">
        <p14:creationId xmlns:p14="http://schemas.microsoft.com/office/powerpoint/2010/main" val="12884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r>
              <a:rPr lang="lv-LV" dirty="0" smtClean="0"/>
              <a:t>1. </a:t>
            </a:r>
            <a:r>
              <a:rPr lang="lv-LV" dirty="0" err="1" smtClean="0"/>
              <a:t>G</a:t>
            </a:r>
            <a:r>
              <a:rPr lang="lv-LV" cap="none" dirty="0" err="1" smtClean="0"/>
              <a:t>oogle</a:t>
            </a:r>
            <a:r>
              <a:rPr lang="lv-LV" cap="none" dirty="0" smtClean="0"/>
              <a:t> </a:t>
            </a:r>
            <a:r>
              <a:rPr lang="lv-LV" cap="none" dirty="0" err="1" smtClean="0"/>
              <a:t>Sky</a:t>
            </a:r>
            <a:r>
              <a:rPr lang="lv-LV" cap="none" dirty="0" smtClean="0"/>
              <a:t> </a:t>
            </a:r>
            <a:r>
              <a:rPr lang="lv-LV" cap="none" dirty="0" err="1" smtClean="0"/>
              <a:t>Map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0" y="1052736"/>
            <a:ext cx="3312369" cy="552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3396749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30" y="956287"/>
            <a:ext cx="3370238" cy="561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96" y="895352"/>
            <a:ext cx="3404769" cy="567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55" y="1268760"/>
            <a:ext cx="762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235" y="393511"/>
            <a:ext cx="3707904" cy="617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75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38138"/>
          </a:xfrm>
        </p:spPr>
        <p:txBody>
          <a:bodyPr/>
          <a:lstStyle/>
          <a:p>
            <a:r>
              <a:rPr lang="lv-LV" dirty="0" smtClean="0"/>
              <a:t>1. </a:t>
            </a:r>
            <a:r>
              <a:rPr lang="lv-LV" cap="none" dirty="0" err="1" smtClean="0"/>
              <a:t>Google</a:t>
            </a:r>
            <a:r>
              <a:rPr lang="lv-LV" cap="none" dirty="0" smtClean="0"/>
              <a:t> </a:t>
            </a:r>
            <a:r>
              <a:rPr lang="lv-LV" cap="none" dirty="0" err="1" smtClean="0"/>
              <a:t>Sky</a:t>
            </a:r>
            <a:r>
              <a:rPr lang="lv-LV" cap="none" dirty="0" smtClean="0"/>
              <a:t> </a:t>
            </a:r>
            <a:r>
              <a:rPr lang="lv-LV" cap="none" dirty="0" err="1" smtClean="0"/>
              <a:t>Map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v-LV" sz="2000" dirty="0" smtClean="0"/>
              <a:t>kā </a:t>
            </a:r>
            <a:r>
              <a:rPr lang="lv-LV" sz="2000" i="1" dirty="0" smtClean="0"/>
              <a:t>logs</a:t>
            </a:r>
            <a:r>
              <a:rPr lang="lv-LV" sz="2000" dirty="0" smtClean="0"/>
              <a:t> uz zvaigžņoto debesi</a:t>
            </a:r>
          </a:p>
          <a:p>
            <a:r>
              <a:rPr lang="lv-LV" sz="2000" dirty="0" smtClean="0"/>
              <a:t>var mācīties zvaigznājus</a:t>
            </a:r>
          </a:p>
          <a:p>
            <a:r>
              <a:rPr lang="lv-LV" sz="2000" dirty="0" smtClean="0"/>
              <a:t>var meklēt planētas </a:t>
            </a:r>
            <a:r>
              <a:rPr lang="lv-LV" sz="2000" dirty="0" err="1" smtClean="0"/>
              <a:t>u.c</a:t>
            </a:r>
            <a:r>
              <a:rPr lang="lv-LV" sz="2000" dirty="0" smtClean="0"/>
              <a:t>. objektus, kas pie debess pārvietojas</a:t>
            </a:r>
          </a:p>
          <a:p>
            <a:r>
              <a:rPr lang="lv-LV" sz="2000" dirty="0" smtClean="0"/>
              <a:t>ērti atrast miglainos debess objektus, var apskatīt to fotogrāfijas</a:t>
            </a:r>
          </a:p>
          <a:p>
            <a:r>
              <a:rPr lang="lv-LV" sz="2000" dirty="0" smtClean="0"/>
              <a:t>var izmantot meklētāju, lai atrastu vajadzīgo objektu</a:t>
            </a:r>
          </a:p>
          <a:p>
            <a:r>
              <a:rPr lang="lv-LV" sz="2000" dirty="0" smtClean="0"/>
              <a:t>nakts režīms</a:t>
            </a:r>
          </a:p>
          <a:p>
            <a:endParaRPr lang="lv-LV" sz="2000" dirty="0"/>
          </a:p>
          <a:p>
            <a:pPr marL="0" indent="0">
              <a:buNone/>
            </a:pPr>
            <a:r>
              <a:rPr lang="lv-LV" sz="2000" u="sng" dirty="0" smtClean="0"/>
              <a:t>Pieejamība:</a:t>
            </a:r>
            <a:r>
              <a:rPr lang="lv-LV" sz="2000" dirty="0" smtClean="0"/>
              <a:t> ANDROID</a:t>
            </a:r>
          </a:p>
          <a:p>
            <a:pPr marL="0" indent="0">
              <a:buNone/>
            </a:pPr>
            <a:r>
              <a:rPr lang="lv-LV" sz="2000" u="sng" dirty="0" smtClean="0"/>
              <a:t>Cena:</a:t>
            </a:r>
            <a:r>
              <a:rPr lang="lv-LV" sz="2000" dirty="0" smtClean="0"/>
              <a:t> </a:t>
            </a:r>
            <a:r>
              <a:rPr lang="lv-LV" sz="2000" i="1" dirty="0" smtClean="0"/>
              <a:t>bez maksas</a:t>
            </a:r>
            <a:endParaRPr lang="lv-LV" sz="2000" dirty="0" smtClean="0"/>
          </a:p>
          <a:p>
            <a:endParaRPr lang="lv-LV" dirty="0"/>
          </a:p>
        </p:txBody>
      </p:sp>
      <p:pic>
        <p:nvPicPr>
          <p:cNvPr id="4099" name="Picture 3" descr="C:\Users\Emils\Documents\Astronomija\Dažādi\Mobilās aplikācijas\SkyMap_logo_300dp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37" y="476672"/>
            <a:ext cx="142145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4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lv-LV" dirty="0" smtClean="0"/>
              <a:t>2. </a:t>
            </a:r>
            <a:r>
              <a:rPr lang="lv-LV" cap="none" dirty="0" err="1" smtClean="0"/>
              <a:t>Star</a:t>
            </a:r>
            <a:r>
              <a:rPr lang="lv-LV" cap="none" dirty="0" smtClean="0"/>
              <a:t> </a:t>
            </a:r>
            <a:r>
              <a:rPr lang="lv-LV" cap="none" dirty="0" err="1" smtClean="0"/>
              <a:t>Chart</a:t>
            </a:r>
            <a:endParaRPr lang="lv-LV" dirty="0"/>
          </a:p>
        </p:txBody>
      </p:sp>
      <p:pic>
        <p:nvPicPr>
          <p:cNvPr id="6147" name="Picture 3" descr="C:\Users\Emils\Documents\Astronomija\Dažādi\Mobilās aplikācijas\Star Chart 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6965787" cy="43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mils\Documents\Astronomija\Dažādi\Mobilās aplikācijas\Star Chart 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03478"/>
            <a:ext cx="7288213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Emils\Documents\Astronomija\Dažādi\Mobilās aplikācijas\Star Chart 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278687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Emils\Documents\Astronomija\Dažādi\Mobilās aplikācijas\Star Chart 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80" y="2060848"/>
            <a:ext cx="7269163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Emils\Documents\Astronomija\Dažādi\Mobilās aplikācijas\Star Chart 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936" y="260084"/>
            <a:ext cx="3555652" cy="576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Emils\Documents\Astronomija\Dažādi\Mobilās aplikācijas\Star Chart 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3478"/>
            <a:ext cx="7790230" cy="484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Emils\Documents\Astronomija\Dažādi\Mobilās aplikācijas\Star Chart 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38028"/>
            <a:ext cx="7576245" cy="470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24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38138"/>
          </a:xfrm>
        </p:spPr>
        <p:txBody>
          <a:bodyPr/>
          <a:lstStyle/>
          <a:p>
            <a:r>
              <a:rPr lang="lv-LV" dirty="0" smtClean="0"/>
              <a:t>2. </a:t>
            </a:r>
            <a:r>
              <a:rPr lang="lv-LV" cap="none" dirty="0" err="1" smtClean="0"/>
              <a:t>Star</a:t>
            </a:r>
            <a:r>
              <a:rPr lang="lv-LV" cap="none" dirty="0" smtClean="0"/>
              <a:t> </a:t>
            </a:r>
            <a:r>
              <a:rPr lang="lv-LV" cap="none" dirty="0" err="1" smtClean="0"/>
              <a:t>Chart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lv-LV" sz="2000" dirty="0" smtClean="0"/>
              <a:t>virtuāla zvaigžņu karte</a:t>
            </a:r>
            <a:endParaRPr lang="lv-LV" sz="2000" dirty="0"/>
          </a:p>
          <a:p>
            <a:r>
              <a:rPr lang="lv-LV" sz="2000" dirty="0"/>
              <a:t>var mācīties </a:t>
            </a:r>
            <a:r>
              <a:rPr lang="lv-LV" sz="2000" dirty="0" smtClean="0"/>
              <a:t>zvaigznājus</a:t>
            </a:r>
          </a:p>
          <a:p>
            <a:r>
              <a:rPr lang="lv-LV" sz="2000" dirty="0"/>
              <a:t>var apskatīt planētas no kosmosa</a:t>
            </a:r>
          </a:p>
          <a:p>
            <a:r>
              <a:rPr lang="lv-LV" sz="2000" dirty="0" smtClean="0"/>
              <a:t>var </a:t>
            </a:r>
            <a:r>
              <a:rPr lang="lv-LV" sz="2000" dirty="0"/>
              <a:t>apskatīt </a:t>
            </a:r>
            <a:r>
              <a:rPr lang="lv-LV" sz="2000" dirty="0" smtClean="0"/>
              <a:t>miglaino debess objektu fotogrāfijas un datus</a:t>
            </a:r>
            <a:endParaRPr lang="lv-LV" sz="2000" dirty="0"/>
          </a:p>
          <a:p>
            <a:endParaRPr lang="lv-LV" sz="2000" dirty="0"/>
          </a:p>
          <a:p>
            <a:pPr marL="0" indent="0">
              <a:buNone/>
            </a:pPr>
            <a:r>
              <a:rPr lang="lv-LV" sz="2000" u="sng" dirty="0"/>
              <a:t>Pieejamība:</a:t>
            </a:r>
            <a:r>
              <a:rPr lang="lv-LV" sz="2000" dirty="0"/>
              <a:t> </a:t>
            </a:r>
            <a:r>
              <a:rPr lang="lv-LV" sz="2000" dirty="0" smtClean="0"/>
              <a:t>ANDROID, </a:t>
            </a:r>
            <a:r>
              <a:rPr lang="lv-LV" sz="2000" dirty="0" err="1" smtClean="0"/>
              <a:t>iOS</a:t>
            </a:r>
            <a:endParaRPr lang="lv-LV" sz="2000" dirty="0"/>
          </a:p>
          <a:p>
            <a:pPr marL="0" indent="0">
              <a:buNone/>
            </a:pPr>
            <a:r>
              <a:rPr lang="lv-LV" sz="2000" u="sng" dirty="0"/>
              <a:t>Cena:</a:t>
            </a:r>
            <a:r>
              <a:rPr lang="lv-LV" sz="2000" dirty="0"/>
              <a:t> </a:t>
            </a:r>
            <a:r>
              <a:rPr lang="lv-LV" sz="2000" i="1" dirty="0"/>
              <a:t>bez </a:t>
            </a:r>
            <a:r>
              <a:rPr lang="lv-LV" sz="2000" i="1" dirty="0" smtClean="0"/>
              <a:t>maksas vai 6.06 € (</a:t>
            </a:r>
            <a:r>
              <a:rPr lang="lv-LV" sz="2000" i="1" dirty="0" err="1" smtClean="0"/>
              <a:t>Android</a:t>
            </a:r>
            <a:r>
              <a:rPr lang="lv-LV" sz="2000" i="1" dirty="0" smtClean="0"/>
              <a:t>), 21.49 € (</a:t>
            </a:r>
            <a:r>
              <a:rPr lang="lv-LV" sz="2000" i="1" dirty="0" err="1" smtClean="0"/>
              <a:t>iOS</a:t>
            </a:r>
            <a:r>
              <a:rPr lang="lv-LV" sz="2000" i="1" dirty="0" smtClean="0"/>
              <a:t>)</a:t>
            </a:r>
            <a:endParaRPr lang="lv-LV" sz="2000" i="1" dirty="0"/>
          </a:p>
        </p:txBody>
      </p:sp>
      <p:pic>
        <p:nvPicPr>
          <p:cNvPr id="5122" name="Picture 2" descr="C:\Users\Emils\Documents\Astronomija\Dažādi\Mobilās aplikācijas\Star Chart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6672"/>
            <a:ext cx="1629544" cy="16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3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C:\Users\Emils\Documents\Astronomija\Dažādi\Mobilās aplikācijas\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8746"/>
            <a:ext cx="8550142" cy="481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lv-LV" dirty="0"/>
              <a:t>3</a:t>
            </a:r>
            <a:r>
              <a:rPr lang="lv-LV" dirty="0" smtClean="0"/>
              <a:t>. </a:t>
            </a:r>
            <a:r>
              <a:rPr lang="lv-LV" cap="none" dirty="0" err="1" smtClean="0"/>
              <a:t>Solar</a:t>
            </a:r>
            <a:r>
              <a:rPr lang="lv-LV" cap="none" dirty="0" smtClean="0"/>
              <a:t> </a:t>
            </a:r>
            <a:r>
              <a:rPr lang="lv-LV" cap="none" dirty="0" err="1" smtClean="0"/>
              <a:t>Walk</a:t>
            </a:r>
            <a:endParaRPr lang="lv-LV" dirty="0"/>
          </a:p>
        </p:txBody>
      </p:sp>
      <p:pic>
        <p:nvPicPr>
          <p:cNvPr id="8194" name="Picture 2" descr="C:\Users\Emils\Documents\Astronomija\Dažādi\Mobilās aplikācijas\1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737361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Emils\Documents\Astronomija\Dažādi\Mobilās aplikācijas\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92" y="1636118"/>
            <a:ext cx="7987813" cy="45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Emils\Documents\Astronomija\Dažādi\Mobilās aplikācijas\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39779"/>
            <a:ext cx="8268072" cy="51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Emils\Documents\Astronomija\Dažādi\Mobilās aplikācijas\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8746"/>
            <a:ext cx="8196064" cy="512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Emils\Documents\Astronomija\Dažādi\Mobilās aplikācijas\4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1" y="1103052"/>
            <a:ext cx="8906091" cy="556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mils\Documents\Astronomija\Dažādi\Mobilās aplikācijas\5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9" y="1167584"/>
            <a:ext cx="8901923" cy="556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08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38138"/>
          </a:xfrm>
        </p:spPr>
        <p:txBody>
          <a:bodyPr/>
          <a:lstStyle/>
          <a:p>
            <a:r>
              <a:rPr lang="lv-LV" dirty="0" smtClean="0"/>
              <a:t>3. </a:t>
            </a:r>
            <a:r>
              <a:rPr lang="lv-LV" cap="none" dirty="0" err="1" smtClean="0"/>
              <a:t>Solar</a:t>
            </a:r>
            <a:r>
              <a:rPr lang="lv-LV" cap="none" dirty="0" smtClean="0"/>
              <a:t> </a:t>
            </a:r>
            <a:r>
              <a:rPr lang="lv-LV" cap="none" dirty="0" err="1" smtClean="0"/>
              <a:t>Walk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lv-LV" sz="2000" dirty="0" smtClean="0"/>
              <a:t>3-D Saules sistēmas ķermeņi</a:t>
            </a:r>
            <a:endParaRPr lang="lv-LV" sz="2000" dirty="0"/>
          </a:p>
          <a:p>
            <a:r>
              <a:rPr lang="lv-LV" sz="2000" dirty="0" smtClean="0"/>
              <a:t>interaktīvs Galaktikas modelis</a:t>
            </a:r>
          </a:p>
          <a:p>
            <a:r>
              <a:rPr lang="lv-LV" sz="2000" dirty="0"/>
              <a:t>var </a:t>
            </a:r>
            <a:r>
              <a:rPr lang="lv-LV" sz="2000" dirty="0" smtClean="0"/>
              <a:t>aplūkot planētas un zvaigznes, uzzināt to parametrus, izpētes vēsturi</a:t>
            </a:r>
          </a:p>
          <a:p>
            <a:r>
              <a:rPr lang="lv-LV" sz="2000" dirty="0" smtClean="0"/>
              <a:t>var aplūkot mākslīgo pavadoņu modeļus</a:t>
            </a:r>
            <a:endParaRPr lang="lv-LV" sz="2000" dirty="0"/>
          </a:p>
          <a:p>
            <a:r>
              <a:rPr lang="lv-LV" sz="2000" dirty="0" smtClean="0"/>
              <a:t>iespējams iestatīt laiku</a:t>
            </a:r>
          </a:p>
          <a:p>
            <a:endParaRPr lang="lv-LV" sz="2000" dirty="0"/>
          </a:p>
          <a:p>
            <a:endParaRPr lang="lv-LV" sz="2000" dirty="0"/>
          </a:p>
          <a:p>
            <a:pPr marL="0" indent="0">
              <a:buNone/>
            </a:pPr>
            <a:r>
              <a:rPr lang="lv-LV" sz="2000" u="sng" dirty="0"/>
              <a:t>Pieejamība:</a:t>
            </a:r>
            <a:r>
              <a:rPr lang="lv-LV" sz="2000" dirty="0"/>
              <a:t> </a:t>
            </a:r>
            <a:r>
              <a:rPr lang="lv-LV" sz="2000" dirty="0" err="1" smtClean="0"/>
              <a:t>iOS</a:t>
            </a:r>
            <a:endParaRPr lang="lv-LV" sz="2000" dirty="0"/>
          </a:p>
          <a:p>
            <a:pPr marL="0" indent="0">
              <a:buNone/>
            </a:pPr>
            <a:r>
              <a:rPr lang="lv-LV" sz="2000" u="sng" dirty="0"/>
              <a:t>Cena:</a:t>
            </a:r>
            <a:r>
              <a:rPr lang="lv-LV" sz="2000" dirty="0"/>
              <a:t> </a:t>
            </a:r>
            <a:r>
              <a:rPr lang="lv-LV" sz="2000" i="1" dirty="0"/>
              <a:t>bez </a:t>
            </a:r>
            <a:r>
              <a:rPr lang="lv-LV" sz="2000" i="1" dirty="0" smtClean="0"/>
              <a:t>maksas* vai 2.69 €</a:t>
            </a:r>
            <a:endParaRPr lang="lv-LV" sz="2000" i="1" dirty="0"/>
          </a:p>
        </p:txBody>
      </p:sp>
      <p:pic>
        <p:nvPicPr>
          <p:cNvPr id="7170" name="Picture 2" descr="C:\Users\Emils\Documents\Astronomija\Dažādi\Mobilās aplikācijas\solarwal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8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445</TotalTime>
  <Words>579</Words>
  <Application>Microsoft Office PowerPoint</Application>
  <PresentationFormat>On-screen Show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Horizon</vt:lpstr>
      <vt:lpstr>Ar astronomiju saistītās mobilās aplikācijas un to lietojumi</vt:lpstr>
      <vt:lpstr>Kas ir mobilā aplikācija?</vt:lpstr>
      <vt:lpstr>Kādas ir mobilo aplikāciju priekšrocības?</vt:lpstr>
      <vt:lpstr>1. Google Sky Map</vt:lpstr>
      <vt:lpstr>1. Google Sky Map</vt:lpstr>
      <vt:lpstr>2. Star Chart</vt:lpstr>
      <vt:lpstr>2. Star Chart</vt:lpstr>
      <vt:lpstr>3. Solar Walk</vt:lpstr>
      <vt:lpstr>3. Solar Walk</vt:lpstr>
      <vt:lpstr>4. Luminos</vt:lpstr>
      <vt:lpstr>4. Luminos</vt:lpstr>
      <vt:lpstr>5. Stellarium Mobile</vt:lpstr>
      <vt:lpstr>5. Stellarium Mobile</vt:lpstr>
      <vt:lpstr>6. Moon Phase Pro</vt:lpstr>
      <vt:lpstr>6. Moon Phase Pro</vt:lpstr>
      <vt:lpstr>7. Sundroid Pro Sunrise Sunset</vt:lpstr>
      <vt:lpstr>7. Sundroid Pro Sunrise Sunset</vt:lpstr>
      <vt:lpstr>8. Planet’s Position</vt:lpstr>
      <vt:lpstr>8. Planet’s Position</vt:lpstr>
      <vt:lpstr>9. NASA app</vt:lpstr>
      <vt:lpstr>9. NASA app</vt:lpstr>
      <vt:lpstr>Paldies par uzmanību!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 astronomiju saistītās mobilās aplikācijas un to lietojumi</dc:title>
  <dc:creator>Emils</dc:creator>
  <cp:lastModifiedBy>Emils</cp:lastModifiedBy>
  <cp:revision>23</cp:revision>
  <dcterms:created xsi:type="dcterms:W3CDTF">2014-01-29T09:02:59Z</dcterms:created>
  <dcterms:modified xsi:type="dcterms:W3CDTF">2014-02-05T09:14:00Z</dcterms:modified>
</cp:coreProperties>
</file>