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300" r:id="rId3"/>
    <p:sldId id="305" r:id="rId4"/>
    <p:sldId id="294" r:id="rId5"/>
    <p:sldId id="257" r:id="rId6"/>
    <p:sldId id="259" r:id="rId7"/>
    <p:sldId id="258" r:id="rId8"/>
    <p:sldId id="292" r:id="rId9"/>
    <p:sldId id="295" r:id="rId10"/>
    <p:sldId id="296" r:id="rId11"/>
    <p:sldId id="262" r:id="rId12"/>
    <p:sldId id="279" r:id="rId13"/>
    <p:sldId id="263" r:id="rId14"/>
    <p:sldId id="274" r:id="rId15"/>
    <p:sldId id="276" r:id="rId16"/>
    <p:sldId id="301" r:id="rId17"/>
    <p:sldId id="284" r:id="rId18"/>
    <p:sldId id="290" r:id="rId19"/>
    <p:sldId id="291" r:id="rId20"/>
    <p:sldId id="307" r:id="rId21"/>
    <p:sldId id="277" r:id="rId22"/>
    <p:sldId id="286" r:id="rId23"/>
    <p:sldId id="306" r:id="rId24"/>
    <p:sldId id="287" r:id="rId25"/>
    <p:sldId id="288" r:id="rId26"/>
    <p:sldId id="289" r:id="rId27"/>
    <p:sldId id="264" r:id="rId28"/>
    <p:sldId id="297" r:id="rId29"/>
    <p:sldId id="273" r:id="rId30"/>
    <p:sldId id="267" r:id="rId31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697B"/>
    <a:srgbClr val="87CB3D"/>
    <a:srgbClr val="9A0000"/>
    <a:srgbClr val="A40000"/>
    <a:srgbClr val="A50021"/>
    <a:srgbClr val="FFFFCC"/>
    <a:srgbClr val="F17F25"/>
    <a:srgbClr val="EDEFF3"/>
    <a:srgbClr val="D9DEE7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737F-D51A-427C-8372-5278FA9C4E3E}" type="datetimeFigureOut">
              <a:rPr lang="en-GB" smtClean="0"/>
              <a:t>18/05/2014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C01C-4CCA-4E3B-87A9-5AA7E7694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03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737F-D51A-427C-8372-5278FA9C4E3E}" type="datetimeFigureOut">
              <a:rPr lang="en-GB" smtClean="0"/>
              <a:t>18/05/2014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C01C-4CCA-4E3B-87A9-5AA7E7694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2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737F-D51A-427C-8372-5278FA9C4E3E}" type="datetimeFigureOut">
              <a:rPr lang="en-GB" smtClean="0"/>
              <a:t>18/05/2014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C01C-4CCA-4E3B-87A9-5AA7E7694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67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defRPr>
                <a:solidFill>
                  <a:srgbClr val="091945"/>
                </a:solidFill>
              </a:defRPr>
            </a:lvl1pPr>
            <a:lvl2pPr>
              <a:buClr>
                <a:srgbClr val="C00000"/>
              </a:buClr>
              <a:defRPr>
                <a:solidFill>
                  <a:srgbClr val="091945"/>
                </a:solidFill>
              </a:defRPr>
            </a:lvl2pPr>
            <a:lvl3pPr>
              <a:buClr>
                <a:srgbClr val="C00000"/>
              </a:buClr>
              <a:defRPr>
                <a:solidFill>
                  <a:srgbClr val="091945"/>
                </a:solidFill>
              </a:defRPr>
            </a:lvl3pPr>
            <a:lvl4pPr>
              <a:buClr>
                <a:srgbClr val="C00000"/>
              </a:buClr>
              <a:defRPr>
                <a:solidFill>
                  <a:srgbClr val="091945"/>
                </a:solidFill>
              </a:defRPr>
            </a:lvl4pPr>
            <a:lvl5pPr>
              <a:buClr>
                <a:srgbClr val="C00000"/>
              </a:buClr>
              <a:defRPr>
                <a:solidFill>
                  <a:srgbClr val="09194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737F-D51A-427C-8372-5278FA9C4E3E}" type="datetimeFigureOut">
              <a:rPr lang="en-GB" smtClean="0"/>
              <a:t>18/05/2014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C01C-4CCA-4E3B-87A9-5AA7E7694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36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737F-D51A-427C-8372-5278FA9C4E3E}" type="datetimeFigureOut">
              <a:rPr lang="en-GB" smtClean="0"/>
              <a:t>18/05/2014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C01C-4CCA-4E3B-87A9-5AA7E7694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05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737F-D51A-427C-8372-5278FA9C4E3E}" type="datetimeFigureOut">
              <a:rPr lang="en-GB" smtClean="0"/>
              <a:t>18/05/2014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C01C-4CCA-4E3B-87A9-5AA7E7694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65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737F-D51A-427C-8372-5278FA9C4E3E}" type="datetimeFigureOut">
              <a:rPr lang="en-GB" smtClean="0"/>
              <a:t>18/05/2014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C01C-4CCA-4E3B-87A9-5AA7E7694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99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737F-D51A-427C-8372-5278FA9C4E3E}" type="datetimeFigureOut">
              <a:rPr lang="en-GB" smtClean="0"/>
              <a:t>18/05/2014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C01C-4CCA-4E3B-87A9-5AA7E7694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9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737F-D51A-427C-8372-5278FA9C4E3E}" type="datetimeFigureOut">
              <a:rPr lang="en-GB" smtClean="0"/>
              <a:t>18/05/2014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C01C-4CCA-4E3B-87A9-5AA7E7694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9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737F-D51A-427C-8372-5278FA9C4E3E}" type="datetimeFigureOut">
              <a:rPr lang="en-GB" smtClean="0"/>
              <a:t>18/05/2014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C01C-4CCA-4E3B-87A9-5AA7E7694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59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737F-D51A-427C-8372-5278FA9C4E3E}" type="datetimeFigureOut">
              <a:rPr lang="en-GB" smtClean="0"/>
              <a:t>18/05/2014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C01C-4CCA-4E3B-87A9-5AA7E7694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816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3737F-D51A-427C-8372-5278FA9C4E3E}" type="datetimeFigureOut">
              <a:rPr lang="en-GB" smtClean="0"/>
              <a:t>18/05/2014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FC01C-4CCA-4E3B-87A9-5AA7E7694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3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088" y="5707558"/>
            <a:ext cx="9151088" cy="1150442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http://www.marqui.com/files/Images/blog/Higher_Education_Success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8" y="1209615"/>
            <a:ext cx="9151088" cy="449794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-7088" y="3070225"/>
            <a:ext cx="9151088" cy="1676400"/>
          </a:xfrm>
          <a:prstGeom prst="rect">
            <a:avLst/>
          </a:prstGeom>
          <a:solidFill>
            <a:schemeClr val="tx2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048000"/>
            <a:ext cx="8991600" cy="1698625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20000"/>
              </a:lnSpc>
            </a:pPr>
            <a:r>
              <a:rPr lang="en-GB" sz="3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PHD  DEGREE  IN  LATVIA:</a:t>
            </a:r>
            <a:br>
              <a:rPr lang="en-GB" sz="3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</a:br>
            <a:r>
              <a:rPr lang="en-GB" sz="3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INTERNAL NEED OR </a:t>
            </a:r>
            <a:br>
              <a:rPr lang="en-GB" sz="3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</a:br>
            <a:r>
              <a:rPr lang="en-GB" sz="3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DEMAND FROM LABOUR MARKET?</a:t>
            </a:r>
            <a:endParaRPr lang="en-GB" sz="3800" b="1" dirty="0">
              <a:solidFill>
                <a:schemeClr val="bg2">
                  <a:lumMod val="9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088" y="5799147"/>
            <a:ext cx="915108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300" b="1" spc="300" dirty="0" smtClean="0"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ALEXANDER  TARVID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52401"/>
            <a:ext cx="4572000" cy="102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://www.lu.lv/fileadmin/user_upload/lu_portal/logo/lu-logo-anglju760x26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196" y="76200"/>
            <a:ext cx="2896004" cy="100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28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MARKETING PHD STUDIES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Internal marketing</a:t>
            </a:r>
          </a:p>
          <a:p>
            <a:r>
              <a:rPr lang="en-GB" sz="2800" dirty="0" smtClean="0"/>
              <a:t>Sources of information</a:t>
            </a:r>
          </a:p>
          <a:p>
            <a:pPr lvl="1"/>
            <a:r>
              <a:rPr lang="en-GB" sz="2400" dirty="0" smtClean="0"/>
              <a:t>University’s website</a:t>
            </a:r>
          </a:p>
          <a:p>
            <a:pPr lvl="1"/>
            <a:r>
              <a:rPr lang="en-GB" sz="2400" dirty="0" smtClean="0"/>
              <a:t>Contact person of the study programme</a:t>
            </a:r>
          </a:p>
          <a:p>
            <a:pPr lvl="1"/>
            <a:r>
              <a:rPr lang="en-GB" sz="2400" dirty="0" smtClean="0"/>
              <a:t>Potential doctoral thesis supervisor</a:t>
            </a:r>
            <a:endParaRPr lang="en-GB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5276088"/>
            <a:ext cx="9109946" cy="1602454"/>
            <a:chOff x="0" y="5276088"/>
            <a:chExt cx="9109946" cy="160245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pic>
          <p:nvPicPr>
            <p:cNvPr id="16386" name="Picture 2" descr="http://som.uci.edu/graduate-studies/images/gallery_large/clayma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4889" y="5278342"/>
              <a:ext cx="2398587" cy="1600200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88" name="Picture 4" descr="http://law.queensu.ca/graduateStudies/areasOfGraduateStudy/areasOfGraduateStudy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03"/>
            <a:stretch/>
          </p:blipFill>
          <p:spPr bwMode="auto">
            <a:xfrm>
              <a:off x="0" y="5278342"/>
              <a:ext cx="1905000" cy="1579657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http://www.emmanuel.edu/assets/images/Graduate_Studies/1000w_Banners/banner_1000x400_grad_studies_04.jpg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53" r="17610"/>
            <a:stretch/>
          </p:blipFill>
          <p:spPr bwMode="auto">
            <a:xfrm>
              <a:off x="5760690" y="5276088"/>
              <a:ext cx="3349256" cy="160245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</p:pic>
        <p:pic>
          <p:nvPicPr>
            <p:cNvPr id="7" name="Picture 6" descr="http://www.kent.edu/academics/graduatestudies/images/Grad-305px_1.jpg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75" r="41283"/>
            <a:stretch/>
          </p:blipFill>
          <p:spPr bwMode="auto">
            <a:xfrm>
              <a:off x="1896140" y="5278342"/>
              <a:ext cx="1428750" cy="1600200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95551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9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princeton.edu/africanamericanstudies/graduate/Student_Hand_resize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-14514" y="4953000"/>
            <a:ext cx="9158514" cy="68580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886325"/>
            <a:ext cx="7772400" cy="136207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Methodology</a:t>
            </a:r>
            <a:endParaRPr lang="en-GB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839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8038"/>
          </a:xfrm>
        </p:spPr>
        <p:txBody>
          <a:bodyPr/>
          <a:lstStyle/>
          <a:p>
            <a:r>
              <a:rPr lang="en-GB" sz="4000" dirty="0" smtClean="0"/>
              <a:t>METHODOLOGY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7848600" cy="3799369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Survey method:	online survey</a:t>
            </a:r>
          </a:p>
          <a:p>
            <a:r>
              <a:rPr lang="en-GB" dirty="0" smtClean="0"/>
              <a:t>Distributed in:	</a:t>
            </a:r>
            <a:r>
              <a:rPr lang="en-GB" b="1" dirty="0" smtClean="0">
                <a:solidFill>
                  <a:srgbClr val="C00000"/>
                </a:solidFill>
              </a:rPr>
              <a:t>14</a:t>
            </a:r>
            <a:r>
              <a:rPr lang="en-GB" dirty="0" smtClean="0"/>
              <a:t>  largest </a:t>
            </a:r>
            <a:r>
              <a:rPr lang="en-GB" dirty="0" err="1" smtClean="0"/>
              <a:t>uni’s</a:t>
            </a:r>
            <a:r>
              <a:rPr lang="en-GB" dirty="0" smtClean="0"/>
              <a:t> in Latvia</a:t>
            </a:r>
          </a:p>
          <a:p>
            <a:r>
              <a:rPr lang="en-GB" dirty="0" smtClean="0"/>
              <a:t>Questionnaire:	</a:t>
            </a:r>
            <a:r>
              <a:rPr lang="en-GB" b="1" dirty="0" smtClean="0">
                <a:solidFill>
                  <a:srgbClr val="C00000"/>
                </a:solidFill>
              </a:rPr>
              <a:t>33</a:t>
            </a:r>
            <a:r>
              <a:rPr lang="en-GB" b="1" dirty="0" smtClean="0"/>
              <a:t> </a:t>
            </a:r>
            <a:r>
              <a:rPr lang="en-GB" dirty="0" smtClean="0"/>
              <a:t> questions</a:t>
            </a:r>
          </a:p>
          <a:p>
            <a:pPr lvl="1"/>
            <a:r>
              <a:rPr lang="en-US" dirty="0" smtClean="0"/>
              <a:t>Current PhD studies</a:t>
            </a:r>
          </a:p>
          <a:p>
            <a:pPr lvl="1"/>
            <a:r>
              <a:rPr lang="en-US" dirty="0" smtClean="0"/>
              <a:t>Goals respondents pursued</a:t>
            </a:r>
          </a:p>
          <a:p>
            <a:pPr lvl="1"/>
            <a:r>
              <a:rPr lang="en-US" dirty="0" smtClean="0"/>
              <a:t>Factors affecting the choice of university</a:t>
            </a:r>
          </a:p>
          <a:p>
            <a:pPr lvl="1"/>
            <a:r>
              <a:rPr lang="en-US" dirty="0" smtClean="0"/>
              <a:t>Previous studies</a:t>
            </a:r>
          </a:p>
          <a:p>
            <a:pPr lvl="1"/>
            <a:r>
              <a:rPr lang="en-US" dirty="0" smtClean="0"/>
              <a:t>Last job and household income</a:t>
            </a:r>
          </a:p>
          <a:p>
            <a:pPr lvl="1"/>
            <a:r>
              <a:rPr lang="en-US" dirty="0" smtClean="0"/>
              <a:t>Basic background (sex, age, family status)</a:t>
            </a:r>
            <a:endParaRPr lang="en-GB" dirty="0" smtClean="0"/>
          </a:p>
          <a:p>
            <a:r>
              <a:rPr lang="en-GB" dirty="0" smtClean="0"/>
              <a:t>Question types:	closed &amp; open-ended</a:t>
            </a:r>
            <a:endParaRPr lang="en-GB" dirty="0"/>
          </a:p>
        </p:txBody>
      </p:sp>
      <p:pic>
        <p:nvPicPr>
          <p:cNvPr id="1026" name="Picture 2" descr="http://www.princeton.edu/africanamericanstudies/graduate/Student_Hand_resiz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489" b="19224"/>
          <a:stretch/>
        </p:blipFill>
        <p:spPr bwMode="auto">
          <a:xfrm>
            <a:off x="0" y="4561368"/>
            <a:ext cx="9167037" cy="230726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55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9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hinkingfutures.net/wp-content/uploads/2010/10/University-Future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40"/>
            <a:ext cx="9162852" cy="687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-14514" y="4953000"/>
            <a:ext cx="9158514" cy="68580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886325"/>
            <a:ext cx="7772400" cy="136207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Results &amp; Analysis</a:t>
            </a:r>
            <a:endParaRPr lang="en-GB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825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dir.coolclips.com/Education/School/Graduation/Educational_Concepts/post_graduate_studies_with_higher_learning_symbols_CoolClips_vc005742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2" b="8030"/>
          <a:stretch/>
        </p:blipFill>
        <p:spPr bwMode="auto">
          <a:xfrm>
            <a:off x="0" y="3124200"/>
            <a:ext cx="9144000" cy="37320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BASIC INFO ABOUT SAMPLE</a:t>
            </a:r>
            <a:endParaRPr lang="en-GB" sz="4000" dirty="0"/>
          </a:p>
        </p:txBody>
      </p:sp>
      <p:sp>
        <p:nvSpPr>
          <p:cNvPr id="2" name="Rectangle 1"/>
          <p:cNvSpPr/>
          <p:nvPr/>
        </p:nvSpPr>
        <p:spPr>
          <a:xfrm>
            <a:off x="0" y="3124200"/>
            <a:ext cx="9144000" cy="37338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914401"/>
            <a:ext cx="4495800" cy="20574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Number of responses</a:t>
            </a:r>
          </a:p>
          <a:p>
            <a:pPr lvl="1"/>
            <a:r>
              <a:rPr lang="en-GB" sz="2400" dirty="0" smtClean="0"/>
              <a:t>Overall		      </a:t>
            </a:r>
            <a:r>
              <a:rPr lang="en-GB" sz="2400" b="1" dirty="0" smtClean="0">
                <a:solidFill>
                  <a:srgbClr val="C00000"/>
                </a:solidFill>
              </a:rPr>
              <a:t>306</a:t>
            </a:r>
          </a:p>
          <a:p>
            <a:pPr lvl="1"/>
            <a:r>
              <a:rPr lang="en-GB" sz="2400" dirty="0" smtClean="0"/>
              <a:t>Fully completed	      </a:t>
            </a:r>
            <a:r>
              <a:rPr lang="en-GB" sz="2400" b="1" dirty="0" smtClean="0">
                <a:solidFill>
                  <a:srgbClr val="C00000"/>
                </a:solidFill>
              </a:rPr>
              <a:t>207</a:t>
            </a:r>
          </a:p>
          <a:p>
            <a:pPr lvl="1"/>
            <a:r>
              <a:rPr lang="en-GB" sz="2400" dirty="0" smtClean="0"/>
              <a:t>Study abroad	      </a:t>
            </a:r>
            <a:r>
              <a:rPr lang="en-GB" sz="2400" b="1" dirty="0" smtClean="0">
                <a:solidFill>
                  <a:srgbClr val="C00000"/>
                </a:solidFill>
              </a:rPr>
              <a:t>11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648200" y="914400"/>
            <a:ext cx="44958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</a:pPr>
            <a:r>
              <a:rPr lang="en-GB" sz="2800" dirty="0">
                <a:solidFill>
                  <a:srgbClr val="091945"/>
                </a:solidFill>
              </a:rPr>
              <a:t>Composition by status</a:t>
            </a:r>
          </a:p>
          <a:p>
            <a:pPr lvl="1">
              <a:buClr>
                <a:srgbClr val="C00000"/>
              </a:buClr>
            </a:pPr>
            <a:r>
              <a:rPr lang="en-GB" sz="2400" dirty="0">
                <a:solidFill>
                  <a:srgbClr val="091945"/>
                </a:solidFill>
              </a:rPr>
              <a:t>PhD students	</a:t>
            </a:r>
            <a:r>
              <a:rPr lang="en-GB" sz="2400" dirty="0" smtClean="0">
                <a:solidFill>
                  <a:srgbClr val="091945"/>
                </a:solidFill>
              </a:rPr>
              <a:t>     </a:t>
            </a:r>
            <a:r>
              <a:rPr lang="en-GB" sz="2400" b="1" dirty="0" smtClean="0">
                <a:solidFill>
                  <a:srgbClr val="C00000"/>
                </a:solidFill>
              </a:rPr>
              <a:t>78</a:t>
            </a:r>
            <a:r>
              <a:rPr lang="en-GB" sz="2400" b="1" dirty="0">
                <a:solidFill>
                  <a:srgbClr val="C00000"/>
                </a:solidFill>
              </a:rPr>
              <a:t>%</a:t>
            </a:r>
          </a:p>
          <a:p>
            <a:pPr lvl="1">
              <a:buClr>
                <a:srgbClr val="C00000"/>
              </a:buClr>
            </a:pPr>
            <a:r>
              <a:rPr lang="en-GB" sz="2400" dirty="0">
                <a:solidFill>
                  <a:srgbClr val="091945"/>
                </a:solidFill>
              </a:rPr>
              <a:t>PhD candidates	</a:t>
            </a:r>
            <a:r>
              <a:rPr lang="en-GB" sz="2400" dirty="0" smtClean="0">
                <a:solidFill>
                  <a:srgbClr val="091945"/>
                </a:solidFill>
              </a:rPr>
              <a:t>     </a:t>
            </a:r>
            <a:r>
              <a:rPr lang="en-GB" sz="2400" b="1" dirty="0" smtClean="0">
                <a:solidFill>
                  <a:srgbClr val="C00000"/>
                </a:solidFill>
              </a:rPr>
              <a:t>22</a:t>
            </a:r>
            <a:r>
              <a:rPr lang="en-GB" sz="2400" b="1" dirty="0">
                <a:solidFill>
                  <a:srgbClr val="C00000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27657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GOALS PURSUED WHEN GOING FOR PHD STUDIES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914400"/>
          </a:xfrm>
        </p:spPr>
        <p:txBody>
          <a:bodyPr>
            <a:noAutofit/>
          </a:bodyPr>
          <a:lstStyle/>
          <a:p>
            <a:r>
              <a:rPr lang="en-GB" sz="2400" dirty="0" smtClean="0"/>
              <a:t>Most important goals: new achievement, learning/research experience, career, and contribution to science &amp; global dev.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" t="1537" r="962" b="1846"/>
          <a:stretch/>
        </p:blipFill>
        <p:spPr bwMode="auto">
          <a:xfrm>
            <a:off x="-228600" y="685799"/>
            <a:ext cx="9372600" cy="520082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767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52400" y="3733800"/>
            <a:ext cx="8915400" cy="28194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52400" y="762000"/>
            <a:ext cx="8915400" cy="2819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578648" y="1629755"/>
            <a:ext cx="926552" cy="1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694738" y="1594803"/>
            <a:ext cx="926552" cy="1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9" idx="2"/>
            <a:endCxn id="6" idx="7"/>
          </p:cNvCxnSpPr>
          <p:nvPr/>
        </p:nvCxnSpPr>
        <p:spPr>
          <a:xfrm flipV="1">
            <a:off x="2456927" y="1954255"/>
            <a:ext cx="1048273" cy="489253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01240" y="2123030"/>
            <a:ext cx="0" cy="334920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2" idx="1"/>
            <a:endCxn id="6" idx="4"/>
          </p:cNvCxnSpPr>
          <p:nvPr/>
        </p:nvCxnSpPr>
        <p:spPr>
          <a:xfrm flipH="1" flipV="1">
            <a:off x="5715000" y="1954255"/>
            <a:ext cx="1037918" cy="503695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610100" y="4824828"/>
            <a:ext cx="0" cy="526262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2" idx="4"/>
          </p:cNvCxnSpPr>
          <p:nvPr/>
        </p:nvCxnSpPr>
        <p:spPr>
          <a:xfrm>
            <a:off x="2578649" y="4688817"/>
            <a:ext cx="789489" cy="797583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23" idx="7"/>
          </p:cNvCxnSpPr>
          <p:nvPr/>
        </p:nvCxnSpPr>
        <p:spPr>
          <a:xfrm flipV="1">
            <a:off x="5943600" y="4645039"/>
            <a:ext cx="677689" cy="706051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578648" y="5687973"/>
            <a:ext cx="926552" cy="1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5901069" y="5705124"/>
            <a:ext cx="926552" cy="1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GROUPS OF GOALS</a:t>
            </a:r>
            <a:endParaRPr lang="en-GB" sz="4000" dirty="0"/>
          </a:p>
        </p:txBody>
      </p:sp>
      <p:sp>
        <p:nvSpPr>
          <p:cNvPr id="6" name="Freeform 5"/>
          <p:cNvSpPr/>
          <p:nvPr/>
        </p:nvSpPr>
        <p:spPr>
          <a:xfrm>
            <a:off x="3505200" y="1143000"/>
            <a:ext cx="2209800" cy="973510"/>
          </a:xfrm>
          <a:custGeom>
            <a:avLst/>
            <a:gdLst>
              <a:gd name="connsiteX0" fmla="*/ 0 w 1287290"/>
              <a:gd name="connsiteY0" fmla="*/ 208901 h 1253378"/>
              <a:gd name="connsiteX1" fmla="*/ 208901 w 1287290"/>
              <a:gd name="connsiteY1" fmla="*/ 0 h 1253378"/>
              <a:gd name="connsiteX2" fmla="*/ 1078389 w 1287290"/>
              <a:gd name="connsiteY2" fmla="*/ 0 h 1253378"/>
              <a:gd name="connsiteX3" fmla="*/ 1287290 w 1287290"/>
              <a:gd name="connsiteY3" fmla="*/ 208901 h 1253378"/>
              <a:gd name="connsiteX4" fmla="*/ 1287290 w 1287290"/>
              <a:gd name="connsiteY4" fmla="*/ 1044477 h 1253378"/>
              <a:gd name="connsiteX5" fmla="*/ 1078389 w 1287290"/>
              <a:gd name="connsiteY5" fmla="*/ 1253378 h 1253378"/>
              <a:gd name="connsiteX6" fmla="*/ 208901 w 1287290"/>
              <a:gd name="connsiteY6" fmla="*/ 1253378 h 1253378"/>
              <a:gd name="connsiteX7" fmla="*/ 0 w 1287290"/>
              <a:gd name="connsiteY7" fmla="*/ 1044477 h 1253378"/>
              <a:gd name="connsiteX8" fmla="*/ 0 w 1287290"/>
              <a:gd name="connsiteY8" fmla="*/ 208901 h 125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7290" h="1253378">
                <a:moveTo>
                  <a:pt x="0" y="208901"/>
                </a:moveTo>
                <a:cubicBezTo>
                  <a:pt x="0" y="93528"/>
                  <a:pt x="93528" y="0"/>
                  <a:pt x="208901" y="0"/>
                </a:cubicBezTo>
                <a:lnTo>
                  <a:pt x="1078389" y="0"/>
                </a:lnTo>
                <a:cubicBezTo>
                  <a:pt x="1193762" y="0"/>
                  <a:pt x="1287290" y="93528"/>
                  <a:pt x="1287290" y="208901"/>
                </a:cubicBezTo>
                <a:lnTo>
                  <a:pt x="1287290" y="1044477"/>
                </a:lnTo>
                <a:cubicBezTo>
                  <a:pt x="1287290" y="1159850"/>
                  <a:pt x="1193762" y="1253378"/>
                  <a:pt x="1078389" y="1253378"/>
                </a:cubicBezTo>
                <a:lnTo>
                  <a:pt x="208901" y="1253378"/>
                </a:lnTo>
                <a:cubicBezTo>
                  <a:pt x="93528" y="1253378"/>
                  <a:pt x="0" y="1159850"/>
                  <a:pt x="0" y="1044477"/>
                </a:cubicBezTo>
                <a:lnTo>
                  <a:pt x="0" y="20890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605" tIns="119605" rIns="119605" bIns="11960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b="1" kern="1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PERSONAL</a:t>
            </a:r>
            <a:endParaRPr lang="en-GB" sz="3200" b="1" kern="1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621289" y="1143000"/>
            <a:ext cx="2294110" cy="816053"/>
          </a:xfrm>
          <a:custGeom>
            <a:avLst/>
            <a:gdLst>
              <a:gd name="connsiteX0" fmla="*/ 0 w 1439692"/>
              <a:gd name="connsiteY0" fmla="*/ 109768 h 658596"/>
              <a:gd name="connsiteX1" fmla="*/ 109768 w 1439692"/>
              <a:gd name="connsiteY1" fmla="*/ 0 h 658596"/>
              <a:gd name="connsiteX2" fmla="*/ 1329924 w 1439692"/>
              <a:gd name="connsiteY2" fmla="*/ 0 h 658596"/>
              <a:gd name="connsiteX3" fmla="*/ 1439692 w 1439692"/>
              <a:gd name="connsiteY3" fmla="*/ 109768 h 658596"/>
              <a:gd name="connsiteX4" fmla="*/ 1439692 w 1439692"/>
              <a:gd name="connsiteY4" fmla="*/ 548828 h 658596"/>
              <a:gd name="connsiteX5" fmla="*/ 1329924 w 1439692"/>
              <a:gd name="connsiteY5" fmla="*/ 658596 h 658596"/>
              <a:gd name="connsiteX6" fmla="*/ 109768 w 1439692"/>
              <a:gd name="connsiteY6" fmla="*/ 658596 h 658596"/>
              <a:gd name="connsiteX7" fmla="*/ 0 w 1439692"/>
              <a:gd name="connsiteY7" fmla="*/ 548828 h 658596"/>
              <a:gd name="connsiteX8" fmla="*/ 0 w 1439692"/>
              <a:gd name="connsiteY8" fmla="*/ 109768 h 65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692" h="658596">
                <a:moveTo>
                  <a:pt x="0" y="109768"/>
                </a:moveTo>
                <a:cubicBezTo>
                  <a:pt x="0" y="49145"/>
                  <a:pt x="49145" y="0"/>
                  <a:pt x="109768" y="0"/>
                </a:cubicBezTo>
                <a:lnTo>
                  <a:pt x="1329924" y="0"/>
                </a:lnTo>
                <a:cubicBezTo>
                  <a:pt x="1390547" y="0"/>
                  <a:pt x="1439692" y="49145"/>
                  <a:pt x="1439692" y="109768"/>
                </a:cubicBezTo>
                <a:lnTo>
                  <a:pt x="1439692" y="548828"/>
                </a:lnTo>
                <a:cubicBezTo>
                  <a:pt x="1439692" y="609451"/>
                  <a:pt x="1390547" y="658596"/>
                  <a:pt x="1329924" y="658596"/>
                </a:cubicBezTo>
                <a:lnTo>
                  <a:pt x="109768" y="658596"/>
                </a:lnTo>
                <a:cubicBezTo>
                  <a:pt x="49145" y="658596"/>
                  <a:pt x="0" y="609451"/>
                  <a:pt x="0" y="548828"/>
                </a:cubicBezTo>
                <a:lnTo>
                  <a:pt x="0" y="1097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110" tIns="93110" rIns="93110" bIns="9311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800" b="1" kern="1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Desire</a:t>
            </a:r>
            <a:endParaRPr lang="en-GB" sz="2800" b="1" kern="1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621290" y="2457950"/>
            <a:ext cx="2294110" cy="816053"/>
          </a:xfrm>
          <a:custGeom>
            <a:avLst/>
            <a:gdLst>
              <a:gd name="connsiteX0" fmla="*/ 0 w 1913111"/>
              <a:gd name="connsiteY0" fmla="*/ 109768 h 658596"/>
              <a:gd name="connsiteX1" fmla="*/ 109768 w 1913111"/>
              <a:gd name="connsiteY1" fmla="*/ 0 h 658596"/>
              <a:gd name="connsiteX2" fmla="*/ 1803343 w 1913111"/>
              <a:gd name="connsiteY2" fmla="*/ 0 h 658596"/>
              <a:gd name="connsiteX3" fmla="*/ 1913111 w 1913111"/>
              <a:gd name="connsiteY3" fmla="*/ 109768 h 658596"/>
              <a:gd name="connsiteX4" fmla="*/ 1913111 w 1913111"/>
              <a:gd name="connsiteY4" fmla="*/ 548828 h 658596"/>
              <a:gd name="connsiteX5" fmla="*/ 1803343 w 1913111"/>
              <a:gd name="connsiteY5" fmla="*/ 658596 h 658596"/>
              <a:gd name="connsiteX6" fmla="*/ 109768 w 1913111"/>
              <a:gd name="connsiteY6" fmla="*/ 658596 h 658596"/>
              <a:gd name="connsiteX7" fmla="*/ 0 w 1913111"/>
              <a:gd name="connsiteY7" fmla="*/ 548828 h 658596"/>
              <a:gd name="connsiteX8" fmla="*/ 0 w 1913111"/>
              <a:gd name="connsiteY8" fmla="*/ 109768 h 65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3111" h="658596">
                <a:moveTo>
                  <a:pt x="0" y="109768"/>
                </a:moveTo>
                <a:cubicBezTo>
                  <a:pt x="0" y="49145"/>
                  <a:pt x="49145" y="0"/>
                  <a:pt x="109768" y="0"/>
                </a:cubicBezTo>
                <a:lnTo>
                  <a:pt x="1803343" y="0"/>
                </a:lnTo>
                <a:cubicBezTo>
                  <a:pt x="1863966" y="0"/>
                  <a:pt x="1913111" y="49145"/>
                  <a:pt x="1913111" y="109768"/>
                </a:cubicBezTo>
                <a:lnTo>
                  <a:pt x="1913111" y="548828"/>
                </a:lnTo>
                <a:cubicBezTo>
                  <a:pt x="1913111" y="609451"/>
                  <a:pt x="1863966" y="658596"/>
                  <a:pt x="1803343" y="658596"/>
                </a:cubicBezTo>
                <a:lnTo>
                  <a:pt x="109768" y="658596"/>
                </a:lnTo>
                <a:cubicBezTo>
                  <a:pt x="49145" y="658596"/>
                  <a:pt x="0" y="609451"/>
                  <a:pt x="0" y="548828"/>
                </a:cubicBezTo>
                <a:lnTo>
                  <a:pt x="0" y="1097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110" tIns="93110" rIns="93110" bIns="9311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800" b="1" kern="1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Achievement</a:t>
            </a:r>
            <a:endParaRPr lang="en-GB" sz="2800" b="1" kern="1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890254" y="2457950"/>
            <a:ext cx="1439692" cy="816053"/>
          </a:xfrm>
          <a:custGeom>
            <a:avLst/>
            <a:gdLst>
              <a:gd name="connsiteX0" fmla="*/ 0 w 1439692"/>
              <a:gd name="connsiteY0" fmla="*/ 109768 h 658596"/>
              <a:gd name="connsiteX1" fmla="*/ 109768 w 1439692"/>
              <a:gd name="connsiteY1" fmla="*/ 0 h 658596"/>
              <a:gd name="connsiteX2" fmla="*/ 1329924 w 1439692"/>
              <a:gd name="connsiteY2" fmla="*/ 0 h 658596"/>
              <a:gd name="connsiteX3" fmla="*/ 1439692 w 1439692"/>
              <a:gd name="connsiteY3" fmla="*/ 109768 h 658596"/>
              <a:gd name="connsiteX4" fmla="*/ 1439692 w 1439692"/>
              <a:gd name="connsiteY4" fmla="*/ 548828 h 658596"/>
              <a:gd name="connsiteX5" fmla="*/ 1329924 w 1439692"/>
              <a:gd name="connsiteY5" fmla="*/ 658596 h 658596"/>
              <a:gd name="connsiteX6" fmla="*/ 109768 w 1439692"/>
              <a:gd name="connsiteY6" fmla="*/ 658596 h 658596"/>
              <a:gd name="connsiteX7" fmla="*/ 0 w 1439692"/>
              <a:gd name="connsiteY7" fmla="*/ 548828 h 658596"/>
              <a:gd name="connsiteX8" fmla="*/ 0 w 1439692"/>
              <a:gd name="connsiteY8" fmla="*/ 109768 h 65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692" h="658596">
                <a:moveTo>
                  <a:pt x="0" y="109768"/>
                </a:moveTo>
                <a:cubicBezTo>
                  <a:pt x="0" y="49145"/>
                  <a:pt x="49145" y="0"/>
                  <a:pt x="109768" y="0"/>
                </a:cubicBezTo>
                <a:lnTo>
                  <a:pt x="1329924" y="0"/>
                </a:lnTo>
                <a:cubicBezTo>
                  <a:pt x="1390547" y="0"/>
                  <a:pt x="1439692" y="49145"/>
                  <a:pt x="1439692" y="109768"/>
                </a:cubicBezTo>
                <a:lnTo>
                  <a:pt x="1439692" y="548828"/>
                </a:lnTo>
                <a:cubicBezTo>
                  <a:pt x="1439692" y="609451"/>
                  <a:pt x="1390547" y="658596"/>
                  <a:pt x="1329924" y="658596"/>
                </a:cubicBezTo>
                <a:lnTo>
                  <a:pt x="109768" y="658596"/>
                </a:lnTo>
                <a:cubicBezTo>
                  <a:pt x="49145" y="658596"/>
                  <a:pt x="0" y="609451"/>
                  <a:pt x="0" y="548828"/>
                </a:cubicBezTo>
                <a:lnTo>
                  <a:pt x="0" y="1097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110" tIns="93110" rIns="93110" bIns="9311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800" b="1" kern="120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Status</a:t>
            </a:r>
            <a:endParaRPr lang="en-GB" sz="2800" b="1" kern="1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200399" y="5351090"/>
            <a:ext cx="2971800" cy="973510"/>
          </a:xfrm>
          <a:custGeom>
            <a:avLst/>
            <a:gdLst>
              <a:gd name="connsiteX0" fmla="*/ 0 w 1287290"/>
              <a:gd name="connsiteY0" fmla="*/ 208901 h 1253378"/>
              <a:gd name="connsiteX1" fmla="*/ 208901 w 1287290"/>
              <a:gd name="connsiteY1" fmla="*/ 0 h 1253378"/>
              <a:gd name="connsiteX2" fmla="*/ 1078389 w 1287290"/>
              <a:gd name="connsiteY2" fmla="*/ 0 h 1253378"/>
              <a:gd name="connsiteX3" fmla="*/ 1287290 w 1287290"/>
              <a:gd name="connsiteY3" fmla="*/ 208901 h 1253378"/>
              <a:gd name="connsiteX4" fmla="*/ 1287290 w 1287290"/>
              <a:gd name="connsiteY4" fmla="*/ 1044477 h 1253378"/>
              <a:gd name="connsiteX5" fmla="*/ 1078389 w 1287290"/>
              <a:gd name="connsiteY5" fmla="*/ 1253378 h 1253378"/>
              <a:gd name="connsiteX6" fmla="*/ 208901 w 1287290"/>
              <a:gd name="connsiteY6" fmla="*/ 1253378 h 1253378"/>
              <a:gd name="connsiteX7" fmla="*/ 0 w 1287290"/>
              <a:gd name="connsiteY7" fmla="*/ 1044477 h 1253378"/>
              <a:gd name="connsiteX8" fmla="*/ 0 w 1287290"/>
              <a:gd name="connsiteY8" fmla="*/ 208901 h 125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7290" h="1253378">
                <a:moveTo>
                  <a:pt x="0" y="208901"/>
                </a:moveTo>
                <a:cubicBezTo>
                  <a:pt x="0" y="93528"/>
                  <a:pt x="93528" y="0"/>
                  <a:pt x="208901" y="0"/>
                </a:cubicBezTo>
                <a:lnTo>
                  <a:pt x="1078389" y="0"/>
                </a:lnTo>
                <a:cubicBezTo>
                  <a:pt x="1193762" y="0"/>
                  <a:pt x="1287290" y="93528"/>
                  <a:pt x="1287290" y="208901"/>
                </a:cubicBezTo>
                <a:lnTo>
                  <a:pt x="1287290" y="1044477"/>
                </a:lnTo>
                <a:cubicBezTo>
                  <a:pt x="1287290" y="1159850"/>
                  <a:pt x="1193762" y="1253378"/>
                  <a:pt x="1078389" y="1253378"/>
                </a:cubicBezTo>
                <a:lnTo>
                  <a:pt x="208901" y="1253378"/>
                </a:lnTo>
                <a:cubicBezTo>
                  <a:pt x="93528" y="1253378"/>
                  <a:pt x="0" y="1159850"/>
                  <a:pt x="0" y="1044477"/>
                </a:cubicBezTo>
                <a:lnTo>
                  <a:pt x="0" y="208901"/>
                </a:lnTo>
                <a:close/>
              </a:path>
            </a:pathLst>
          </a:cu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119605" tIns="119605" rIns="119605" bIns="11960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LABOUR MARKET</a:t>
            </a:r>
            <a:endParaRPr lang="en-GB" sz="2800" b="1" kern="1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57200" y="4008775"/>
            <a:ext cx="2121449" cy="816053"/>
          </a:xfrm>
          <a:custGeom>
            <a:avLst/>
            <a:gdLst>
              <a:gd name="connsiteX0" fmla="*/ 0 w 1913111"/>
              <a:gd name="connsiteY0" fmla="*/ 109768 h 658596"/>
              <a:gd name="connsiteX1" fmla="*/ 109768 w 1913111"/>
              <a:gd name="connsiteY1" fmla="*/ 0 h 658596"/>
              <a:gd name="connsiteX2" fmla="*/ 1803343 w 1913111"/>
              <a:gd name="connsiteY2" fmla="*/ 0 h 658596"/>
              <a:gd name="connsiteX3" fmla="*/ 1913111 w 1913111"/>
              <a:gd name="connsiteY3" fmla="*/ 109768 h 658596"/>
              <a:gd name="connsiteX4" fmla="*/ 1913111 w 1913111"/>
              <a:gd name="connsiteY4" fmla="*/ 548828 h 658596"/>
              <a:gd name="connsiteX5" fmla="*/ 1803343 w 1913111"/>
              <a:gd name="connsiteY5" fmla="*/ 658596 h 658596"/>
              <a:gd name="connsiteX6" fmla="*/ 109768 w 1913111"/>
              <a:gd name="connsiteY6" fmla="*/ 658596 h 658596"/>
              <a:gd name="connsiteX7" fmla="*/ 0 w 1913111"/>
              <a:gd name="connsiteY7" fmla="*/ 548828 h 658596"/>
              <a:gd name="connsiteX8" fmla="*/ 0 w 1913111"/>
              <a:gd name="connsiteY8" fmla="*/ 109768 h 65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3111" h="658596">
                <a:moveTo>
                  <a:pt x="0" y="109768"/>
                </a:moveTo>
                <a:cubicBezTo>
                  <a:pt x="0" y="49145"/>
                  <a:pt x="49145" y="0"/>
                  <a:pt x="109768" y="0"/>
                </a:cubicBezTo>
                <a:lnTo>
                  <a:pt x="1803343" y="0"/>
                </a:lnTo>
                <a:cubicBezTo>
                  <a:pt x="1863966" y="0"/>
                  <a:pt x="1913111" y="49145"/>
                  <a:pt x="1913111" y="109768"/>
                </a:cubicBezTo>
                <a:lnTo>
                  <a:pt x="1913111" y="548828"/>
                </a:lnTo>
                <a:cubicBezTo>
                  <a:pt x="1913111" y="609451"/>
                  <a:pt x="1863966" y="658596"/>
                  <a:pt x="1803343" y="658596"/>
                </a:cubicBezTo>
                <a:lnTo>
                  <a:pt x="109768" y="658596"/>
                </a:lnTo>
                <a:cubicBezTo>
                  <a:pt x="49145" y="658596"/>
                  <a:pt x="0" y="609451"/>
                  <a:pt x="0" y="548828"/>
                </a:cubicBezTo>
                <a:lnTo>
                  <a:pt x="0" y="109768"/>
                </a:lnTo>
                <a:close/>
              </a:path>
            </a:pathLst>
          </a:cu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93110" tIns="93110" rIns="93110" bIns="9311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Competition</a:t>
            </a:r>
            <a:endParaRPr lang="en-GB" sz="2800" b="1" kern="1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6621289" y="3964997"/>
            <a:ext cx="2294110" cy="816053"/>
          </a:xfrm>
          <a:custGeom>
            <a:avLst/>
            <a:gdLst>
              <a:gd name="connsiteX0" fmla="*/ 0 w 1439692"/>
              <a:gd name="connsiteY0" fmla="*/ 109768 h 658596"/>
              <a:gd name="connsiteX1" fmla="*/ 109768 w 1439692"/>
              <a:gd name="connsiteY1" fmla="*/ 0 h 658596"/>
              <a:gd name="connsiteX2" fmla="*/ 1329924 w 1439692"/>
              <a:gd name="connsiteY2" fmla="*/ 0 h 658596"/>
              <a:gd name="connsiteX3" fmla="*/ 1439692 w 1439692"/>
              <a:gd name="connsiteY3" fmla="*/ 109768 h 658596"/>
              <a:gd name="connsiteX4" fmla="*/ 1439692 w 1439692"/>
              <a:gd name="connsiteY4" fmla="*/ 548828 h 658596"/>
              <a:gd name="connsiteX5" fmla="*/ 1329924 w 1439692"/>
              <a:gd name="connsiteY5" fmla="*/ 658596 h 658596"/>
              <a:gd name="connsiteX6" fmla="*/ 109768 w 1439692"/>
              <a:gd name="connsiteY6" fmla="*/ 658596 h 658596"/>
              <a:gd name="connsiteX7" fmla="*/ 0 w 1439692"/>
              <a:gd name="connsiteY7" fmla="*/ 548828 h 658596"/>
              <a:gd name="connsiteX8" fmla="*/ 0 w 1439692"/>
              <a:gd name="connsiteY8" fmla="*/ 109768 h 65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692" h="658596">
                <a:moveTo>
                  <a:pt x="0" y="109768"/>
                </a:moveTo>
                <a:cubicBezTo>
                  <a:pt x="0" y="49145"/>
                  <a:pt x="49145" y="0"/>
                  <a:pt x="109768" y="0"/>
                </a:cubicBezTo>
                <a:lnTo>
                  <a:pt x="1329924" y="0"/>
                </a:lnTo>
                <a:cubicBezTo>
                  <a:pt x="1390547" y="0"/>
                  <a:pt x="1439692" y="49145"/>
                  <a:pt x="1439692" y="109768"/>
                </a:cubicBezTo>
                <a:lnTo>
                  <a:pt x="1439692" y="548828"/>
                </a:lnTo>
                <a:cubicBezTo>
                  <a:pt x="1439692" y="609451"/>
                  <a:pt x="1390547" y="658596"/>
                  <a:pt x="1329924" y="658596"/>
                </a:cubicBezTo>
                <a:lnTo>
                  <a:pt x="109768" y="658596"/>
                </a:lnTo>
                <a:cubicBezTo>
                  <a:pt x="49145" y="658596"/>
                  <a:pt x="0" y="609451"/>
                  <a:pt x="0" y="548828"/>
                </a:cubicBezTo>
                <a:lnTo>
                  <a:pt x="0" y="109768"/>
                </a:lnTo>
                <a:close/>
              </a:path>
            </a:pathLst>
          </a:cu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93110" tIns="93110" rIns="93110" bIns="9311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800" b="1" kern="1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Employers</a:t>
            </a:r>
            <a:endParaRPr lang="en-GB" sz="2800" b="1" kern="1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6621290" y="5279947"/>
            <a:ext cx="2294110" cy="816053"/>
          </a:xfrm>
          <a:custGeom>
            <a:avLst/>
            <a:gdLst>
              <a:gd name="connsiteX0" fmla="*/ 0 w 1913111"/>
              <a:gd name="connsiteY0" fmla="*/ 109768 h 658596"/>
              <a:gd name="connsiteX1" fmla="*/ 109768 w 1913111"/>
              <a:gd name="connsiteY1" fmla="*/ 0 h 658596"/>
              <a:gd name="connsiteX2" fmla="*/ 1803343 w 1913111"/>
              <a:gd name="connsiteY2" fmla="*/ 0 h 658596"/>
              <a:gd name="connsiteX3" fmla="*/ 1913111 w 1913111"/>
              <a:gd name="connsiteY3" fmla="*/ 109768 h 658596"/>
              <a:gd name="connsiteX4" fmla="*/ 1913111 w 1913111"/>
              <a:gd name="connsiteY4" fmla="*/ 548828 h 658596"/>
              <a:gd name="connsiteX5" fmla="*/ 1803343 w 1913111"/>
              <a:gd name="connsiteY5" fmla="*/ 658596 h 658596"/>
              <a:gd name="connsiteX6" fmla="*/ 109768 w 1913111"/>
              <a:gd name="connsiteY6" fmla="*/ 658596 h 658596"/>
              <a:gd name="connsiteX7" fmla="*/ 0 w 1913111"/>
              <a:gd name="connsiteY7" fmla="*/ 548828 h 658596"/>
              <a:gd name="connsiteX8" fmla="*/ 0 w 1913111"/>
              <a:gd name="connsiteY8" fmla="*/ 109768 h 65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3111" h="658596">
                <a:moveTo>
                  <a:pt x="0" y="109768"/>
                </a:moveTo>
                <a:cubicBezTo>
                  <a:pt x="0" y="49145"/>
                  <a:pt x="49145" y="0"/>
                  <a:pt x="109768" y="0"/>
                </a:cubicBezTo>
                <a:lnTo>
                  <a:pt x="1803343" y="0"/>
                </a:lnTo>
                <a:cubicBezTo>
                  <a:pt x="1863966" y="0"/>
                  <a:pt x="1913111" y="49145"/>
                  <a:pt x="1913111" y="109768"/>
                </a:cubicBezTo>
                <a:lnTo>
                  <a:pt x="1913111" y="548828"/>
                </a:lnTo>
                <a:cubicBezTo>
                  <a:pt x="1913111" y="609451"/>
                  <a:pt x="1863966" y="658596"/>
                  <a:pt x="1803343" y="658596"/>
                </a:cubicBezTo>
                <a:lnTo>
                  <a:pt x="109768" y="658596"/>
                </a:lnTo>
                <a:cubicBezTo>
                  <a:pt x="49145" y="658596"/>
                  <a:pt x="0" y="609451"/>
                  <a:pt x="0" y="548828"/>
                </a:cubicBezTo>
                <a:lnTo>
                  <a:pt x="0" y="109768"/>
                </a:lnTo>
                <a:close/>
              </a:path>
            </a:pathLst>
          </a:cu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93110" tIns="93110" rIns="93110" bIns="9311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800" b="1" kern="1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Salary</a:t>
            </a:r>
            <a:endParaRPr lang="en-GB" sz="2800" b="1" kern="1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57199" y="5265505"/>
            <a:ext cx="2121449" cy="816053"/>
          </a:xfrm>
          <a:custGeom>
            <a:avLst/>
            <a:gdLst>
              <a:gd name="connsiteX0" fmla="*/ 0 w 1913111"/>
              <a:gd name="connsiteY0" fmla="*/ 109768 h 658596"/>
              <a:gd name="connsiteX1" fmla="*/ 109768 w 1913111"/>
              <a:gd name="connsiteY1" fmla="*/ 0 h 658596"/>
              <a:gd name="connsiteX2" fmla="*/ 1803343 w 1913111"/>
              <a:gd name="connsiteY2" fmla="*/ 0 h 658596"/>
              <a:gd name="connsiteX3" fmla="*/ 1913111 w 1913111"/>
              <a:gd name="connsiteY3" fmla="*/ 109768 h 658596"/>
              <a:gd name="connsiteX4" fmla="*/ 1913111 w 1913111"/>
              <a:gd name="connsiteY4" fmla="*/ 548828 h 658596"/>
              <a:gd name="connsiteX5" fmla="*/ 1803343 w 1913111"/>
              <a:gd name="connsiteY5" fmla="*/ 658596 h 658596"/>
              <a:gd name="connsiteX6" fmla="*/ 109768 w 1913111"/>
              <a:gd name="connsiteY6" fmla="*/ 658596 h 658596"/>
              <a:gd name="connsiteX7" fmla="*/ 0 w 1913111"/>
              <a:gd name="connsiteY7" fmla="*/ 548828 h 658596"/>
              <a:gd name="connsiteX8" fmla="*/ 0 w 1913111"/>
              <a:gd name="connsiteY8" fmla="*/ 109768 h 65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3111" h="658596">
                <a:moveTo>
                  <a:pt x="0" y="109768"/>
                </a:moveTo>
                <a:cubicBezTo>
                  <a:pt x="0" y="49145"/>
                  <a:pt x="49145" y="0"/>
                  <a:pt x="109768" y="0"/>
                </a:cubicBezTo>
                <a:lnTo>
                  <a:pt x="1803343" y="0"/>
                </a:lnTo>
                <a:cubicBezTo>
                  <a:pt x="1863966" y="0"/>
                  <a:pt x="1913111" y="49145"/>
                  <a:pt x="1913111" y="109768"/>
                </a:cubicBezTo>
                <a:lnTo>
                  <a:pt x="1913111" y="548828"/>
                </a:lnTo>
                <a:cubicBezTo>
                  <a:pt x="1913111" y="609451"/>
                  <a:pt x="1863966" y="658596"/>
                  <a:pt x="1803343" y="658596"/>
                </a:cubicBezTo>
                <a:lnTo>
                  <a:pt x="109768" y="658596"/>
                </a:lnTo>
                <a:cubicBezTo>
                  <a:pt x="49145" y="658596"/>
                  <a:pt x="0" y="609451"/>
                  <a:pt x="0" y="548828"/>
                </a:cubicBezTo>
                <a:lnTo>
                  <a:pt x="0" y="109768"/>
                </a:lnTo>
                <a:close/>
              </a:path>
            </a:pathLst>
          </a:cu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93110" tIns="93110" rIns="93110" bIns="9311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800" b="1" kern="1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Scholarship</a:t>
            </a:r>
            <a:endParaRPr lang="en-GB" sz="2800" b="1" kern="1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890253" y="4024724"/>
            <a:ext cx="1439692" cy="816053"/>
          </a:xfrm>
          <a:custGeom>
            <a:avLst/>
            <a:gdLst>
              <a:gd name="connsiteX0" fmla="*/ 0 w 1439692"/>
              <a:gd name="connsiteY0" fmla="*/ 109768 h 658596"/>
              <a:gd name="connsiteX1" fmla="*/ 109768 w 1439692"/>
              <a:gd name="connsiteY1" fmla="*/ 0 h 658596"/>
              <a:gd name="connsiteX2" fmla="*/ 1329924 w 1439692"/>
              <a:gd name="connsiteY2" fmla="*/ 0 h 658596"/>
              <a:gd name="connsiteX3" fmla="*/ 1439692 w 1439692"/>
              <a:gd name="connsiteY3" fmla="*/ 109768 h 658596"/>
              <a:gd name="connsiteX4" fmla="*/ 1439692 w 1439692"/>
              <a:gd name="connsiteY4" fmla="*/ 548828 h 658596"/>
              <a:gd name="connsiteX5" fmla="*/ 1329924 w 1439692"/>
              <a:gd name="connsiteY5" fmla="*/ 658596 h 658596"/>
              <a:gd name="connsiteX6" fmla="*/ 109768 w 1439692"/>
              <a:gd name="connsiteY6" fmla="*/ 658596 h 658596"/>
              <a:gd name="connsiteX7" fmla="*/ 0 w 1439692"/>
              <a:gd name="connsiteY7" fmla="*/ 548828 h 658596"/>
              <a:gd name="connsiteX8" fmla="*/ 0 w 1439692"/>
              <a:gd name="connsiteY8" fmla="*/ 109768 h 65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692" h="658596">
                <a:moveTo>
                  <a:pt x="0" y="109768"/>
                </a:moveTo>
                <a:cubicBezTo>
                  <a:pt x="0" y="49145"/>
                  <a:pt x="49145" y="0"/>
                  <a:pt x="109768" y="0"/>
                </a:cubicBezTo>
                <a:lnTo>
                  <a:pt x="1329924" y="0"/>
                </a:lnTo>
                <a:cubicBezTo>
                  <a:pt x="1390547" y="0"/>
                  <a:pt x="1439692" y="49145"/>
                  <a:pt x="1439692" y="109768"/>
                </a:cubicBezTo>
                <a:lnTo>
                  <a:pt x="1439692" y="548828"/>
                </a:lnTo>
                <a:cubicBezTo>
                  <a:pt x="1439692" y="609451"/>
                  <a:pt x="1390547" y="658596"/>
                  <a:pt x="1329924" y="658596"/>
                </a:cubicBezTo>
                <a:lnTo>
                  <a:pt x="109768" y="658596"/>
                </a:lnTo>
                <a:cubicBezTo>
                  <a:pt x="49145" y="658596"/>
                  <a:pt x="0" y="609451"/>
                  <a:pt x="0" y="548828"/>
                </a:cubicBezTo>
                <a:lnTo>
                  <a:pt x="0" y="109768"/>
                </a:lnTo>
                <a:close/>
              </a:path>
            </a:pathLst>
          </a:cu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93110" tIns="93110" rIns="93110" bIns="9311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800" b="1" kern="1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Career</a:t>
            </a:r>
            <a:endParaRPr lang="en-GB" sz="2800" b="1" kern="1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57201" y="1186778"/>
            <a:ext cx="2121449" cy="816053"/>
          </a:xfrm>
          <a:custGeom>
            <a:avLst/>
            <a:gdLst>
              <a:gd name="connsiteX0" fmla="*/ 0 w 1913111"/>
              <a:gd name="connsiteY0" fmla="*/ 109768 h 658596"/>
              <a:gd name="connsiteX1" fmla="*/ 109768 w 1913111"/>
              <a:gd name="connsiteY1" fmla="*/ 0 h 658596"/>
              <a:gd name="connsiteX2" fmla="*/ 1803343 w 1913111"/>
              <a:gd name="connsiteY2" fmla="*/ 0 h 658596"/>
              <a:gd name="connsiteX3" fmla="*/ 1913111 w 1913111"/>
              <a:gd name="connsiteY3" fmla="*/ 109768 h 658596"/>
              <a:gd name="connsiteX4" fmla="*/ 1913111 w 1913111"/>
              <a:gd name="connsiteY4" fmla="*/ 548828 h 658596"/>
              <a:gd name="connsiteX5" fmla="*/ 1803343 w 1913111"/>
              <a:gd name="connsiteY5" fmla="*/ 658596 h 658596"/>
              <a:gd name="connsiteX6" fmla="*/ 109768 w 1913111"/>
              <a:gd name="connsiteY6" fmla="*/ 658596 h 658596"/>
              <a:gd name="connsiteX7" fmla="*/ 0 w 1913111"/>
              <a:gd name="connsiteY7" fmla="*/ 548828 h 658596"/>
              <a:gd name="connsiteX8" fmla="*/ 0 w 1913111"/>
              <a:gd name="connsiteY8" fmla="*/ 109768 h 65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3111" h="658596">
                <a:moveTo>
                  <a:pt x="0" y="109768"/>
                </a:moveTo>
                <a:cubicBezTo>
                  <a:pt x="0" y="49145"/>
                  <a:pt x="49145" y="0"/>
                  <a:pt x="109768" y="0"/>
                </a:cubicBezTo>
                <a:lnTo>
                  <a:pt x="1803343" y="0"/>
                </a:lnTo>
                <a:cubicBezTo>
                  <a:pt x="1863966" y="0"/>
                  <a:pt x="1913111" y="49145"/>
                  <a:pt x="1913111" y="109768"/>
                </a:cubicBezTo>
                <a:lnTo>
                  <a:pt x="1913111" y="548828"/>
                </a:lnTo>
                <a:cubicBezTo>
                  <a:pt x="1913111" y="609451"/>
                  <a:pt x="1863966" y="658596"/>
                  <a:pt x="1803343" y="658596"/>
                </a:cubicBezTo>
                <a:lnTo>
                  <a:pt x="109768" y="658596"/>
                </a:lnTo>
                <a:cubicBezTo>
                  <a:pt x="49145" y="658596"/>
                  <a:pt x="0" y="609451"/>
                  <a:pt x="0" y="548828"/>
                </a:cubicBezTo>
                <a:lnTo>
                  <a:pt x="0" y="1097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110" tIns="93110" rIns="93110" bIns="9311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800" b="1" kern="1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Experience</a:t>
            </a:r>
            <a:endParaRPr lang="en-GB" sz="2800" b="1" kern="1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57200" y="2443508"/>
            <a:ext cx="2121449" cy="816053"/>
          </a:xfrm>
          <a:custGeom>
            <a:avLst/>
            <a:gdLst>
              <a:gd name="connsiteX0" fmla="*/ 0 w 1913111"/>
              <a:gd name="connsiteY0" fmla="*/ 109768 h 658596"/>
              <a:gd name="connsiteX1" fmla="*/ 109768 w 1913111"/>
              <a:gd name="connsiteY1" fmla="*/ 0 h 658596"/>
              <a:gd name="connsiteX2" fmla="*/ 1803343 w 1913111"/>
              <a:gd name="connsiteY2" fmla="*/ 0 h 658596"/>
              <a:gd name="connsiteX3" fmla="*/ 1913111 w 1913111"/>
              <a:gd name="connsiteY3" fmla="*/ 109768 h 658596"/>
              <a:gd name="connsiteX4" fmla="*/ 1913111 w 1913111"/>
              <a:gd name="connsiteY4" fmla="*/ 548828 h 658596"/>
              <a:gd name="connsiteX5" fmla="*/ 1803343 w 1913111"/>
              <a:gd name="connsiteY5" fmla="*/ 658596 h 658596"/>
              <a:gd name="connsiteX6" fmla="*/ 109768 w 1913111"/>
              <a:gd name="connsiteY6" fmla="*/ 658596 h 658596"/>
              <a:gd name="connsiteX7" fmla="*/ 0 w 1913111"/>
              <a:gd name="connsiteY7" fmla="*/ 548828 h 658596"/>
              <a:gd name="connsiteX8" fmla="*/ 0 w 1913111"/>
              <a:gd name="connsiteY8" fmla="*/ 109768 h 65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3111" h="658596">
                <a:moveTo>
                  <a:pt x="0" y="109768"/>
                </a:moveTo>
                <a:cubicBezTo>
                  <a:pt x="0" y="49145"/>
                  <a:pt x="49145" y="0"/>
                  <a:pt x="109768" y="0"/>
                </a:cubicBezTo>
                <a:lnTo>
                  <a:pt x="1803343" y="0"/>
                </a:lnTo>
                <a:cubicBezTo>
                  <a:pt x="1863966" y="0"/>
                  <a:pt x="1913111" y="49145"/>
                  <a:pt x="1913111" y="109768"/>
                </a:cubicBezTo>
                <a:lnTo>
                  <a:pt x="1913111" y="548828"/>
                </a:lnTo>
                <a:cubicBezTo>
                  <a:pt x="1913111" y="609451"/>
                  <a:pt x="1863966" y="658596"/>
                  <a:pt x="1803343" y="658596"/>
                </a:cubicBezTo>
                <a:lnTo>
                  <a:pt x="109768" y="658596"/>
                </a:lnTo>
                <a:cubicBezTo>
                  <a:pt x="49145" y="658596"/>
                  <a:pt x="0" y="609451"/>
                  <a:pt x="0" y="548828"/>
                </a:cubicBezTo>
                <a:lnTo>
                  <a:pt x="0" y="1097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110" tIns="93110" rIns="93110" bIns="9311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800" b="1" kern="1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Contribution</a:t>
            </a:r>
            <a:endParaRPr lang="en-GB" sz="2800" b="1" kern="1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302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  <p:bldP spid="6" grpId="0" animBg="1"/>
      <p:bldP spid="10" grpId="0" animBg="1"/>
      <p:bldP spid="12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9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thecampuscompanion.com/wp-content/uploads/2012/02/graduation-1024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20200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609600"/>
            <a:ext cx="8305800" cy="57912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OPEN-ENDED QUESTIONS ON GOALS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459163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C00000"/>
                </a:solidFill>
              </a:rPr>
              <a:t>“Please provide a short description of an occurrence, observation etc. that  </a:t>
            </a:r>
            <a:r>
              <a:rPr lang="en-US" sz="2800" b="1" i="1" dirty="0" smtClean="0">
                <a:solidFill>
                  <a:srgbClr val="FF0000"/>
                </a:solidFill>
              </a:rPr>
              <a:t>made you believe</a:t>
            </a:r>
            <a:r>
              <a:rPr lang="en-US" sz="2800" b="1" i="1" dirty="0" smtClean="0">
                <a:solidFill>
                  <a:srgbClr val="C00000"/>
                </a:solidFill>
              </a:rPr>
              <a:t>  </a:t>
            </a:r>
            <a:r>
              <a:rPr lang="en-US" sz="2800" i="1" dirty="0" smtClean="0">
                <a:solidFill>
                  <a:srgbClr val="C00000"/>
                </a:solidFill>
              </a:rPr>
              <a:t>that a PhD degree would help you in achieving your main goal”</a:t>
            </a:r>
          </a:p>
        </p:txBody>
      </p:sp>
    </p:spTree>
    <p:extLst>
      <p:ext uri="{BB962C8B-B14F-4D97-AF65-F5344CB8AC3E}">
        <p14:creationId xmlns:p14="http://schemas.microsoft.com/office/powerpoint/2010/main" val="230283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COMMENTS ON LABOUR-MARKET GOALS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3827720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Work/desire to work where PhD is really required</a:t>
            </a:r>
          </a:p>
          <a:p>
            <a:r>
              <a:rPr lang="en-GB" sz="2800" dirty="0" smtClean="0"/>
              <a:t>Observation of success of a PhD graduate</a:t>
            </a:r>
          </a:p>
          <a:p>
            <a:pPr lvl="1"/>
            <a:r>
              <a:rPr lang="en-GB" sz="2400" i="1" dirty="0" smtClean="0"/>
              <a:t>Frequently invited as expert / Prestigious job</a:t>
            </a:r>
          </a:p>
          <a:p>
            <a:pPr lvl="1"/>
            <a:r>
              <a:rPr lang="en-GB" sz="2400" i="1" dirty="0" smtClean="0"/>
              <a:t>Not being fired when everyone else is</a:t>
            </a:r>
          </a:p>
          <a:p>
            <a:r>
              <a:rPr lang="en-GB" sz="2800" dirty="0" smtClean="0"/>
              <a:t>Desire to differentiate on labour market</a:t>
            </a:r>
          </a:p>
          <a:p>
            <a:pPr lvl="1"/>
            <a:r>
              <a:rPr lang="en-GB" sz="2400" i="1" dirty="0" smtClean="0"/>
              <a:t>High concentration of bachelors and masters</a:t>
            </a:r>
            <a:endParaRPr lang="en-GB" sz="2400" dirty="0" smtClean="0"/>
          </a:p>
          <a:p>
            <a:r>
              <a:rPr lang="en-GB" sz="2800" dirty="0" smtClean="0"/>
              <a:t>Desire for </a:t>
            </a:r>
            <a:r>
              <a:rPr lang="en-GB" sz="2800" i="1" dirty="0" smtClean="0"/>
              <a:t>more weight of own opinion</a:t>
            </a:r>
          </a:p>
          <a:p>
            <a:r>
              <a:rPr lang="en-GB" sz="2800" dirty="0" smtClean="0"/>
              <a:t>PhD graduate </a:t>
            </a:r>
            <a:r>
              <a:rPr lang="en-GB" sz="2800" i="1" dirty="0" smtClean="0"/>
              <a:t>has deeper knowledge on problems and knows how to solve them</a:t>
            </a:r>
            <a:endParaRPr lang="en-GB" sz="2800" dirty="0"/>
          </a:p>
        </p:txBody>
      </p:sp>
      <p:pic>
        <p:nvPicPr>
          <p:cNvPr id="4" name="Picture 3" descr="http://www.prlog.org/10607322-wheebox-integrated-app-for-higher-education-in-india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83" b="17335"/>
          <a:stretch/>
        </p:blipFill>
        <p:spPr bwMode="auto">
          <a:xfrm>
            <a:off x="0" y="5199320"/>
            <a:ext cx="9144000" cy="2192079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081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raduatestudies.cua.edu/res/images/030-Graduation-1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6" y="762000"/>
            <a:ext cx="9155246" cy="611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COMMENTS ON PERSONAL GOALS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28600" y="914400"/>
            <a:ext cx="8763000" cy="57912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334000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Family tradition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PhD studies open students to </a:t>
            </a:r>
            <a:r>
              <a:rPr lang="en-GB" i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new social networks, knowledge, skills, experience</a:t>
            </a:r>
            <a:endParaRPr lang="en-GB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Perceived as possibility for new achievements</a:t>
            </a:r>
          </a:p>
          <a:p>
            <a:pPr lvl="1"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Positive “back to school” emotions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Desire to contribute to understudied areas of knowledge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Hobby, alternative to boredom in work/family life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Desire for recognition</a:t>
            </a:r>
          </a:p>
          <a:p>
            <a:pPr lvl="1">
              <a:buClr>
                <a:schemeClr val="bg1"/>
              </a:buClr>
            </a:pPr>
            <a:r>
              <a:rPr lang="en-GB" i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Gold medal of education</a:t>
            </a:r>
          </a:p>
          <a:p>
            <a:pPr lvl="1">
              <a:buClr>
                <a:schemeClr val="bg1"/>
              </a:buClr>
            </a:pPr>
            <a:r>
              <a:rPr lang="en-GB" i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Entrance ticket to the elite, the best, those having maximum available knowledge in the given field</a:t>
            </a:r>
          </a:p>
          <a:p>
            <a:pPr lvl="1">
              <a:buClr>
                <a:schemeClr val="bg1"/>
              </a:buClr>
            </a:pPr>
            <a:r>
              <a:rPr lang="en-GB" i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 PhD is not just a way to be more respected. It is a way to be respected for a very good reason.</a:t>
            </a:r>
            <a:endParaRPr lang="en-GB" i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102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9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eachingdramablog.files.wordpress.com/2011/11/higher-education-choices-gra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-14514" y="4953000"/>
            <a:ext cx="9158514" cy="68580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4962525"/>
            <a:ext cx="7772400" cy="136207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Background</a:t>
            </a:r>
            <a:endParaRPr lang="en-GB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67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316" y="990600"/>
            <a:ext cx="9138684" cy="457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3799114" y="2898648"/>
            <a:ext cx="5334000" cy="20025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TYPES OF GOALS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-1" y="2929780"/>
            <a:ext cx="3735448" cy="1870820"/>
          </a:xfrm>
          <a:prstGeom prst="roundRect">
            <a:avLst/>
          </a:prstGeom>
          <a:solidFill>
            <a:srgbClr val="9A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57200" tIns="365760" rtlCol="0" anchor="t" anchorCtr="0"/>
          <a:lstStyle/>
          <a:p>
            <a:r>
              <a:rPr lang="en-GB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MAIN </a:t>
            </a:r>
          </a:p>
          <a:p>
            <a:r>
              <a:rPr lang="en-GB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GOAL</a:t>
            </a:r>
            <a:endParaRPr lang="en-GB" sz="28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0" y="1371600"/>
            <a:ext cx="5334000" cy="140578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SECOND MAIN GOAL</a:t>
            </a:r>
            <a:endParaRPr lang="en-GB" sz="28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67724" y="2929780"/>
            <a:ext cx="1867724" cy="897310"/>
          </a:xfrm>
          <a:custGeom>
            <a:avLst/>
            <a:gdLst>
              <a:gd name="connsiteX0" fmla="*/ 0 w 1287290"/>
              <a:gd name="connsiteY0" fmla="*/ 208901 h 1253378"/>
              <a:gd name="connsiteX1" fmla="*/ 208901 w 1287290"/>
              <a:gd name="connsiteY1" fmla="*/ 0 h 1253378"/>
              <a:gd name="connsiteX2" fmla="*/ 1078389 w 1287290"/>
              <a:gd name="connsiteY2" fmla="*/ 0 h 1253378"/>
              <a:gd name="connsiteX3" fmla="*/ 1287290 w 1287290"/>
              <a:gd name="connsiteY3" fmla="*/ 208901 h 1253378"/>
              <a:gd name="connsiteX4" fmla="*/ 1287290 w 1287290"/>
              <a:gd name="connsiteY4" fmla="*/ 1044477 h 1253378"/>
              <a:gd name="connsiteX5" fmla="*/ 1078389 w 1287290"/>
              <a:gd name="connsiteY5" fmla="*/ 1253378 h 1253378"/>
              <a:gd name="connsiteX6" fmla="*/ 208901 w 1287290"/>
              <a:gd name="connsiteY6" fmla="*/ 1253378 h 1253378"/>
              <a:gd name="connsiteX7" fmla="*/ 0 w 1287290"/>
              <a:gd name="connsiteY7" fmla="*/ 1044477 h 1253378"/>
              <a:gd name="connsiteX8" fmla="*/ 0 w 1287290"/>
              <a:gd name="connsiteY8" fmla="*/ 208901 h 125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7290" h="1253378">
                <a:moveTo>
                  <a:pt x="0" y="208901"/>
                </a:moveTo>
                <a:cubicBezTo>
                  <a:pt x="0" y="93528"/>
                  <a:pt x="93528" y="0"/>
                  <a:pt x="208901" y="0"/>
                </a:cubicBezTo>
                <a:lnTo>
                  <a:pt x="1078389" y="0"/>
                </a:lnTo>
                <a:cubicBezTo>
                  <a:pt x="1193762" y="0"/>
                  <a:pt x="1287290" y="93528"/>
                  <a:pt x="1287290" y="208901"/>
                </a:cubicBezTo>
                <a:lnTo>
                  <a:pt x="1287290" y="1044477"/>
                </a:lnTo>
                <a:cubicBezTo>
                  <a:pt x="1287290" y="1159850"/>
                  <a:pt x="1193762" y="1253378"/>
                  <a:pt x="1078389" y="1253378"/>
                </a:cubicBezTo>
                <a:lnTo>
                  <a:pt x="208901" y="1253378"/>
                </a:lnTo>
                <a:cubicBezTo>
                  <a:pt x="93528" y="1253378"/>
                  <a:pt x="0" y="1159850"/>
                  <a:pt x="0" y="1044477"/>
                </a:cubicBezTo>
                <a:lnTo>
                  <a:pt x="0" y="208901"/>
                </a:lnTo>
                <a:close/>
              </a:path>
            </a:pathLst>
          </a:custGeom>
          <a:solidFill>
            <a:srgbClr val="27697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605" tIns="119605" rIns="119605" bIns="11960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b="1" kern="1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PERSONAL</a:t>
            </a:r>
            <a:endParaRPr lang="en-GB" sz="2400" b="1" kern="1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886200" y="2057400"/>
            <a:ext cx="2514600" cy="719980"/>
          </a:xfrm>
          <a:custGeom>
            <a:avLst/>
            <a:gdLst>
              <a:gd name="connsiteX0" fmla="*/ 0 w 1287290"/>
              <a:gd name="connsiteY0" fmla="*/ 208901 h 1253378"/>
              <a:gd name="connsiteX1" fmla="*/ 208901 w 1287290"/>
              <a:gd name="connsiteY1" fmla="*/ 0 h 1253378"/>
              <a:gd name="connsiteX2" fmla="*/ 1078389 w 1287290"/>
              <a:gd name="connsiteY2" fmla="*/ 0 h 1253378"/>
              <a:gd name="connsiteX3" fmla="*/ 1287290 w 1287290"/>
              <a:gd name="connsiteY3" fmla="*/ 208901 h 1253378"/>
              <a:gd name="connsiteX4" fmla="*/ 1287290 w 1287290"/>
              <a:gd name="connsiteY4" fmla="*/ 1044477 h 1253378"/>
              <a:gd name="connsiteX5" fmla="*/ 1078389 w 1287290"/>
              <a:gd name="connsiteY5" fmla="*/ 1253378 h 1253378"/>
              <a:gd name="connsiteX6" fmla="*/ 208901 w 1287290"/>
              <a:gd name="connsiteY6" fmla="*/ 1253378 h 1253378"/>
              <a:gd name="connsiteX7" fmla="*/ 0 w 1287290"/>
              <a:gd name="connsiteY7" fmla="*/ 1044477 h 1253378"/>
              <a:gd name="connsiteX8" fmla="*/ 0 w 1287290"/>
              <a:gd name="connsiteY8" fmla="*/ 208901 h 125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7290" h="1253378">
                <a:moveTo>
                  <a:pt x="0" y="208901"/>
                </a:moveTo>
                <a:cubicBezTo>
                  <a:pt x="0" y="93528"/>
                  <a:pt x="93528" y="0"/>
                  <a:pt x="208901" y="0"/>
                </a:cubicBezTo>
                <a:lnTo>
                  <a:pt x="1078389" y="0"/>
                </a:lnTo>
                <a:cubicBezTo>
                  <a:pt x="1193762" y="0"/>
                  <a:pt x="1287290" y="93528"/>
                  <a:pt x="1287290" y="208901"/>
                </a:cubicBezTo>
                <a:lnTo>
                  <a:pt x="1287290" y="1044477"/>
                </a:lnTo>
                <a:cubicBezTo>
                  <a:pt x="1287290" y="1159850"/>
                  <a:pt x="1193762" y="1253378"/>
                  <a:pt x="1078389" y="1253378"/>
                </a:cubicBezTo>
                <a:lnTo>
                  <a:pt x="208901" y="1253378"/>
                </a:lnTo>
                <a:cubicBezTo>
                  <a:pt x="93528" y="1253378"/>
                  <a:pt x="0" y="1159850"/>
                  <a:pt x="0" y="1044477"/>
                </a:cubicBezTo>
                <a:lnTo>
                  <a:pt x="0" y="208901"/>
                </a:lnTo>
                <a:close/>
              </a:path>
            </a:pathLst>
          </a:custGeom>
          <a:solidFill>
            <a:srgbClr val="27697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605" tIns="119605" rIns="119605" bIns="11960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b="1" kern="1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PERSONAL</a:t>
            </a:r>
            <a:endParaRPr lang="en-GB" sz="2400" b="1" kern="1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869556" y="3827090"/>
            <a:ext cx="1865891" cy="914400"/>
          </a:xfrm>
          <a:custGeom>
            <a:avLst/>
            <a:gdLst>
              <a:gd name="connsiteX0" fmla="*/ 0 w 1287290"/>
              <a:gd name="connsiteY0" fmla="*/ 208901 h 1253378"/>
              <a:gd name="connsiteX1" fmla="*/ 208901 w 1287290"/>
              <a:gd name="connsiteY1" fmla="*/ 0 h 1253378"/>
              <a:gd name="connsiteX2" fmla="*/ 1078389 w 1287290"/>
              <a:gd name="connsiteY2" fmla="*/ 0 h 1253378"/>
              <a:gd name="connsiteX3" fmla="*/ 1287290 w 1287290"/>
              <a:gd name="connsiteY3" fmla="*/ 208901 h 1253378"/>
              <a:gd name="connsiteX4" fmla="*/ 1287290 w 1287290"/>
              <a:gd name="connsiteY4" fmla="*/ 1044477 h 1253378"/>
              <a:gd name="connsiteX5" fmla="*/ 1078389 w 1287290"/>
              <a:gd name="connsiteY5" fmla="*/ 1253378 h 1253378"/>
              <a:gd name="connsiteX6" fmla="*/ 208901 w 1287290"/>
              <a:gd name="connsiteY6" fmla="*/ 1253378 h 1253378"/>
              <a:gd name="connsiteX7" fmla="*/ 0 w 1287290"/>
              <a:gd name="connsiteY7" fmla="*/ 1044477 h 1253378"/>
              <a:gd name="connsiteX8" fmla="*/ 0 w 1287290"/>
              <a:gd name="connsiteY8" fmla="*/ 208901 h 125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7290" h="1253378">
                <a:moveTo>
                  <a:pt x="0" y="208901"/>
                </a:moveTo>
                <a:cubicBezTo>
                  <a:pt x="0" y="93528"/>
                  <a:pt x="93528" y="0"/>
                  <a:pt x="208901" y="0"/>
                </a:cubicBezTo>
                <a:lnTo>
                  <a:pt x="1078389" y="0"/>
                </a:lnTo>
                <a:cubicBezTo>
                  <a:pt x="1193762" y="0"/>
                  <a:pt x="1287290" y="93528"/>
                  <a:pt x="1287290" y="208901"/>
                </a:cubicBezTo>
                <a:lnTo>
                  <a:pt x="1287290" y="1044477"/>
                </a:lnTo>
                <a:cubicBezTo>
                  <a:pt x="1287290" y="1159850"/>
                  <a:pt x="1193762" y="1253378"/>
                  <a:pt x="1078389" y="1253378"/>
                </a:cubicBezTo>
                <a:lnTo>
                  <a:pt x="208901" y="1253378"/>
                </a:lnTo>
                <a:cubicBezTo>
                  <a:pt x="93528" y="1253378"/>
                  <a:pt x="0" y="1159850"/>
                  <a:pt x="0" y="1044477"/>
                </a:cubicBezTo>
                <a:lnTo>
                  <a:pt x="0" y="208901"/>
                </a:lnTo>
                <a:close/>
              </a:path>
            </a:pathLst>
          </a:cu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119605" tIns="119605" rIns="119605" bIns="11960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LABOUR MARKET</a:t>
            </a:r>
            <a:endParaRPr lang="en-GB" sz="2400" b="1" kern="1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477000" y="2057400"/>
            <a:ext cx="2590800" cy="719980"/>
          </a:xfrm>
          <a:custGeom>
            <a:avLst/>
            <a:gdLst>
              <a:gd name="connsiteX0" fmla="*/ 0 w 1287290"/>
              <a:gd name="connsiteY0" fmla="*/ 208901 h 1253378"/>
              <a:gd name="connsiteX1" fmla="*/ 208901 w 1287290"/>
              <a:gd name="connsiteY1" fmla="*/ 0 h 1253378"/>
              <a:gd name="connsiteX2" fmla="*/ 1078389 w 1287290"/>
              <a:gd name="connsiteY2" fmla="*/ 0 h 1253378"/>
              <a:gd name="connsiteX3" fmla="*/ 1287290 w 1287290"/>
              <a:gd name="connsiteY3" fmla="*/ 208901 h 1253378"/>
              <a:gd name="connsiteX4" fmla="*/ 1287290 w 1287290"/>
              <a:gd name="connsiteY4" fmla="*/ 1044477 h 1253378"/>
              <a:gd name="connsiteX5" fmla="*/ 1078389 w 1287290"/>
              <a:gd name="connsiteY5" fmla="*/ 1253378 h 1253378"/>
              <a:gd name="connsiteX6" fmla="*/ 208901 w 1287290"/>
              <a:gd name="connsiteY6" fmla="*/ 1253378 h 1253378"/>
              <a:gd name="connsiteX7" fmla="*/ 0 w 1287290"/>
              <a:gd name="connsiteY7" fmla="*/ 1044477 h 1253378"/>
              <a:gd name="connsiteX8" fmla="*/ 0 w 1287290"/>
              <a:gd name="connsiteY8" fmla="*/ 208901 h 125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7290" h="1253378">
                <a:moveTo>
                  <a:pt x="0" y="208901"/>
                </a:moveTo>
                <a:cubicBezTo>
                  <a:pt x="0" y="93528"/>
                  <a:pt x="93528" y="0"/>
                  <a:pt x="208901" y="0"/>
                </a:cubicBezTo>
                <a:lnTo>
                  <a:pt x="1078389" y="0"/>
                </a:lnTo>
                <a:cubicBezTo>
                  <a:pt x="1193762" y="0"/>
                  <a:pt x="1287290" y="93528"/>
                  <a:pt x="1287290" y="208901"/>
                </a:cubicBezTo>
                <a:lnTo>
                  <a:pt x="1287290" y="1044477"/>
                </a:lnTo>
                <a:cubicBezTo>
                  <a:pt x="1287290" y="1159850"/>
                  <a:pt x="1193762" y="1253378"/>
                  <a:pt x="1078389" y="1253378"/>
                </a:cubicBezTo>
                <a:lnTo>
                  <a:pt x="208901" y="1253378"/>
                </a:lnTo>
                <a:cubicBezTo>
                  <a:pt x="93528" y="1253378"/>
                  <a:pt x="0" y="1159850"/>
                  <a:pt x="0" y="1044477"/>
                </a:cubicBezTo>
                <a:lnTo>
                  <a:pt x="0" y="208901"/>
                </a:lnTo>
                <a:close/>
              </a:path>
            </a:pathLst>
          </a:cu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119605" tIns="119605" rIns="119605" bIns="11960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LABOUR MARKET</a:t>
            </a:r>
            <a:endParaRPr lang="en-GB" sz="2400" b="1" kern="1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886200" y="2929780"/>
            <a:ext cx="2514600" cy="897310"/>
          </a:xfrm>
          <a:custGeom>
            <a:avLst/>
            <a:gdLst>
              <a:gd name="connsiteX0" fmla="*/ 0 w 1287290"/>
              <a:gd name="connsiteY0" fmla="*/ 208901 h 1253378"/>
              <a:gd name="connsiteX1" fmla="*/ 208901 w 1287290"/>
              <a:gd name="connsiteY1" fmla="*/ 0 h 1253378"/>
              <a:gd name="connsiteX2" fmla="*/ 1078389 w 1287290"/>
              <a:gd name="connsiteY2" fmla="*/ 0 h 1253378"/>
              <a:gd name="connsiteX3" fmla="*/ 1287290 w 1287290"/>
              <a:gd name="connsiteY3" fmla="*/ 208901 h 1253378"/>
              <a:gd name="connsiteX4" fmla="*/ 1287290 w 1287290"/>
              <a:gd name="connsiteY4" fmla="*/ 1044477 h 1253378"/>
              <a:gd name="connsiteX5" fmla="*/ 1078389 w 1287290"/>
              <a:gd name="connsiteY5" fmla="*/ 1253378 h 1253378"/>
              <a:gd name="connsiteX6" fmla="*/ 208901 w 1287290"/>
              <a:gd name="connsiteY6" fmla="*/ 1253378 h 1253378"/>
              <a:gd name="connsiteX7" fmla="*/ 0 w 1287290"/>
              <a:gd name="connsiteY7" fmla="*/ 1044477 h 1253378"/>
              <a:gd name="connsiteX8" fmla="*/ 0 w 1287290"/>
              <a:gd name="connsiteY8" fmla="*/ 208901 h 125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7290" h="1253378">
                <a:moveTo>
                  <a:pt x="0" y="208901"/>
                </a:moveTo>
                <a:cubicBezTo>
                  <a:pt x="0" y="93528"/>
                  <a:pt x="93528" y="0"/>
                  <a:pt x="208901" y="0"/>
                </a:cubicBezTo>
                <a:lnTo>
                  <a:pt x="1078389" y="0"/>
                </a:lnTo>
                <a:cubicBezTo>
                  <a:pt x="1193762" y="0"/>
                  <a:pt x="1287290" y="93528"/>
                  <a:pt x="1287290" y="208901"/>
                </a:cubicBezTo>
                <a:lnTo>
                  <a:pt x="1287290" y="1044477"/>
                </a:lnTo>
                <a:cubicBezTo>
                  <a:pt x="1287290" y="1159850"/>
                  <a:pt x="1193762" y="1253378"/>
                  <a:pt x="1078389" y="1253378"/>
                </a:cubicBezTo>
                <a:lnTo>
                  <a:pt x="208901" y="1253378"/>
                </a:lnTo>
                <a:cubicBezTo>
                  <a:pt x="93528" y="1253378"/>
                  <a:pt x="0" y="1159850"/>
                  <a:pt x="0" y="1044477"/>
                </a:cubicBezTo>
                <a:lnTo>
                  <a:pt x="0" y="208901"/>
                </a:lnTo>
                <a:close/>
              </a:path>
            </a:pathLst>
          </a:custGeom>
          <a:solidFill>
            <a:srgbClr val="87CB3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605" tIns="119605" rIns="119605" bIns="11960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b="1" kern="1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Mostly Personal</a:t>
            </a:r>
            <a:endParaRPr lang="en-GB" sz="2400" b="1" kern="1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553200" y="2929780"/>
            <a:ext cx="2514600" cy="897310"/>
          </a:xfrm>
          <a:custGeom>
            <a:avLst/>
            <a:gdLst>
              <a:gd name="connsiteX0" fmla="*/ 0 w 1287290"/>
              <a:gd name="connsiteY0" fmla="*/ 208901 h 1253378"/>
              <a:gd name="connsiteX1" fmla="*/ 208901 w 1287290"/>
              <a:gd name="connsiteY1" fmla="*/ 0 h 1253378"/>
              <a:gd name="connsiteX2" fmla="*/ 1078389 w 1287290"/>
              <a:gd name="connsiteY2" fmla="*/ 0 h 1253378"/>
              <a:gd name="connsiteX3" fmla="*/ 1287290 w 1287290"/>
              <a:gd name="connsiteY3" fmla="*/ 208901 h 1253378"/>
              <a:gd name="connsiteX4" fmla="*/ 1287290 w 1287290"/>
              <a:gd name="connsiteY4" fmla="*/ 1044477 h 1253378"/>
              <a:gd name="connsiteX5" fmla="*/ 1078389 w 1287290"/>
              <a:gd name="connsiteY5" fmla="*/ 1253378 h 1253378"/>
              <a:gd name="connsiteX6" fmla="*/ 208901 w 1287290"/>
              <a:gd name="connsiteY6" fmla="*/ 1253378 h 1253378"/>
              <a:gd name="connsiteX7" fmla="*/ 0 w 1287290"/>
              <a:gd name="connsiteY7" fmla="*/ 1044477 h 1253378"/>
              <a:gd name="connsiteX8" fmla="*/ 0 w 1287290"/>
              <a:gd name="connsiteY8" fmla="*/ 208901 h 125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7290" h="1253378">
                <a:moveTo>
                  <a:pt x="0" y="208901"/>
                </a:moveTo>
                <a:cubicBezTo>
                  <a:pt x="0" y="93528"/>
                  <a:pt x="93528" y="0"/>
                  <a:pt x="208901" y="0"/>
                </a:cubicBezTo>
                <a:lnTo>
                  <a:pt x="1078389" y="0"/>
                </a:lnTo>
                <a:cubicBezTo>
                  <a:pt x="1193762" y="0"/>
                  <a:pt x="1287290" y="93528"/>
                  <a:pt x="1287290" y="208901"/>
                </a:cubicBezTo>
                <a:lnTo>
                  <a:pt x="1287290" y="1044477"/>
                </a:lnTo>
                <a:cubicBezTo>
                  <a:pt x="1287290" y="1159850"/>
                  <a:pt x="1193762" y="1253378"/>
                  <a:pt x="1078389" y="1253378"/>
                </a:cubicBezTo>
                <a:lnTo>
                  <a:pt x="208901" y="1253378"/>
                </a:lnTo>
                <a:cubicBezTo>
                  <a:pt x="93528" y="1253378"/>
                  <a:pt x="0" y="1159850"/>
                  <a:pt x="0" y="1044477"/>
                </a:cubicBezTo>
                <a:lnTo>
                  <a:pt x="0" y="2089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605" tIns="119605" rIns="119605" bIns="11960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b="1" kern="1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Primarily Personal</a:t>
            </a:r>
            <a:endParaRPr lang="en-GB" sz="2400" b="1" kern="1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886200" y="3903290"/>
            <a:ext cx="2514600" cy="897310"/>
          </a:xfrm>
          <a:custGeom>
            <a:avLst/>
            <a:gdLst>
              <a:gd name="connsiteX0" fmla="*/ 0 w 1287290"/>
              <a:gd name="connsiteY0" fmla="*/ 208901 h 1253378"/>
              <a:gd name="connsiteX1" fmla="*/ 208901 w 1287290"/>
              <a:gd name="connsiteY1" fmla="*/ 0 h 1253378"/>
              <a:gd name="connsiteX2" fmla="*/ 1078389 w 1287290"/>
              <a:gd name="connsiteY2" fmla="*/ 0 h 1253378"/>
              <a:gd name="connsiteX3" fmla="*/ 1287290 w 1287290"/>
              <a:gd name="connsiteY3" fmla="*/ 208901 h 1253378"/>
              <a:gd name="connsiteX4" fmla="*/ 1287290 w 1287290"/>
              <a:gd name="connsiteY4" fmla="*/ 1044477 h 1253378"/>
              <a:gd name="connsiteX5" fmla="*/ 1078389 w 1287290"/>
              <a:gd name="connsiteY5" fmla="*/ 1253378 h 1253378"/>
              <a:gd name="connsiteX6" fmla="*/ 208901 w 1287290"/>
              <a:gd name="connsiteY6" fmla="*/ 1253378 h 1253378"/>
              <a:gd name="connsiteX7" fmla="*/ 0 w 1287290"/>
              <a:gd name="connsiteY7" fmla="*/ 1044477 h 1253378"/>
              <a:gd name="connsiteX8" fmla="*/ 0 w 1287290"/>
              <a:gd name="connsiteY8" fmla="*/ 208901 h 125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7290" h="1253378">
                <a:moveTo>
                  <a:pt x="0" y="208901"/>
                </a:moveTo>
                <a:cubicBezTo>
                  <a:pt x="0" y="93528"/>
                  <a:pt x="93528" y="0"/>
                  <a:pt x="208901" y="0"/>
                </a:cubicBezTo>
                <a:lnTo>
                  <a:pt x="1078389" y="0"/>
                </a:lnTo>
                <a:cubicBezTo>
                  <a:pt x="1193762" y="0"/>
                  <a:pt x="1287290" y="93528"/>
                  <a:pt x="1287290" y="208901"/>
                </a:cubicBezTo>
                <a:lnTo>
                  <a:pt x="1287290" y="1044477"/>
                </a:lnTo>
                <a:cubicBezTo>
                  <a:pt x="1287290" y="1159850"/>
                  <a:pt x="1193762" y="1253378"/>
                  <a:pt x="1078389" y="1253378"/>
                </a:cubicBezTo>
                <a:lnTo>
                  <a:pt x="208901" y="1253378"/>
                </a:lnTo>
                <a:cubicBezTo>
                  <a:pt x="93528" y="1253378"/>
                  <a:pt x="0" y="1159850"/>
                  <a:pt x="0" y="1044477"/>
                </a:cubicBezTo>
                <a:lnTo>
                  <a:pt x="0" y="208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605" tIns="119605" rIns="119605" bIns="11960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b="1" kern="1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Primarily Labour Market</a:t>
            </a:r>
            <a:endParaRPr lang="en-GB" sz="2400" b="1" kern="1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553200" y="3903290"/>
            <a:ext cx="2514600" cy="897310"/>
          </a:xfrm>
          <a:custGeom>
            <a:avLst/>
            <a:gdLst>
              <a:gd name="connsiteX0" fmla="*/ 0 w 1287290"/>
              <a:gd name="connsiteY0" fmla="*/ 208901 h 1253378"/>
              <a:gd name="connsiteX1" fmla="*/ 208901 w 1287290"/>
              <a:gd name="connsiteY1" fmla="*/ 0 h 1253378"/>
              <a:gd name="connsiteX2" fmla="*/ 1078389 w 1287290"/>
              <a:gd name="connsiteY2" fmla="*/ 0 h 1253378"/>
              <a:gd name="connsiteX3" fmla="*/ 1287290 w 1287290"/>
              <a:gd name="connsiteY3" fmla="*/ 208901 h 1253378"/>
              <a:gd name="connsiteX4" fmla="*/ 1287290 w 1287290"/>
              <a:gd name="connsiteY4" fmla="*/ 1044477 h 1253378"/>
              <a:gd name="connsiteX5" fmla="*/ 1078389 w 1287290"/>
              <a:gd name="connsiteY5" fmla="*/ 1253378 h 1253378"/>
              <a:gd name="connsiteX6" fmla="*/ 208901 w 1287290"/>
              <a:gd name="connsiteY6" fmla="*/ 1253378 h 1253378"/>
              <a:gd name="connsiteX7" fmla="*/ 0 w 1287290"/>
              <a:gd name="connsiteY7" fmla="*/ 1044477 h 1253378"/>
              <a:gd name="connsiteX8" fmla="*/ 0 w 1287290"/>
              <a:gd name="connsiteY8" fmla="*/ 208901 h 125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7290" h="1253378">
                <a:moveTo>
                  <a:pt x="0" y="208901"/>
                </a:moveTo>
                <a:cubicBezTo>
                  <a:pt x="0" y="93528"/>
                  <a:pt x="93528" y="0"/>
                  <a:pt x="208901" y="0"/>
                </a:cubicBezTo>
                <a:lnTo>
                  <a:pt x="1078389" y="0"/>
                </a:lnTo>
                <a:cubicBezTo>
                  <a:pt x="1193762" y="0"/>
                  <a:pt x="1287290" y="93528"/>
                  <a:pt x="1287290" y="208901"/>
                </a:cubicBezTo>
                <a:lnTo>
                  <a:pt x="1287290" y="1044477"/>
                </a:lnTo>
                <a:cubicBezTo>
                  <a:pt x="1287290" y="1159850"/>
                  <a:pt x="1193762" y="1253378"/>
                  <a:pt x="1078389" y="1253378"/>
                </a:cubicBezTo>
                <a:lnTo>
                  <a:pt x="208901" y="1253378"/>
                </a:lnTo>
                <a:cubicBezTo>
                  <a:pt x="93528" y="1253378"/>
                  <a:pt x="0" y="1159850"/>
                  <a:pt x="0" y="1044477"/>
                </a:cubicBezTo>
                <a:lnTo>
                  <a:pt x="0" y="20890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605" tIns="119605" rIns="119605" bIns="11960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b="1" kern="1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Mostly Labour Market</a:t>
            </a:r>
            <a:endParaRPr lang="en-GB" sz="2400" b="1" kern="1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7" name="Straight Connector 6"/>
          <p:cNvCxnSpPr>
            <a:stCxn id="4" idx="0"/>
            <a:endCxn id="4" idx="2"/>
          </p:cNvCxnSpPr>
          <p:nvPr/>
        </p:nvCxnSpPr>
        <p:spPr>
          <a:xfrm>
            <a:off x="6466114" y="2898648"/>
            <a:ext cx="0" cy="200253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" idx="1"/>
            <a:endCxn id="4" idx="3"/>
          </p:cNvCxnSpPr>
          <p:nvPr/>
        </p:nvCxnSpPr>
        <p:spPr>
          <a:xfrm>
            <a:off x="3799114" y="3899916"/>
            <a:ext cx="533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93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3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4415" r="962" b="3653"/>
          <a:stretch/>
        </p:blipFill>
        <p:spPr bwMode="auto">
          <a:xfrm>
            <a:off x="-152400" y="531629"/>
            <a:ext cx="9296400" cy="495477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GOALS PURSUED WHEN GOING FOR PHD STUDIES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562600"/>
            <a:ext cx="8839200" cy="1295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2400" b="1" dirty="0" smtClean="0">
                <a:solidFill>
                  <a:srgbClr val="C00000"/>
                </a:solidFill>
              </a:rPr>
              <a:t>&gt;60%</a:t>
            </a:r>
            <a:r>
              <a:rPr lang="en-GB" sz="2400" dirty="0" smtClean="0">
                <a:solidFill>
                  <a:srgbClr val="C00000"/>
                </a:solidFill>
              </a:rPr>
              <a:t>  </a:t>
            </a:r>
            <a:r>
              <a:rPr lang="en-GB" sz="2400" dirty="0" smtClean="0"/>
              <a:t>have a personal goal as main goal </a:t>
            </a:r>
            <a:r>
              <a:rPr lang="en-GB" sz="2200" dirty="0" smtClean="0"/>
              <a:t>(exc.: agric./bio/chem./geo)</a:t>
            </a:r>
          </a:p>
          <a:p>
            <a:pPr>
              <a:spcBef>
                <a:spcPts val="0"/>
              </a:spcBef>
            </a:pPr>
            <a:r>
              <a:rPr lang="en-GB" sz="2400" dirty="0" smtClean="0"/>
              <a:t>This holds for both non-technical and technical fields</a:t>
            </a:r>
          </a:p>
          <a:p>
            <a:pPr>
              <a:spcBef>
                <a:spcPts val="0"/>
              </a:spcBef>
            </a:pPr>
            <a:r>
              <a:rPr lang="en-GB" sz="2400" dirty="0" smtClean="0"/>
              <a:t>Mostly labour-market goals more popular in technical fields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0558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ECONOMETRIC ANALYSIS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3733800"/>
          </a:xfrm>
        </p:spPr>
        <p:txBody>
          <a:bodyPr>
            <a:normAutofit fontScale="77500" lnSpcReduction="20000"/>
          </a:bodyPr>
          <a:lstStyle/>
          <a:p>
            <a:r>
              <a:rPr lang="en-GB" sz="3000" dirty="0" smtClean="0"/>
              <a:t>Three groups of fields of study</a:t>
            </a:r>
          </a:p>
          <a:p>
            <a:pPr lvl="1"/>
            <a:r>
              <a:rPr lang="en-GB" sz="2600" b="1" dirty="0" smtClean="0">
                <a:solidFill>
                  <a:srgbClr val="C00000"/>
                </a:solidFill>
              </a:rPr>
              <a:t>Group 1</a:t>
            </a:r>
            <a:r>
              <a:rPr lang="en-GB" sz="2600" dirty="0" smtClean="0"/>
              <a:t>—</a:t>
            </a:r>
            <a:r>
              <a:rPr lang="en-GB" sz="2600" b="1" dirty="0" smtClean="0"/>
              <a:t>base group</a:t>
            </a:r>
          </a:p>
          <a:p>
            <a:pPr lvl="2"/>
            <a:r>
              <a:rPr lang="en-GB" sz="2200" dirty="0" smtClean="0"/>
              <a:t>Arts &amp; humanities</a:t>
            </a:r>
          </a:p>
          <a:p>
            <a:pPr lvl="2"/>
            <a:r>
              <a:rPr lang="en-GB" sz="2200" dirty="0" smtClean="0"/>
              <a:t>Economics</a:t>
            </a:r>
          </a:p>
          <a:p>
            <a:pPr lvl="2"/>
            <a:r>
              <a:rPr lang="en-GB" sz="2200" dirty="0" smtClean="0"/>
              <a:t>Education &amp; psychology</a:t>
            </a:r>
          </a:p>
          <a:p>
            <a:pPr lvl="1"/>
            <a:r>
              <a:rPr lang="en-GB" sz="2600" b="1" dirty="0" smtClean="0">
                <a:solidFill>
                  <a:srgbClr val="C00000"/>
                </a:solidFill>
              </a:rPr>
              <a:t>Group 2</a:t>
            </a:r>
            <a:r>
              <a:rPr lang="en-GB" sz="2600" dirty="0" smtClean="0"/>
              <a:t>—</a:t>
            </a:r>
            <a:r>
              <a:rPr lang="en-GB" sz="2600" b="1" dirty="0" smtClean="0"/>
              <a:t>stronger oriented at labour-market</a:t>
            </a:r>
            <a:r>
              <a:rPr lang="en-GB" sz="2600" dirty="0" smtClean="0"/>
              <a:t> </a:t>
            </a:r>
            <a:r>
              <a:rPr lang="en-GB" sz="2600" b="1" dirty="0" smtClean="0"/>
              <a:t>goals</a:t>
            </a:r>
          </a:p>
          <a:p>
            <a:pPr lvl="2"/>
            <a:r>
              <a:rPr lang="en-GB" sz="2200" dirty="0" smtClean="0"/>
              <a:t>Biology, agriculture, environment &amp; geoscience</a:t>
            </a:r>
          </a:p>
          <a:p>
            <a:pPr lvl="2"/>
            <a:r>
              <a:rPr lang="en-GB" sz="2200" dirty="0" smtClean="0"/>
              <a:t>Physics, maths &amp; chemistry</a:t>
            </a:r>
          </a:p>
          <a:p>
            <a:pPr lvl="2"/>
            <a:r>
              <a:rPr lang="en-GB" sz="2200" dirty="0" smtClean="0"/>
              <a:t>Law, social &amp; political science</a:t>
            </a:r>
          </a:p>
          <a:p>
            <a:pPr lvl="2"/>
            <a:r>
              <a:rPr lang="en-GB" sz="2200" dirty="0" smtClean="0"/>
              <a:t>Management</a:t>
            </a:r>
          </a:p>
          <a:p>
            <a:pPr lvl="1"/>
            <a:r>
              <a:rPr lang="en-GB" sz="2600" b="1" dirty="0" smtClean="0">
                <a:solidFill>
                  <a:srgbClr val="C00000"/>
                </a:solidFill>
              </a:rPr>
              <a:t>Group 3</a:t>
            </a:r>
            <a:r>
              <a:rPr lang="en-GB" sz="2600" dirty="0" smtClean="0"/>
              <a:t>—</a:t>
            </a:r>
            <a:r>
              <a:rPr lang="en-GB" sz="2600" b="1" dirty="0" smtClean="0"/>
              <a:t>pursue primarily personal goals but keep a labour-market goal as a second-order goal</a:t>
            </a:r>
          </a:p>
          <a:p>
            <a:pPr lvl="2"/>
            <a:r>
              <a:rPr lang="en-GB" sz="2200" dirty="0" smtClean="0"/>
              <a:t>Computing &amp; engineering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4712697"/>
            <a:ext cx="9144000" cy="2069103"/>
            <a:chOff x="0" y="4712697"/>
            <a:chExt cx="9144000" cy="206910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pic>
          <p:nvPicPr>
            <p:cNvPr id="4" name="Picture 4" descr="http://www.umc.edu/uploadedImages/UMCedu/Content/Education/Schools/Graduate_Studies/R4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96" r="13458"/>
            <a:stretch/>
          </p:blipFill>
          <p:spPr bwMode="auto">
            <a:xfrm>
              <a:off x="0" y="4727965"/>
              <a:ext cx="2286000" cy="205383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http://engphys.appsci.queensu.ca/Graduate-Studies/images/paulwebster_000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14" r="16806"/>
            <a:stretch/>
          </p:blipFill>
          <p:spPr bwMode="auto">
            <a:xfrm>
              <a:off x="2322922" y="4725198"/>
              <a:ext cx="2090057" cy="205660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http://www.stkath.org/wp-content/uploads/2010/06/law-school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02"/>
            <a:stretch/>
          </p:blipFill>
          <p:spPr bwMode="auto">
            <a:xfrm>
              <a:off x="6681732" y="4712697"/>
              <a:ext cx="2462268" cy="2069103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2" descr="http://onlinecollegedegreepoint.com/wp-content/uploads/2011/12/Higher-Education-Degrees-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7656" y="4724400"/>
              <a:ext cx="2127876" cy="2057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567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ECONOMETRIC ANALYSIS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36576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Changing the field of study</a:t>
            </a:r>
          </a:p>
          <a:p>
            <a:pPr lvl="1"/>
            <a:r>
              <a:rPr lang="en-GB" sz="2000" dirty="0" smtClean="0">
                <a:sym typeface="Wingdings" panose="05000000000000000000" pitchFamily="2" charset="2"/>
              </a:rPr>
              <a:t>Twice </a:t>
            </a:r>
            <a:r>
              <a:rPr lang="en-GB" sz="2000" dirty="0" smtClean="0">
                <a:sym typeface="Wingdings" panose="05000000000000000000" pitchFamily="2" charset="2"/>
              </a:rPr>
              <a:t> </a:t>
            </a:r>
            <a:r>
              <a:rPr lang="en-GB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GB" sz="2000" dirty="0" smtClean="0">
                <a:sym typeface="Wingdings" panose="05000000000000000000" pitchFamily="2" charset="2"/>
              </a:rPr>
              <a:t>  </a:t>
            </a:r>
            <a:r>
              <a:rPr lang="en-GB" sz="2000" dirty="0" smtClean="0">
                <a:sym typeface="Wingdings" panose="05000000000000000000" pitchFamily="2" charset="2"/>
              </a:rPr>
              <a:t>pursue mostly </a:t>
            </a:r>
            <a:r>
              <a:rPr lang="en-GB" sz="2000" dirty="0" smtClean="0">
                <a:sym typeface="Wingdings" panose="05000000000000000000" pitchFamily="2" charset="2"/>
              </a:rPr>
              <a:t> </a:t>
            </a:r>
            <a:r>
              <a:rPr lang="en-GB" sz="2000" b="1" dirty="0" smtClean="0">
                <a:sym typeface="Wingdings" panose="05000000000000000000" pitchFamily="2" charset="2"/>
              </a:rPr>
              <a:t>personal</a:t>
            </a:r>
            <a:r>
              <a:rPr lang="en-GB" sz="2000" dirty="0" smtClean="0">
                <a:sym typeface="Wingdings" panose="05000000000000000000" pitchFamily="2" charset="2"/>
              </a:rPr>
              <a:t>  goals</a:t>
            </a:r>
            <a:endParaRPr lang="en-GB" sz="2000" dirty="0" smtClean="0">
              <a:sym typeface="Wingdings" panose="05000000000000000000" pitchFamily="2" charset="2"/>
            </a:endParaRPr>
          </a:p>
          <a:p>
            <a:r>
              <a:rPr lang="en-GB" sz="2400" dirty="0" smtClean="0">
                <a:sym typeface="Wingdings" panose="05000000000000000000" pitchFamily="2" charset="2"/>
              </a:rPr>
              <a:t>Labour-market experience shapes motivation</a:t>
            </a:r>
          </a:p>
          <a:p>
            <a:pPr lvl="1"/>
            <a:r>
              <a:rPr lang="en-GB" sz="2000" dirty="0" smtClean="0">
                <a:sym typeface="Wingdings" panose="05000000000000000000" pitchFamily="2" charset="2"/>
              </a:rPr>
              <a:t>Started studies after </a:t>
            </a:r>
            <a:r>
              <a:rPr lang="en-GB" sz="2000" dirty="0" smtClean="0">
                <a:sym typeface="Wingdings" panose="05000000000000000000" pitchFamily="2" charset="2"/>
              </a:rPr>
              <a:t> </a:t>
            </a:r>
            <a:r>
              <a:rPr lang="en-GB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30</a:t>
            </a:r>
            <a:r>
              <a:rPr lang="en-GB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  </a:t>
            </a:r>
            <a:r>
              <a:rPr lang="en-GB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GB" sz="2000" dirty="0" smtClean="0">
                <a:sym typeface="Wingdings" panose="05000000000000000000" pitchFamily="2" charset="2"/>
              </a:rPr>
              <a:t>  </a:t>
            </a:r>
            <a:r>
              <a:rPr lang="en-GB" sz="2000" dirty="0" smtClean="0">
                <a:sym typeface="Wingdings" panose="05000000000000000000" pitchFamily="2" charset="2"/>
              </a:rPr>
              <a:t>pursue  </a:t>
            </a:r>
            <a:r>
              <a:rPr lang="en-GB" sz="2000" b="1" dirty="0" smtClean="0">
                <a:sym typeface="Wingdings" panose="05000000000000000000" pitchFamily="2" charset="2"/>
              </a:rPr>
              <a:t>labour-market </a:t>
            </a:r>
            <a:r>
              <a:rPr lang="en-GB" sz="2000" b="1" dirty="0" smtClean="0">
                <a:sym typeface="Wingdings" panose="05000000000000000000" pitchFamily="2" charset="2"/>
              </a:rPr>
              <a:t> </a:t>
            </a:r>
            <a:r>
              <a:rPr lang="en-GB" sz="2000" dirty="0" smtClean="0">
                <a:sym typeface="Wingdings" panose="05000000000000000000" pitchFamily="2" charset="2"/>
              </a:rPr>
              <a:t>goals</a:t>
            </a:r>
            <a:endParaRPr lang="en-GB" sz="2000" dirty="0" smtClean="0">
              <a:sym typeface="Wingdings" panose="05000000000000000000" pitchFamily="2" charset="2"/>
            </a:endParaRPr>
          </a:p>
          <a:p>
            <a:pPr lvl="1"/>
            <a:r>
              <a:rPr lang="en-GB" sz="2000" dirty="0" smtClean="0">
                <a:sym typeface="Wingdings" panose="05000000000000000000" pitchFamily="2" charset="2"/>
              </a:rPr>
              <a:t>Non-teaching professionals more likely to pursue </a:t>
            </a:r>
            <a:r>
              <a:rPr lang="en-GB" sz="2000" dirty="0" smtClean="0">
                <a:sym typeface="Wingdings" panose="05000000000000000000" pitchFamily="2" charset="2"/>
              </a:rPr>
              <a:t>mostly  </a:t>
            </a:r>
            <a:r>
              <a:rPr lang="en-GB" sz="2000" b="1" dirty="0" smtClean="0">
                <a:sym typeface="Wingdings" panose="05000000000000000000" pitchFamily="2" charset="2"/>
              </a:rPr>
              <a:t>personal</a:t>
            </a:r>
            <a:r>
              <a:rPr lang="en-GB" sz="2000" dirty="0" smtClean="0">
                <a:sym typeface="Wingdings" panose="05000000000000000000" pitchFamily="2" charset="2"/>
              </a:rPr>
              <a:t> </a:t>
            </a:r>
            <a:r>
              <a:rPr lang="en-GB" sz="2000" dirty="0" smtClean="0">
                <a:sym typeface="Wingdings" panose="05000000000000000000" pitchFamily="2" charset="2"/>
              </a:rPr>
              <a:t> goals </a:t>
            </a:r>
            <a:r>
              <a:rPr lang="en-GB" sz="2000" dirty="0" smtClean="0">
                <a:sym typeface="Wingdings" panose="05000000000000000000" pitchFamily="2" charset="2"/>
              </a:rPr>
              <a:t>than managers</a:t>
            </a:r>
          </a:p>
          <a:p>
            <a:r>
              <a:rPr lang="en-GB" sz="2400" dirty="0" smtClean="0">
                <a:sym typeface="Wingdings" panose="05000000000000000000" pitchFamily="2" charset="2"/>
              </a:rPr>
              <a:t>Family affects motivation</a:t>
            </a:r>
          </a:p>
          <a:p>
            <a:pPr lvl="1"/>
            <a:r>
              <a:rPr lang="en-GB" sz="2000" dirty="0" smtClean="0">
                <a:sym typeface="Wingdings" panose="05000000000000000000" pitchFamily="2" charset="2"/>
              </a:rPr>
              <a:t>Family influenced decision / Married woman / Long desire  </a:t>
            </a:r>
            <a:r>
              <a:rPr lang="en-GB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GB" sz="2000" dirty="0" smtClean="0">
                <a:sym typeface="Wingdings" panose="05000000000000000000" pitchFamily="2" charset="2"/>
              </a:rPr>
              <a:t>  pursue </a:t>
            </a:r>
            <a:r>
              <a:rPr lang="en-GB" sz="2000" dirty="0" smtClean="0">
                <a:sym typeface="Wingdings" panose="05000000000000000000" pitchFamily="2" charset="2"/>
              </a:rPr>
              <a:t>mostly  </a:t>
            </a:r>
            <a:r>
              <a:rPr lang="en-GB" sz="2000" b="1" dirty="0" smtClean="0">
                <a:sym typeface="Wingdings" panose="05000000000000000000" pitchFamily="2" charset="2"/>
              </a:rPr>
              <a:t>personal</a:t>
            </a:r>
            <a:r>
              <a:rPr lang="en-GB" sz="2000" dirty="0" smtClean="0">
                <a:sym typeface="Wingdings" panose="05000000000000000000" pitchFamily="2" charset="2"/>
              </a:rPr>
              <a:t> </a:t>
            </a:r>
            <a:r>
              <a:rPr lang="en-GB" sz="2000" dirty="0" smtClean="0">
                <a:sym typeface="Wingdings" panose="05000000000000000000" pitchFamily="2" charset="2"/>
              </a:rPr>
              <a:t> goals</a:t>
            </a:r>
            <a:endParaRPr lang="en-GB" sz="2400" dirty="0"/>
          </a:p>
        </p:txBody>
      </p:sp>
      <p:pic>
        <p:nvPicPr>
          <p:cNvPr id="4" name="Picture 2" descr="http://2011.worldviewsconference.com/wp-content/uploads/2011/07/HigherEducation_Communication21-530x26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800600"/>
            <a:ext cx="9144000" cy="205740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53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" t="4393" r="880" b="3905"/>
          <a:stretch/>
        </p:blipFill>
        <p:spPr bwMode="auto">
          <a:xfrm>
            <a:off x="-152399" y="595423"/>
            <a:ext cx="9296400" cy="493350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CHOOSING THE UNIVERSITY FOR PHD STUDIES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1219200"/>
          </a:xfrm>
        </p:spPr>
        <p:txBody>
          <a:bodyPr>
            <a:noAutofit/>
          </a:bodyPr>
          <a:lstStyle/>
          <a:p>
            <a:r>
              <a:rPr lang="en-GB" sz="2400" dirty="0" smtClean="0"/>
              <a:t>Irrespective of goal type, choice is based on content, quality of academic staff, and financial aid</a:t>
            </a:r>
          </a:p>
          <a:p>
            <a:pPr>
              <a:spcBef>
                <a:spcPts val="0"/>
              </a:spcBef>
            </a:pPr>
            <a:r>
              <a:rPr lang="en-GB" sz="2400" dirty="0" smtClean="0"/>
              <a:t>Prestige is in Top 4 if pursue mostly/primarily personal goals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5225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IS AID REALLY MORE IMPORTANT THAN FEES?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990600"/>
          </a:xfrm>
        </p:spPr>
        <p:txBody>
          <a:bodyPr>
            <a:noAutofit/>
          </a:bodyPr>
          <a:lstStyle/>
          <a:p>
            <a:r>
              <a:rPr lang="en-GB" sz="2400" dirty="0" smtClean="0"/>
              <a:t>ESF scholarships available for first-year students  </a:t>
            </a:r>
            <a:r>
              <a:rPr lang="en-GB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GB" sz="2400" dirty="0" smtClean="0">
                <a:sym typeface="Wingdings" panose="05000000000000000000" pitchFamily="2" charset="2"/>
              </a:rPr>
              <a:t>  financial aid becomes </a:t>
            </a:r>
            <a:r>
              <a:rPr lang="en-GB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&gt;&gt;</a:t>
            </a:r>
            <a:r>
              <a:rPr lang="en-GB" sz="2400" dirty="0" smtClean="0">
                <a:sym typeface="Wingdings" panose="05000000000000000000" pitchFamily="2" charset="2"/>
              </a:rPr>
              <a:t> important than tuition fees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" t="3397" r="975" b="3220"/>
          <a:stretch/>
        </p:blipFill>
        <p:spPr bwMode="auto">
          <a:xfrm>
            <a:off x="-1" y="754912"/>
            <a:ext cx="9144001" cy="50292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210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t="4234" r="1008" b="4304"/>
          <a:stretch/>
        </p:blipFill>
        <p:spPr bwMode="auto">
          <a:xfrm>
            <a:off x="-152400" y="574158"/>
            <a:ext cx="9296401" cy="493350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USEFUL INFORMATION SOURCES ON PHD STUDIES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686800" cy="1219200"/>
          </a:xfrm>
        </p:spPr>
        <p:txBody>
          <a:bodyPr>
            <a:noAutofit/>
          </a:bodyPr>
          <a:lstStyle/>
          <a:p>
            <a:r>
              <a:rPr lang="en-GB" sz="2400" dirty="0" smtClean="0"/>
              <a:t>Most important: professors at master’s </a:t>
            </a:r>
            <a:r>
              <a:rPr lang="en-GB" sz="2400" dirty="0" err="1" smtClean="0"/>
              <a:t>uni</a:t>
            </a:r>
            <a:r>
              <a:rPr lang="en-GB" sz="2400" dirty="0" smtClean="0"/>
              <a:t>, PhD students &amp; graduates at target </a:t>
            </a:r>
            <a:r>
              <a:rPr lang="en-GB" sz="2400" dirty="0" err="1" smtClean="0"/>
              <a:t>uni</a:t>
            </a:r>
            <a:r>
              <a:rPr lang="en-GB" sz="2400" dirty="0" smtClean="0"/>
              <a:t>, target </a:t>
            </a:r>
            <a:r>
              <a:rPr lang="en-GB" sz="2400" dirty="0" err="1" smtClean="0"/>
              <a:t>uni’s</a:t>
            </a:r>
            <a:r>
              <a:rPr lang="en-GB" sz="2400" dirty="0" smtClean="0"/>
              <a:t> official info sources</a:t>
            </a:r>
          </a:p>
          <a:p>
            <a:pPr>
              <a:spcBef>
                <a:spcPts val="0"/>
              </a:spcBef>
            </a:pPr>
            <a:r>
              <a:rPr lang="en-GB" sz="2400" dirty="0" smtClean="0"/>
              <a:t>Co-workers’/Boss’s opinion if pursuing mostly labour-market goals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7601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9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english.rice.edu/uploadedImages/Graduate_Studies/Stacks-Of-Books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3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-14514" y="4953000"/>
            <a:ext cx="9158514" cy="685800"/>
          </a:xfrm>
          <a:prstGeom prst="rect">
            <a:avLst/>
          </a:prstGeom>
          <a:solidFill>
            <a:schemeClr val="tx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886325"/>
            <a:ext cx="7772400" cy="136207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Conclusions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538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dentistry.ualberta.ca/ProgramsAdmissions/~/media/dentistry/Feature_Photos/Programs/GraduateStudi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29310"/>
          <a:stretch/>
        </p:blipFill>
        <p:spPr bwMode="auto">
          <a:xfrm>
            <a:off x="0" y="4945744"/>
            <a:ext cx="9144000" cy="191225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WHY TO GO FOR A PHD?</a:t>
            </a:r>
            <a:endParaRPr lang="en-GB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7857"/>
            <a:ext cx="8458200" cy="4336143"/>
          </a:xfrm>
        </p:spPr>
        <p:txBody>
          <a:bodyPr>
            <a:noAutofit/>
          </a:bodyPr>
          <a:lstStyle/>
          <a:p>
            <a:pPr>
              <a:spcBef>
                <a:spcPts val="100"/>
              </a:spcBef>
            </a:pPr>
            <a:r>
              <a:rPr lang="en-GB" sz="2400" dirty="0" smtClean="0"/>
              <a:t>Most important goals</a:t>
            </a:r>
          </a:p>
          <a:p>
            <a:pPr lvl="1">
              <a:spcBef>
                <a:spcPts val="100"/>
              </a:spcBef>
            </a:pPr>
            <a:r>
              <a:rPr lang="en-GB" sz="2000" dirty="0" smtClean="0"/>
              <a:t>Achieving something new</a:t>
            </a:r>
          </a:p>
          <a:p>
            <a:pPr lvl="1">
              <a:spcBef>
                <a:spcPts val="100"/>
              </a:spcBef>
            </a:pPr>
            <a:r>
              <a:rPr lang="en-GB" sz="2000" dirty="0" smtClean="0"/>
              <a:t>Continuing learning/research experience</a:t>
            </a:r>
          </a:p>
          <a:p>
            <a:pPr lvl="1">
              <a:spcBef>
                <a:spcPts val="100"/>
              </a:spcBef>
            </a:pPr>
            <a:r>
              <a:rPr lang="en-GB" sz="2000" dirty="0" smtClean="0"/>
              <a:t>Better career prospects</a:t>
            </a:r>
          </a:p>
          <a:p>
            <a:pPr lvl="1">
              <a:spcBef>
                <a:spcPts val="100"/>
              </a:spcBef>
            </a:pPr>
            <a:r>
              <a:rPr lang="en-GB" sz="2000" dirty="0" smtClean="0"/>
              <a:t>Contributing to science &amp; global development</a:t>
            </a:r>
          </a:p>
          <a:p>
            <a:pPr>
              <a:spcBef>
                <a:spcPts val="100"/>
              </a:spcBef>
            </a:pPr>
            <a:r>
              <a:rPr lang="en-GB" sz="2400" dirty="0" smtClean="0"/>
              <a:t>Three groups of fields of study – different types of goals</a:t>
            </a:r>
          </a:p>
          <a:p>
            <a:pPr>
              <a:spcBef>
                <a:spcPts val="100"/>
              </a:spcBef>
            </a:pPr>
            <a:r>
              <a:rPr lang="en-GB" sz="2400" dirty="0" smtClean="0"/>
              <a:t>Changing field of study twice – pursue mostly personal goals</a:t>
            </a:r>
          </a:p>
          <a:p>
            <a:pPr>
              <a:spcBef>
                <a:spcPts val="100"/>
              </a:spcBef>
            </a:pPr>
            <a:r>
              <a:rPr lang="en-GB" sz="2400" dirty="0" smtClean="0"/>
              <a:t>Older respondents – labour-market goals</a:t>
            </a:r>
          </a:p>
          <a:p>
            <a:pPr>
              <a:spcBef>
                <a:spcPts val="100"/>
              </a:spcBef>
            </a:pPr>
            <a:r>
              <a:rPr lang="en-GB" sz="2400" dirty="0" smtClean="0"/>
              <a:t>Family-influenced and married women – personal goals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2603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uleth.ca/graduatestudies/sites/graduatestudies/files/career%20fai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" b="33238"/>
          <a:stretch/>
        </p:blipFill>
        <p:spPr bwMode="auto">
          <a:xfrm>
            <a:off x="0" y="701749"/>
            <a:ext cx="9144000" cy="61562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33400" y="1524000"/>
            <a:ext cx="8077200" cy="51054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WHERE TO GO FOR A PHD?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623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Most important reasons of choosing university</a:t>
            </a:r>
          </a:p>
          <a:p>
            <a:pPr lvl="1"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Content of programme</a:t>
            </a:r>
          </a:p>
          <a:p>
            <a:pPr lvl="1"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Reputation of professors</a:t>
            </a:r>
          </a:p>
          <a:p>
            <a:pPr lvl="1"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Financial aid</a:t>
            </a:r>
          </a:p>
          <a:p>
            <a:pPr lvl="1"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Prestige – if pursue personal goals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Most important sources of information</a:t>
            </a:r>
          </a:p>
          <a:p>
            <a:pPr lvl="1"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Professors at master’s university</a:t>
            </a:r>
          </a:p>
          <a:p>
            <a:pPr lvl="1"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Target university’s students &amp; graduates</a:t>
            </a:r>
          </a:p>
          <a:p>
            <a:pPr lvl="1"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University’s official online sources</a:t>
            </a:r>
          </a:p>
          <a:p>
            <a:pPr lvl="1"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Co-workers/Boss – if pursue labour-market goals</a:t>
            </a:r>
            <a:endParaRPr lang="en-GB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636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THE  WORLD  IS  CHANGING…</a:t>
            </a:r>
            <a:endParaRPr lang="en-GB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5791200"/>
            <a:ext cx="8686800" cy="990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2400" b="1" dirty="0">
                <a:solidFill>
                  <a:srgbClr val="C00000"/>
                </a:solidFill>
              </a:rPr>
              <a:t>2012:   </a:t>
            </a:r>
            <a:r>
              <a:rPr lang="en-GB" sz="2400" b="1" dirty="0" smtClean="0">
                <a:solidFill>
                  <a:srgbClr val="C00000"/>
                </a:solidFill>
              </a:rPr>
              <a:t>13</a:t>
            </a:r>
            <a:r>
              <a:rPr lang="en-GB" sz="2400" b="1" baseline="30000" dirty="0" smtClean="0">
                <a:solidFill>
                  <a:srgbClr val="C00000"/>
                </a:solidFill>
              </a:rPr>
              <a:t>th</a:t>
            </a:r>
            <a:r>
              <a:rPr lang="en-GB" sz="2400" b="1" dirty="0" smtClean="0">
                <a:solidFill>
                  <a:srgbClr val="C00000"/>
                </a:solidFill>
              </a:rPr>
              <a:t> </a:t>
            </a:r>
            <a:r>
              <a:rPr lang="en-GB" sz="2400" b="1" dirty="0" smtClean="0"/>
              <a:t>lowest</a:t>
            </a:r>
            <a:r>
              <a:rPr lang="en-GB" sz="2400" dirty="0" smtClean="0"/>
              <a:t>  popularity of PhD studies in Europe</a:t>
            </a:r>
            <a:endParaRPr lang="en-GB" sz="2400" b="1" dirty="0" smtClean="0">
              <a:solidFill>
                <a:srgbClr val="C00000"/>
              </a:solidFill>
              <a:latin typeface="Calibri"/>
            </a:endParaRPr>
          </a:p>
          <a:p>
            <a:pPr>
              <a:spcBef>
                <a:spcPts val="0"/>
              </a:spcBef>
            </a:pPr>
            <a:r>
              <a:rPr lang="en-GB" sz="2400" b="1" dirty="0" smtClean="0">
                <a:solidFill>
                  <a:srgbClr val="C00000"/>
                </a:solidFill>
              </a:rPr>
              <a:t>2006-12</a:t>
            </a:r>
            <a:r>
              <a:rPr lang="en-GB" sz="2400" b="1" dirty="0">
                <a:solidFill>
                  <a:srgbClr val="C00000"/>
                </a:solidFill>
              </a:rPr>
              <a:t>:   </a:t>
            </a:r>
            <a:r>
              <a:rPr lang="en-GB" sz="2400" b="1" dirty="0" smtClean="0">
                <a:solidFill>
                  <a:srgbClr val="C00000"/>
                </a:solidFill>
              </a:rPr>
              <a:t>12</a:t>
            </a:r>
            <a:r>
              <a:rPr lang="en-GB" sz="2400" b="1" baseline="30000" dirty="0" smtClean="0">
                <a:solidFill>
                  <a:srgbClr val="C00000"/>
                </a:solidFill>
              </a:rPr>
              <a:t>th</a:t>
            </a:r>
            <a:r>
              <a:rPr lang="en-GB" sz="2400" b="1" dirty="0" smtClean="0">
                <a:solidFill>
                  <a:srgbClr val="C00000"/>
                </a:solidFill>
              </a:rPr>
              <a:t> </a:t>
            </a:r>
            <a:r>
              <a:rPr lang="en-GB" sz="2400" b="1" dirty="0" smtClean="0">
                <a:latin typeface="Calibri"/>
              </a:rPr>
              <a:t>fastest</a:t>
            </a:r>
            <a:r>
              <a:rPr lang="en-GB" sz="2400" dirty="0" smtClean="0">
                <a:latin typeface="Calibri"/>
              </a:rPr>
              <a:t>  annual growth in number of PhD students</a:t>
            </a:r>
            <a:endParaRPr lang="en-GB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4168" r="1245" b="4975"/>
          <a:stretch/>
        </p:blipFill>
        <p:spPr bwMode="auto">
          <a:xfrm>
            <a:off x="0" y="655741"/>
            <a:ext cx="9144000" cy="498305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557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9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088" y="5638800"/>
            <a:ext cx="9151088" cy="121920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506" name="Picture 2" descr="http://www.fmhs.uaeu.ac.ae/CMHSWEBUserFiles/image/GraduateStudies/airhat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813" r="176" b="983"/>
          <a:stretch/>
        </p:blipFill>
        <p:spPr bwMode="auto">
          <a:xfrm>
            <a:off x="-25401" y="0"/>
            <a:ext cx="9169401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150" y="5181600"/>
            <a:ext cx="97663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3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" t="3511" r="949" b="4386"/>
          <a:stretch/>
        </p:blipFill>
        <p:spPr bwMode="auto">
          <a:xfrm>
            <a:off x="-4618" y="531628"/>
            <a:ext cx="9148618" cy="496540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r>
              <a:rPr lang="en-GB" sz="3600" dirty="0" smtClean="0"/>
              <a:t>…EVEN  IN  LATVIA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686800" cy="1295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2400" dirty="0" smtClean="0"/>
              <a:t>2005-2012: number of students  </a:t>
            </a:r>
            <a:r>
              <a:rPr lang="en-GB" sz="2400" b="1" dirty="0" smtClean="0">
                <a:solidFill>
                  <a:srgbClr val="C00000"/>
                </a:solidFill>
                <a:latin typeface="Calibri"/>
              </a:rPr>
              <a:t>↑77%</a:t>
            </a:r>
            <a:r>
              <a:rPr lang="en-GB" sz="2400" dirty="0" smtClean="0">
                <a:latin typeface="Calibri"/>
              </a:rPr>
              <a:t>,  exceeded  </a:t>
            </a:r>
            <a:r>
              <a:rPr lang="en-GB" sz="2400" b="1" dirty="0" smtClean="0">
                <a:solidFill>
                  <a:srgbClr val="C00000"/>
                </a:solidFill>
                <a:latin typeface="Calibri"/>
              </a:rPr>
              <a:t>2,500</a:t>
            </a:r>
          </a:p>
          <a:p>
            <a:pPr>
              <a:spcBef>
                <a:spcPts val="0"/>
              </a:spcBef>
            </a:pPr>
            <a:r>
              <a:rPr lang="en-GB" sz="2400" dirty="0" smtClean="0">
                <a:latin typeface="Calibri"/>
              </a:rPr>
              <a:t>Share of PhD students from all tertiary students  </a:t>
            </a:r>
            <a:r>
              <a:rPr lang="en-GB" sz="2400" b="1" dirty="0" smtClean="0">
                <a:solidFill>
                  <a:srgbClr val="C00000"/>
                </a:solidFill>
              </a:rPr>
              <a:t>↑2.5</a:t>
            </a:r>
            <a:r>
              <a:rPr lang="en-GB" sz="2400" dirty="0" smtClean="0"/>
              <a:t>  times</a:t>
            </a:r>
          </a:p>
          <a:p>
            <a:pPr>
              <a:spcBef>
                <a:spcPts val="0"/>
              </a:spcBef>
            </a:pPr>
            <a:r>
              <a:rPr lang="en-GB" sz="2400" dirty="0" smtClean="0"/>
              <a:t>Demographic trough coming  </a:t>
            </a:r>
            <a:r>
              <a:rPr lang="en-GB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GB" sz="2400" dirty="0" smtClean="0">
                <a:sym typeface="Wingdings" panose="05000000000000000000" pitchFamily="2" charset="2"/>
              </a:rPr>
              <a:t>  tough competition in </a:t>
            </a:r>
            <a:r>
              <a:rPr lang="en-GB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&lt; 5</a:t>
            </a:r>
            <a:r>
              <a:rPr lang="en-GB" sz="2400" dirty="0" smtClean="0">
                <a:sym typeface="Wingdings" panose="05000000000000000000" pitchFamily="2" charset="2"/>
              </a:rPr>
              <a:t> years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7712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803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WHAT’S  GOOD  IN  A  PHD?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4237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GB" sz="2600" dirty="0" smtClean="0"/>
              <a:t>Driver of competitiveness</a:t>
            </a:r>
          </a:p>
          <a:p>
            <a:pPr>
              <a:buClr>
                <a:srgbClr val="C00000"/>
              </a:buClr>
            </a:pPr>
            <a:r>
              <a:rPr lang="en-GB" sz="2600" dirty="0" smtClean="0"/>
              <a:t>Key in EU innovation strategy</a:t>
            </a:r>
          </a:p>
          <a:p>
            <a:pPr>
              <a:buClr>
                <a:srgbClr val="C00000"/>
              </a:buClr>
            </a:pPr>
            <a:r>
              <a:rPr lang="en-GB" sz="2600" dirty="0" smtClean="0"/>
              <a:t>Necessary component of “Europe of Knowledge”</a:t>
            </a:r>
          </a:p>
          <a:p>
            <a:pPr>
              <a:buClr>
                <a:srgbClr val="C00000"/>
              </a:buClr>
            </a:pPr>
            <a:r>
              <a:rPr lang="en-GB" sz="2600" dirty="0" smtClean="0"/>
              <a:t>Major role in creating highly trained labour force</a:t>
            </a:r>
          </a:p>
          <a:p>
            <a:pPr>
              <a:buClr>
                <a:srgbClr val="C00000"/>
              </a:buClr>
            </a:pPr>
            <a:r>
              <a:rPr lang="en-GB" sz="2600" dirty="0" smtClean="0"/>
              <a:t>Produces professionals competent in extremely complex, knowledge-intensive environments</a:t>
            </a:r>
          </a:p>
          <a:p>
            <a:pPr>
              <a:buClr>
                <a:srgbClr val="C00000"/>
              </a:buClr>
            </a:pPr>
            <a:r>
              <a:rPr lang="en-GB" sz="2600" dirty="0" smtClean="0"/>
              <a:t>Key to economic success</a:t>
            </a:r>
            <a:endParaRPr lang="en-GB" sz="2600" dirty="0"/>
          </a:p>
        </p:txBody>
      </p:sp>
      <p:pic>
        <p:nvPicPr>
          <p:cNvPr id="12290" name="Picture 2" descr="http://ampletrails.com/wp-content/uploads/2011/10/higher-educati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1"/>
          <a:stretch/>
        </p:blipFill>
        <p:spPr bwMode="auto">
          <a:xfrm>
            <a:off x="0" y="4256314"/>
            <a:ext cx="9144000" cy="260168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34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WHY TO GO FOR PHD?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4114800" cy="4525963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GB" sz="2800" dirty="0" smtClean="0"/>
              <a:t>Thirst for knowledge</a:t>
            </a:r>
          </a:p>
          <a:p>
            <a:pPr>
              <a:buClr>
                <a:srgbClr val="C00000"/>
              </a:buClr>
            </a:pPr>
            <a:r>
              <a:rPr lang="en-GB" sz="2800" dirty="0" smtClean="0"/>
              <a:t>Higher-paid and more satisfying jobs</a:t>
            </a:r>
          </a:p>
        </p:txBody>
      </p:sp>
      <p:pic>
        <p:nvPicPr>
          <p:cNvPr id="11266" name="Picture 2" descr="http://www.sexysocialmedia.com/wp-content/uploads/2009/11/higher-education-social-medi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29"/>
          <a:stretch/>
        </p:blipFill>
        <p:spPr bwMode="auto">
          <a:xfrm>
            <a:off x="0" y="2971800"/>
            <a:ext cx="9144000" cy="388620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800600" y="1112837"/>
            <a:ext cx="4343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</a:pPr>
            <a:r>
              <a:rPr lang="en-GB" sz="2800" dirty="0">
                <a:solidFill>
                  <a:srgbClr val="091945"/>
                </a:solidFill>
              </a:rPr>
              <a:t>Successful careers</a:t>
            </a:r>
          </a:p>
          <a:p>
            <a:pPr>
              <a:buClr>
                <a:srgbClr val="C00000"/>
              </a:buClr>
            </a:pPr>
            <a:r>
              <a:rPr lang="en-GB" sz="2800" dirty="0">
                <a:solidFill>
                  <a:srgbClr val="091945"/>
                </a:solidFill>
              </a:rPr>
              <a:t>Prestige marker</a:t>
            </a:r>
          </a:p>
        </p:txBody>
      </p:sp>
    </p:spTree>
    <p:extLst>
      <p:ext uri="{BB962C8B-B14F-4D97-AF65-F5344CB8AC3E}">
        <p14:creationId xmlns:p14="http://schemas.microsoft.com/office/powerpoint/2010/main" val="292831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838201"/>
            <a:ext cx="5410200" cy="5791199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GB" dirty="0" smtClean="0"/>
              <a:t>PURPOSE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419600" cy="5029200"/>
          </a:xfrm>
        </p:spPr>
        <p:txBody>
          <a:bodyPr>
            <a:normAutofit lnSpcReduction="10000"/>
          </a:bodyPr>
          <a:lstStyle/>
          <a:p>
            <a:pPr>
              <a:buClr>
                <a:schemeClr val="bg1"/>
              </a:buClr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Analyse the motivation of graduates in Latvia to continue studies at doctoral level</a:t>
            </a:r>
          </a:p>
          <a:p>
            <a:pPr>
              <a:buClr>
                <a:schemeClr val="bg1"/>
              </a:buClr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Compare it across fields of study</a:t>
            </a:r>
          </a:p>
          <a:p>
            <a:pPr lvl="1">
              <a:buClr>
                <a:schemeClr val="bg1"/>
              </a:buClr>
            </a:pPr>
            <a:r>
              <a:rPr lang="en-GB" sz="2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Technical and related to natural science</a:t>
            </a:r>
          </a:p>
          <a:p>
            <a:pPr lvl="2">
              <a:buClr>
                <a:schemeClr val="bg1"/>
              </a:buClr>
            </a:pPr>
            <a:r>
              <a:rPr lang="en-GB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IT, mechanics, biology, chemistry, physics, …	</a:t>
            </a:r>
          </a:p>
          <a:p>
            <a:pPr lvl="1">
              <a:buClr>
                <a:schemeClr val="bg1"/>
              </a:buClr>
            </a:pPr>
            <a:r>
              <a:rPr lang="en-GB" sz="2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Non-technical fields</a:t>
            </a:r>
          </a:p>
          <a:p>
            <a:pPr lvl="2">
              <a:buClr>
                <a:schemeClr val="bg1"/>
              </a:buClr>
            </a:pPr>
            <a:r>
              <a:rPr lang="en-GB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Economics, management, law, political science, …</a:t>
            </a:r>
            <a:endParaRPr lang="en-GB" sz="2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3314" name="Picture 2" descr="http://lawaonline.com/blog/wp-content/gallery/online-education/higher-educ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604"/>
          <a:stretch/>
        </p:blipFill>
        <p:spPr bwMode="auto">
          <a:xfrm>
            <a:off x="5562601" y="838201"/>
            <a:ext cx="3581400" cy="57912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51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WHERE TO STUDY FOR PHD?</a:t>
            </a:r>
            <a:endParaRPr lang="en-GB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Choose one of  </a:t>
            </a:r>
            <a:r>
              <a:rPr lang="en-GB" sz="2800" b="1" dirty="0" smtClean="0">
                <a:solidFill>
                  <a:srgbClr val="C00000"/>
                </a:solidFill>
              </a:rPr>
              <a:t>21</a:t>
            </a:r>
            <a:r>
              <a:rPr lang="en-GB" sz="2800" b="1" dirty="0" smtClean="0"/>
              <a:t> </a:t>
            </a:r>
            <a:r>
              <a:rPr lang="en-GB" sz="2800" dirty="0" smtClean="0"/>
              <a:t> HEIs in Latvia</a:t>
            </a:r>
          </a:p>
          <a:p>
            <a:pPr lvl="1"/>
            <a:r>
              <a:rPr lang="en-GB" sz="2400" dirty="0" smtClean="0"/>
              <a:t>More than  </a:t>
            </a:r>
            <a:r>
              <a:rPr lang="en-GB" sz="2400" b="1" dirty="0" smtClean="0">
                <a:solidFill>
                  <a:srgbClr val="C00000"/>
                </a:solidFill>
              </a:rPr>
              <a:t>20</a:t>
            </a:r>
            <a:r>
              <a:rPr lang="en-GB" sz="2400" dirty="0" smtClean="0"/>
              <a:t>  different fields of study</a:t>
            </a:r>
          </a:p>
          <a:p>
            <a:pPr lvl="1"/>
            <a:r>
              <a:rPr lang="en-GB" sz="2400" dirty="0" smtClean="0"/>
              <a:t>Management – the most widely available field</a:t>
            </a:r>
          </a:p>
          <a:p>
            <a:pPr lvl="1"/>
            <a:r>
              <a:rPr lang="en-GB" sz="2400" dirty="0" smtClean="0"/>
              <a:t>Exclusively provided fields</a:t>
            </a:r>
          </a:p>
          <a:p>
            <a:r>
              <a:rPr lang="en-GB" sz="2800" dirty="0" smtClean="0"/>
              <a:t>Choose one of foreign HEIs</a:t>
            </a:r>
            <a:endParaRPr lang="en-GB" sz="2800" dirty="0"/>
          </a:p>
        </p:txBody>
      </p:sp>
      <p:pic>
        <p:nvPicPr>
          <p:cNvPr id="14338" name="Picture 2" descr="http://www.ocadu.ca/Assets/images/graduate-studies/spotlight/graduate-programs-spotlight-dfi-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27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artingyourownbusinessovernight.com/images/graduate-study-challenges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6" t="10538" b="38959"/>
          <a:stretch/>
        </p:blipFill>
        <p:spPr bwMode="auto">
          <a:xfrm>
            <a:off x="0" y="5080000"/>
            <a:ext cx="9141691" cy="177800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tartingyourownbusinessovernight.com/images/graduate-study-challenges-01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6" t="10538" b="38959"/>
          <a:stretch/>
        </p:blipFill>
        <p:spPr bwMode="auto">
          <a:xfrm>
            <a:off x="0" y="5105400"/>
            <a:ext cx="9141691" cy="177800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803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FINANCING PHD STUDIES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343401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State-funded places</a:t>
            </a:r>
          </a:p>
          <a:p>
            <a:pPr lvl="1"/>
            <a:r>
              <a:rPr lang="en-GB" dirty="0" smtClean="0"/>
              <a:t>Quite few</a:t>
            </a:r>
          </a:p>
          <a:p>
            <a:pPr lvl="1"/>
            <a:r>
              <a:rPr lang="en-GB" dirty="0" smtClean="0"/>
              <a:t>State scholarship possible ( </a:t>
            </a:r>
            <a:r>
              <a:rPr lang="en-US" b="1" dirty="0" smtClean="0">
                <a:solidFill>
                  <a:srgbClr val="C00000"/>
                </a:solidFill>
              </a:rPr>
              <a:t>€115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dirty="0" smtClean="0"/>
              <a:t>per month)</a:t>
            </a:r>
          </a:p>
          <a:p>
            <a:r>
              <a:rPr lang="en-GB" dirty="0" smtClean="0"/>
              <a:t>European Social Fund scholarship</a:t>
            </a:r>
          </a:p>
          <a:p>
            <a:pPr lvl="1"/>
            <a:r>
              <a:rPr lang="en-GB" dirty="0" smtClean="0"/>
              <a:t>Year 1 &amp; 2 students: 		</a:t>
            </a:r>
            <a:r>
              <a:rPr lang="en-GB" b="1" dirty="0" smtClean="0">
                <a:solidFill>
                  <a:srgbClr val="C00000"/>
                </a:solidFill>
              </a:rPr>
              <a:t>1.5 x avg. wage</a:t>
            </a:r>
          </a:p>
          <a:p>
            <a:pPr lvl="1"/>
            <a:r>
              <a:rPr lang="en-GB" dirty="0" smtClean="0"/>
              <a:t>Year 3 students / candidates:	</a:t>
            </a:r>
            <a:r>
              <a:rPr lang="en-GB" b="1" dirty="0" smtClean="0">
                <a:solidFill>
                  <a:srgbClr val="C00000"/>
                </a:solidFill>
              </a:rPr>
              <a:t>2.5 x avg. wage</a:t>
            </a:r>
          </a:p>
          <a:p>
            <a:pPr lvl="1"/>
            <a:r>
              <a:rPr lang="en-GB" dirty="0" smtClean="0"/>
              <a:t>Quite few</a:t>
            </a:r>
          </a:p>
          <a:p>
            <a:pPr lvl="1"/>
            <a:r>
              <a:rPr lang="en-GB" dirty="0" smtClean="0"/>
              <a:t>Tough competition</a:t>
            </a:r>
          </a:p>
          <a:p>
            <a:r>
              <a:rPr lang="en-GB" dirty="0" smtClean="0"/>
              <a:t>Grants by private companies</a:t>
            </a:r>
          </a:p>
          <a:p>
            <a:pPr lvl="1"/>
            <a:r>
              <a:rPr lang="en-GB" dirty="0" smtClean="0"/>
              <a:t>Scarce</a:t>
            </a:r>
          </a:p>
          <a:p>
            <a:r>
              <a:rPr lang="en-GB" dirty="0" smtClean="0"/>
              <a:t>Full tuition fees ( </a:t>
            </a:r>
            <a:r>
              <a:rPr lang="en-US" b="1" dirty="0" smtClean="0">
                <a:solidFill>
                  <a:srgbClr val="C00000"/>
                </a:solidFill>
              </a:rPr>
              <a:t>€1,700 – €9,100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dirty="0" smtClean="0"/>
              <a:t>per year,  </a:t>
            </a:r>
            <a:r>
              <a:rPr lang="en-US" b="1" dirty="0" smtClean="0">
                <a:solidFill>
                  <a:srgbClr val="C00000"/>
                </a:solidFill>
              </a:rPr>
              <a:t>3-4</a:t>
            </a:r>
            <a:r>
              <a:rPr lang="en-US" b="1" dirty="0" smtClean="0"/>
              <a:t> </a:t>
            </a:r>
            <a:r>
              <a:rPr lang="en-US" dirty="0" smtClean="0"/>
              <a:t> years)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99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1955</TotalTime>
  <Words>893</Words>
  <Application>Microsoft Office PowerPoint</Application>
  <PresentationFormat>On-screen Show (4:3)</PresentationFormat>
  <Paragraphs>178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Wingdings</vt:lpstr>
      <vt:lpstr>Arial Black</vt:lpstr>
      <vt:lpstr>Calibri</vt:lpstr>
      <vt:lpstr>Office Theme</vt:lpstr>
      <vt:lpstr>PHD  DEGREE  IN  LATVIA: INTERNAL NEED OR  DEMAND FROM LABOUR MARKET?</vt:lpstr>
      <vt:lpstr>Background</vt:lpstr>
      <vt:lpstr>THE  WORLD  IS  CHANGING…</vt:lpstr>
      <vt:lpstr>…EVEN  IN  LATVIA</vt:lpstr>
      <vt:lpstr>WHAT’S  GOOD  IN  A  PHD?</vt:lpstr>
      <vt:lpstr>WHY TO GO FOR PHD?</vt:lpstr>
      <vt:lpstr>PURPOSE</vt:lpstr>
      <vt:lpstr>WHERE TO STUDY FOR PHD?</vt:lpstr>
      <vt:lpstr>FINANCING PHD STUDIES</vt:lpstr>
      <vt:lpstr>MARKETING PHD STUDIES</vt:lpstr>
      <vt:lpstr>Methodology</vt:lpstr>
      <vt:lpstr>METHODOLOGY</vt:lpstr>
      <vt:lpstr>Results &amp; Analysis</vt:lpstr>
      <vt:lpstr>BASIC INFO ABOUT SAMPLE</vt:lpstr>
      <vt:lpstr>GOALS PURSUED WHEN GOING FOR PHD STUDIES</vt:lpstr>
      <vt:lpstr>GROUPS OF GOALS</vt:lpstr>
      <vt:lpstr>OPEN-ENDED QUESTIONS ON GOALS</vt:lpstr>
      <vt:lpstr>COMMENTS ON LABOUR-MARKET GOALS</vt:lpstr>
      <vt:lpstr>COMMENTS ON PERSONAL GOALS</vt:lpstr>
      <vt:lpstr>TYPES OF GOALS</vt:lpstr>
      <vt:lpstr>GOALS PURSUED WHEN GOING FOR PHD STUDIES</vt:lpstr>
      <vt:lpstr>ECONOMETRIC ANALYSIS</vt:lpstr>
      <vt:lpstr>ECONOMETRIC ANALYSIS</vt:lpstr>
      <vt:lpstr>CHOOSING THE UNIVERSITY FOR PHD STUDIES</vt:lpstr>
      <vt:lpstr>IS AID REALLY MORE IMPORTANT THAN FEES?</vt:lpstr>
      <vt:lpstr>USEFUL INFORMATION SOURCES ON PHD STUDIES</vt:lpstr>
      <vt:lpstr>Conclusions</vt:lpstr>
      <vt:lpstr>WHY TO GO FOR A PHD?</vt:lpstr>
      <vt:lpstr>WHERE TO GO FOR A PHD?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 to Study for a PhD Degree</dc:title>
  <dc:creator>Alexander Tarvid</dc:creator>
  <cp:lastModifiedBy>Alexander Tarvid</cp:lastModifiedBy>
  <cp:revision>403</cp:revision>
  <dcterms:created xsi:type="dcterms:W3CDTF">2014-03-27T18:56:55Z</dcterms:created>
  <dcterms:modified xsi:type="dcterms:W3CDTF">2014-05-18T12:41:38Z</dcterms:modified>
</cp:coreProperties>
</file>