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0" r:id="rId3"/>
    <p:sldId id="290" r:id="rId4"/>
    <p:sldId id="273" r:id="rId5"/>
    <p:sldId id="257" r:id="rId6"/>
    <p:sldId id="274" r:id="rId7"/>
    <p:sldId id="269" r:id="rId8"/>
    <p:sldId id="261" r:id="rId9"/>
    <p:sldId id="288" r:id="rId10"/>
    <p:sldId id="289" r:id="rId11"/>
    <p:sldId id="262" r:id="rId12"/>
    <p:sldId id="276" r:id="rId13"/>
    <p:sldId id="268" r:id="rId14"/>
    <p:sldId id="263" r:id="rId15"/>
    <p:sldId id="287" r:id="rId16"/>
    <p:sldId id="277" r:id="rId17"/>
    <p:sldId id="271" r:id="rId18"/>
    <p:sldId id="259" r:id="rId19"/>
    <p:sldId id="264" r:id="rId20"/>
    <p:sldId id="283" r:id="rId21"/>
    <p:sldId id="266" r:id="rId22"/>
    <p:sldId id="267" r:id="rId23"/>
    <p:sldId id="284" r:id="rId24"/>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4A8B3941-6C7F-4038-AD01-043AA2E611DE}" type="datetimeFigureOut">
              <a:rPr lang="lv-LV" smtClean="0"/>
              <a:t>23.02.2019</a:t>
            </a:fld>
            <a:endParaRPr lang="lv-LV"/>
          </a:p>
        </p:txBody>
      </p:sp>
      <p:sp>
        <p:nvSpPr>
          <p:cNvPr id="17" name="Footer Placeholder 16"/>
          <p:cNvSpPr>
            <a:spLocks noGrp="1"/>
          </p:cNvSpPr>
          <p:nvPr>
            <p:ph type="ftr" sz="quarter" idx="11"/>
          </p:nvPr>
        </p:nvSpPr>
        <p:spPr/>
        <p:txBody>
          <a:bodyPr/>
          <a:lstStyle/>
          <a:p>
            <a:endParaRPr lang="lv-LV"/>
          </a:p>
        </p:txBody>
      </p:sp>
      <p:sp>
        <p:nvSpPr>
          <p:cNvPr id="29" name="Slide Number Placeholder 28"/>
          <p:cNvSpPr>
            <a:spLocks noGrp="1"/>
          </p:cNvSpPr>
          <p:nvPr>
            <p:ph type="sldNum" sz="quarter" idx="12"/>
          </p:nvPr>
        </p:nvSpPr>
        <p:spPr/>
        <p:txBody>
          <a:bodyPr/>
          <a:lstStyle/>
          <a:p>
            <a:fld id="{A97FEFE1-984F-4C28-B37D-B23A959CFFC3}" type="slidenum">
              <a:rPr lang="lv-LV" smtClean="0"/>
              <a:t>‹#›</a:t>
            </a:fld>
            <a:endParaRPr lang="lv-LV"/>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8B3941-6C7F-4038-AD01-043AA2E611DE}"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97FEFE1-984F-4C28-B37D-B23A959CFFC3}"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8B3941-6C7F-4038-AD01-043AA2E611DE}"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97FEFE1-984F-4C28-B37D-B23A959CFFC3}"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8B3941-6C7F-4038-AD01-043AA2E611DE}"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97FEFE1-984F-4C28-B37D-B23A959CFFC3}"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A8B3941-6C7F-4038-AD01-043AA2E611DE}"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a:xfrm>
            <a:off x="7924800" y="6416675"/>
            <a:ext cx="762000" cy="365125"/>
          </a:xfrm>
        </p:spPr>
        <p:txBody>
          <a:bodyPr/>
          <a:lstStyle/>
          <a:p>
            <a:fld id="{A97FEFE1-984F-4C28-B37D-B23A959CFFC3}" type="slidenum">
              <a:rPr lang="lv-LV" smtClean="0"/>
              <a:t>‹#›</a:t>
            </a:fld>
            <a:endParaRPr lang="lv-LV"/>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8B3941-6C7F-4038-AD01-043AA2E611DE}" type="datetimeFigureOut">
              <a:rPr lang="lv-LV" smtClean="0"/>
              <a:t>23.02.2019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97FEFE1-984F-4C28-B37D-B23A959CFFC3}" type="slidenum">
              <a:rPr lang="lv-LV" smtClean="0"/>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8B3941-6C7F-4038-AD01-043AA2E611DE}" type="datetimeFigureOut">
              <a:rPr lang="lv-LV" smtClean="0"/>
              <a:t>23.02.2019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97FEFE1-984F-4C28-B37D-B23A959CFFC3}"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A8B3941-6C7F-4038-AD01-043AA2E611DE}" type="datetimeFigureOut">
              <a:rPr lang="lv-LV" smtClean="0"/>
              <a:t>23.02.2019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97FEFE1-984F-4C28-B37D-B23A959CFFC3}"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B3941-6C7F-4038-AD01-043AA2E611DE}" type="datetimeFigureOut">
              <a:rPr lang="lv-LV" smtClean="0"/>
              <a:t>23.02.2019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97FEFE1-984F-4C28-B37D-B23A959CFFC3}"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8B3941-6C7F-4038-AD01-043AA2E611DE}" type="datetimeFigureOut">
              <a:rPr lang="lv-LV" smtClean="0"/>
              <a:t>23.02.2019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97FEFE1-984F-4C28-B37D-B23A959CFFC3}" type="slidenum">
              <a:rPr lang="lv-LV" smtClean="0"/>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A8B3941-6C7F-4038-AD01-043AA2E611DE}" type="datetimeFigureOut">
              <a:rPr lang="lv-LV" smtClean="0"/>
              <a:t>23.02.2019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97FEFE1-984F-4C28-B37D-B23A959CFFC3}" type="slidenum">
              <a:rPr lang="lv-LV" smtClean="0"/>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A8B3941-6C7F-4038-AD01-043AA2E611DE}" type="datetimeFigureOut">
              <a:rPr lang="lv-LV" smtClean="0"/>
              <a:t>23.02.2019</a:t>
            </a:fld>
            <a:endParaRPr lang="lv-LV"/>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lv-LV"/>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7FEFE1-984F-4C28-B37D-B23A959CFFC3}" type="slidenum">
              <a:rPr lang="lv-LV" smtClean="0"/>
              <a:t>‹#›</a:t>
            </a:fld>
            <a:endParaRPr lang="lv-LV"/>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3456383"/>
          </a:xfrm>
        </p:spPr>
        <p:txBody>
          <a:bodyPr/>
          <a:lstStyle/>
          <a:p>
            <a:r>
              <a:rPr lang="lv-LV" dirty="0"/>
              <a:t>LU un LVU mācībspēks arhitekts Pēteris Bērzkalns (1899-1958)</a:t>
            </a:r>
            <a:br>
              <a:rPr lang="lv-LV" dirty="0"/>
            </a:br>
            <a:r>
              <a:rPr lang="lv-LV" sz="2400" dirty="0"/>
              <a:t>       </a:t>
            </a:r>
            <a:br>
              <a:rPr lang="lv-LV" sz="2400" dirty="0"/>
            </a:br>
            <a:r>
              <a:rPr lang="lv-LV" sz="2400" dirty="0"/>
              <a:t>                                                                       Indulis Zvirgzdiņš</a:t>
            </a:r>
            <a:endParaRPr lang="lv-LV" dirty="0"/>
          </a:p>
        </p:txBody>
      </p:sp>
      <p:sp>
        <p:nvSpPr>
          <p:cNvPr id="3" name="Subtitle 2"/>
          <p:cNvSpPr>
            <a:spLocks noGrp="1"/>
          </p:cNvSpPr>
          <p:nvPr>
            <p:ph type="subTitle" idx="1"/>
          </p:nvPr>
        </p:nvSpPr>
        <p:spPr>
          <a:xfrm>
            <a:off x="3419872" y="4365104"/>
            <a:ext cx="5400600" cy="2376264"/>
          </a:xfrm>
        </p:spPr>
        <p:txBody>
          <a:bodyPr>
            <a:normAutofit/>
          </a:bodyPr>
          <a:lstStyle/>
          <a:p>
            <a:r>
              <a:rPr lang="lv-LV" sz="2800" dirty="0"/>
              <a:t>LU 77. zinātniskā konference</a:t>
            </a:r>
          </a:p>
          <a:p>
            <a:r>
              <a:rPr lang="lv-LV" sz="2800" dirty="0"/>
              <a:t>Zinātņu vēstures sekcija</a:t>
            </a:r>
          </a:p>
          <a:p>
            <a:r>
              <a:rPr lang="lv-LV" sz="2800" dirty="0"/>
              <a:t>21.2.2019</a:t>
            </a:r>
          </a:p>
        </p:txBody>
      </p:sp>
    </p:spTree>
    <p:extLst>
      <p:ext uri="{BB962C8B-B14F-4D97-AF65-F5344CB8AC3E}">
        <p14:creationId xmlns:p14="http://schemas.microsoft.com/office/powerpoint/2010/main" val="190376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33256"/>
            <a:ext cx="8219256" cy="1008112"/>
          </a:xfrm>
        </p:spPr>
        <p:txBody>
          <a:bodyPr>
            <a:normAutofit/>
          </a:bodyPr>
          <a:lstStyle/>
          <a:p>
            <a:r>
              <a:rPr lang="lv-LV" sz="3200" dirty="0"/>
              <a:t>Vizītkarte ceļojumiem</a:t>
            </a:r>
          </a:p>
        </p:txBody>
      </p:sp>
      <p:pic>
        <p:nvPicPr>
          <p:cNvPr id="1026" name="Picture 2" descr="C:\Users\User\Documents\indulis\gatavojami raksti\Bērzkalns\bērzkalns Pēteris\MNM18126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806494"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0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260648"/>
            <a:ext cx="3034680" cy="6408712"/>
          </a:xfrm>
        </p:spPr>
        <p:txBody>
          <a:bodyPr>
            <a:normAutofit/>
          </a:bodyPr>
          <a:lstStyle/>
          <a:p>
            <a:r>
              <a:rPr lang="lv-LV" sz="3200" dirty="0"/>
              <a:t>Tiesības lasīt lekcijas – 1936.gada oktobris</a:t>
            </a:r>
          </a:p>
        </p:txBody>
      </p:sp>
      <p:sp>
        <p:nvSpPr>
          <p:cNvPr id="3" name="Content Placeholder 2"/>
          <p:cNvSpPr>
            <a:spLocks noGrp="1"/>
          </p:cNvSpPr>
          <p:nvPr>
            <p:ph idx="1"/>
          </p:nvPr>
        </p:nvSpPr>
        <p:spPr>
          <a:xfrm>
            <a:off x="1763688" y="2204864"/>
            <a:ext cx="2376264" cy="3096344"/>
          </a:xfrm>
        </p:spPr>
        <p:txBody>
          <a:bodyPr/>
          <a:lstStyle/>
          <a:p>
            <a:endParaRPr lang="lv-LV" dirty="0"/>
          </a:p>
        </p:txBody>
      </p:sp>
      <p:pic>
        <p:nvPicPr>
          <p:cNvPr id="10242" name="Picture 2" descr="C:\Users\User\Documents\indulis\gatavojami raksti\Bērzkalns\LU-LVU darbinieks\DSC030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521102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7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8640960" cy="6408712"/>
          </a:xfrm>
        </p:spPr>
        <p:txBody>
          <a:bodyPr>
            <a:normAutofit fontScale="90000"/>
          </a:bodyPr>
          <a:lstStyle/>
          <a:p>
            <a:pPr algn="l"/>
            <a:r>
              <a:rPr lang="lv-LV" sz="2400" dirty="0"/>
              <a:t>1937.gada 13.aprīlī</a:t>
            </a:r>
            <a:br>
              <a:rPr lang="lv-LV" sz="2400" dirty="0"/>
            </a:br>
            <a:r>
              <a:rPr lang="lv-LV" sz="2400" dirty="0"/>
              <a:t>  </a:t>
            </a:r>
            <a:r>
              <a:rPr lang="lv-LV" sz="2400" i="1" dirty="0"/>
              <a:t>Jau puse mūža nodzīvota. Skolas laikā domāts – tagad skola, pēc tam būs dzīve. Tad karš, revolūcija. Atbraucis Rīgā mēģināju mācīties </a:t>
            </a:r>
            <a:r>
              <a:rPr lang="lv-LV" sz="2400" i="1" dirty="0" err="1"/>
              <a:t>kautko</a:t>
            </a:r>
            <a:r>
              <a:rPr lang="lv-LV" sz="2400" i="1" dirty="0"/>
              <a:t> praktisku un izvēlējos arhitektūras studijas. Centos strādāt kā pulkstenis, lai ietaupītu laiku. Vienmēr bija bailes, ka kāda nejaušība nesabojā studiju gaitu un iesāktais darbs paliks pusceļā. Pati studēšana tomēr bija </a:t>
            </a:r>
            <a:r>
              <a:rPr lang="lv-LV" sz="2400" i="1" dirty="0" err="1"/>
              <a:t>kautkur</a:t>
            </a:r>
            <a:r>
              <a:rPr lang="lv-LV" sz="2400" i="1" dirty="0"/>
              <a:t> tālu no reālās dzīves un Universitāte nav devusi līdz īsti pareizas aroda izpratnes un pārliecības.</a:t>
            </a:r>
            <a:br>
              <a:rPr lang="lv-LV" sz="2400" i="1" dirty="0"/>
            </a:br>
            <a:r>
              <a:rPr lang="lv-LV" sz="2400" i="1" dirty="0"/>
              <a:t>  Vispār </a:t>
            </a:r>
            <a:r>
              <a:rPr lang="lv-LV" sz="2400" i="1" dirty="0" err="1"/>
              <a:t>itkā</a:t>
            </a:r>
            <a:r>
              <a:rPr lang="lv-LV" sz="2400" i="1" dirty="0"/>
              <a:t> ir darbs, ienākumi, stāvoklis sabiedrībā, tomēr vēl arvienu nomāc tukšuma sajūta.</a:t>
            </a:r>
            <a:br>
              <a:rPr lang="lv-LV" sz="2400" i="1" dirty="0"/>
            </a:br>
            <a:r>
              <a:rPr lang="lv-LV" sz="2400" i="1" dirty="0"/>
              <a:t>  Augsti amati ar man liekas tukši, pat Universitātes profesora stāvoklis man neizsauc iekārošanas. Arods nav noteicošs, man tiktu, ja ikviens, ardams tīrumu, nejustos zemāks, mazāk nozīmīgs kā profesors, kas šķirsta vecos rakstus, kā valsts prezidents, kas pieņem parādes un ārvalstu sūtņus </a:t>
            </a:r>
          </a:p>
        </p:txBody>
      </p:sp>
    </p:spTree>
    <p:extLst>
      <p:ext uri="{BB962C8B-B14F-4D97-AF65-F5344CB8AC3E}">
        <p14:creationId xmlns:p14="http://schemas.microsoft.com/office/powerpoint/2010/main" val="222141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61248"/>
            <a:ext cx="8219256" cy="1008112"/>
          </a:xfrm>
        </p:spPr>
        <p:txBody>
          <a:bodyPr>
            <a:normAutofit fontScale="90000"/>
          </a:bodyPr>
          <a:lstStyle/>
          <a:p>
            <a:r>
              <a:rPr lang="lv-LV" sz="3200" dirty="0"/>
              <a:t>Darbs kara laikā, no privātdocenta </a:t>
            </a:r>
            <a:r>
              <a:rPr lang="lv-LV" sz="3200"/>
              <a:t>par docentu</a:t>
            </a:r>
            <a:endParaRPr lang="lv-LV" sz="3200" dirty="0"/>
          </a:p>
        </p:txBody>
      </p:sp>
      <p:sp>
        <p:nvSpPr>
          <p:cNvPr id="3" name="Content Placeholder 2"/>
          <p:cNvSpPr>
            <a:spLocks noGrp="1"/>
          </p:cNvSpPr>
          <p:nvPr>
            <p:ph idx="1"/>
          </p:nvPr>
        </p:nvSpPr>
        <p:spPr>
          <a:xfrm>
            <a:off x="1259632" y="1484784"/>
            <a:ext cx="5760640" cy="3816424"/>
          </a:xfrm>
        </p:spPr>
        <p:txBody>
          <a:bodyPr/>
          <a:lstStyle/>
          <a:p>
            <a:endParaRPr lang="lv-LV" dirty="0"/>
          </a:p>
        </p:txBody>
      </p:sp>
      <p:pic>
        <p:nvPicPr>
          <p:cNvPr id="8194" name="Picture 2" descr="C:\Users\User\Documents\indulis\gatavojami raksti\Bērzkalns\LU-LVU darbinieks\DSC03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3256"/>
            <a:ext cx="7662606" cy="558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1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152" y="332656"/>
            <a:ext cx="3024336" cy="6336704"/>
          </a:xfrm>
        </p:spPr>
        <p:txBody>
          <a:bodyPr>
            <a:normAutofit/>
          </a:bodyPr>
          <a:lstStyle/>
          <a:p>
            <a:r>
              <a:rPr lang="lv-LV" sz="3200" dirty="0"/>
              <a:t>Atsauksme par arhitektūras doktora pētījumu, </a:t>
            </a:r>
            <a:br>
              <a:rPr lang="lv-LV" sz="3200" dirty="0"/>
            </a:br>
            <a:r>
              <a:rPr lang="lv-LV" sz="3200" dirty="0"/>
              <a:t>1943.gads</a:t>
            </a:r>
          </a:p>
        </p:txBody>
      </p:sp>
      <p:sp>
        <p:nvSpPr>
          <p:cNvPr id="3" name="Content Placeholder 2"/>
          <p:cNvSpPr>
            <a:spLocks noGrp="1"/>
          </p:cNvSpPr>
          <p:nvPr>
            <p:ph idx="1"/>
          </p:nvPr>
        </p:nvSpPr>
        <p:spPr>
          <a:xfrm>
            <a:off x="2051720" y="1340768"/>
            <a:ext cx="2304256" cy="3960440"/>
          </a:xfrm>
        </p:spPr>
        <p:txBody>
          <a:bodyPr/>
          <a:lstStyle/>
          <a:p>
            <a:endParaRPr lang="lv-LV" dirty="0"/>
          </a:p>
        </p:txBody>
      </p:sp>
      <p:pic>
        <p:nvPicPr>
          <p:cNvPr id="11266" name="Picture 2" descr="C:\Users\User\Documents\indulis\gatavojami raksti\Bērzkalns\LU-LVU darbinieks\DSC030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560657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4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61248"/>
            <a:ext cx="8219256" cy="1008112"/>
          </a:xfrm>
        </p:spPr>
        <p:txBody>
          <a:bodyPr>
            <a:normAutofit fontScale="90000"/>
          </a:bodyPr>
          <a:lstStyle/>
          <a:p>
            <a:r>
              <a:rPr lang="lv-LV" sz="3200" dirty="0"/>
              <a:t>Doktora disertācija aizstāvēta 12.2.1944.</a:t>
            </a:r>
          </a:p>
        </p:txBody>
      </p:sp>
      <p:sp>
        <p:nvSpPr>
          <p:cNvPr id="3" name="Content Placeholder 2"/>
          <p:cNvSpPr>
            <a:spLocks noGrp="1"/>
          </p:cNvSpPr>
          <p:nvPr>
            <p:ph idx="1"/>
          </p:nvPr>
        </p:nvSpPr>
        <p:spPr>
          <a:xfrm>
            <a:off x="1763688" y="2060848"/>
            <a:ext cx="5112568" cy="3240360"/>
          </a:xfrm>
        </p:spPr>
        <p:txBody>
          <a:bodyPr/>
          <a:lstStyle/>
          <a:p>
            <a:endParaRPr lang="lv-LV" dirty="0"/>
          </a:p>
        </p:txBody>
      </p:sp>
      <p:pic>
        <p:nvPicPr>
          <p:cNvPr id="15362" name="Picture 2" descr="C:\Users\User\Documents\indulis\gatavojami raksti\Bērzkalns\LU-LVU darbinieks\DSC030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8640"/>
            <a:ext cx="7200800" cy="563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3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949280"/>
            <a:ext cx="8219256" cy="720080"/>
          </a:xfrm>
        </p:spPr>
        <p:txBody>
          <a:bodyPr>
            <a:normAutofit fontScale="90000"/>
          </a:bodyPr>
          <a:lstStyle/>
          <a:p>
            <a:r>
              <a:rPr lang="lv-LV" sz="3200" dirty="0"/>
              <a:t>P. </a:t>
            </a:r>
            <a:r>
              <a:rPr lang="lv-LV" sz="3200" dirty="0" err="1"/>
              <a:t>Bērzkalns</a:t>
            </a:r>
            <a:r>
              <a:rPr lang="lv-LV" sz="3200" dirty="0"/>
              <a:t> – LVU profesors, </a:t>
            </a:r>
            <a:br>
              <a:rPr lang="lv-LV" sz="3200" dirty="0"/>
            </a:br>
            <a:r>
              <a:rPr lang="lv-LV" sz="3200" dirty="0"/>
              <a:t>1944.gada decembris</a:t>
            </a:r>
          </a:p>
        </p:txBody>
      </p:sp>
      <p:sp>
        <p:nvSpPr>
          <p:cNvPr id="3" name="Content Placeholder 2"/>
          <p:cNvSpPr>
            <a:spLocks noGrp="1"/>
          </p:cNvSpPr>
          <p:nvPr>
            <p:ph idx="1"/>
          </p:nvPr>
        </p:nvSpPr>
        <p:spPr>
          <a:xfrm>
            <a:off x="1674658" y="1844824"/>
            <a:ext cx="5345614" cy="3456384"/>
          </a:xfrm>
        </p:spPr>
        <p:txBody>
          <a:bodyPr/>
          <a:lstStyle/>
          <a:p>
            <a:endParaRPr lang="lv-LV" dirty="0"/>
          </a:p>
        </p:txBody>
      </p:sp>
      <p:pic>
        <p:nvPicPr>
          <p:cNvPr id="14338" name="Picture 2" descr="C:\Users\User\Documents\indulis\gatavojami raksti\Bērzkalns\LU-LVU darbinieks\DSC030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70087"/>
            <a:ext cx="7272808" cy="541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13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332656"/>
            <a:ext cx="3754760" cy="6336704"/>
          </a:xfrm>
        </p:spPr>
        <p:txBody>
          <a:bodyPr>
            <a:normAutofit/>
          </a:bodyPr>
          <a:lstStyle/>
          <a:p>
            <a:r>
              <a:rPr lang="lv-LV" sz="3200" dirty="0"/>
              <a:t>P. </a:t>
            </a:r>
            <a:r>
              <a:rPr lang="lv-LV" sz="3200" dirty="0" err="1"/>
              <a:t>Bērzkalns</a:t>
            </a:r>
            <a:r>
              <a:rPr lang="lv-LV" sz="3200" dirty="0"/>
              <a:t> - docents</a:t>
            </a:r>
          </a:p>
        </p:txBody>
      </p:sp>
      <p:sp>
        <p:nvSpPr>
          <p:cNvPr id="3" name="Content Placeholder 2"/>
          <p:cNvSpPr>
            <a:spLocks noGrp="1"/>
          </p:cNvSpPr>
          <p:nvPr>
            <p:ph idx="1"/>
          </p:nvPr>
        </p:nvSpPr>
        <p:spPr>
          <a:xfrm>
            <a:off x="467544" y="764703"/>
            <a:ext cx="3672408" cy="4536505"/>
          </a:xfrm>
        </p:spPr>
        <p:txBody>
          <a:bodyPr/>
          <a:lstStyle/>
          <a:p>
            <a:endParaRPr lang="lv-LV" dirty="0"/>
          </a:p>
        </p:txBody>
      </p:sp>
      <p:pic>
        <p:nvPicPr>
          <p:cNvPr id="3074" name="Picture 2" descr="C:\Users\User\Documents\indulis\gatavojami raksti\Bērzkalns\LU-LVU darbinieks\DSC029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4187952" cy="618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4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61248"/>
            <a:ext cx="8219256" cy="1008112"/>
          </a:xfrm>
        </p:spPr>
        <p:txBody>
          <a:bodyPr>
            <a:normAutofit fontScale="90000"/>
          </a:bodyPr>
          <a:lstStyle/>
          <a:p>
            <a:r>
              <a:rPr lang="lv-LV" sz="3200" dirty="0"/>
              <a:t>Doktora grāds un profesora nosaukums nav apstiprināti, 1946.gada augusts</a:t>
            </a:r>
          </a:p>
        </p:txBody>
      </p:sp>
      <p:sp>
        <p:nvSpPr>
          <p:cNvPr id="3" name="Content Placeholder 2"/>
          <p:cNvSpPr>
            <a:spLocks noGrp="1"/>
          </p:cNvSpPr>
          <p:nvPr>
            <p:ph idx="1"/>
          </p:nvPr>
        </p:nvSpPr>
        <p:spPr>
          <a:xfrm>
            <a:off x="1475656" y="1758260"/>
            <a:ext cx="5256584" cy="2966884"/>
          </a:xfrm>
        </p:spPr>
        <p:txBody>
          <a:bodyPr/>
          <a:lstStyle/>
          <a:p>
            <a:endParaRPr lang="lv-LV" dirty="0"/>
          </a:p>
        </p:txBody>
      </p:sp>
      <p:pic>
        <p:nvPicPr>
          <p:cNvPr id="13314" name="Picture 2" descr="C:\Users\User\Documents\indulis\gatavojami raksti\Bērzkalns\LU-LVU darbinieks\DSC030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26854"/>
            <a:ext cx="7943680" cy="487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4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949280"/>
            <a:ext cx="8219256" cy="720080"/>
          </a:xfrm>
        </p:spPr>
        <p:txBody>
          <a:bodyPr>
            <a:normAutofit fontScale="90000"/>
          </a:bodyPr>
          <a:lstStyle/>
          <a:p>
            <a:r>
              <a:rPr lang="lv-LV" sz="3200" dirty="0"/>
              <a:t>Darbs ZA Arhitektūras un celtniecības institūtā</a:t>
            </a:r>
          </a:p>
        </p:txBody>
      </p:sp>
      <p:sp>
        <p:nvSpPr>
          <p:cNvPr id="3" name="Content Placeholder 2"/>
          <p:cNvSpPr>
            <a:spLocks noGrp="1"/>
          </p:cNvSpPr>
          <p:nvPr>
            <p:ph idx="1"/>
          </p:nvPr>
        </p:nvSpPr>
        <p:spPr>
          <a:xfrm>
            <a:off x="467544" y="260649"/>
            <a:ext cx="8219256" cy="5040560"/>
          </a:xfrm>
        </p:spPr>
        <p:txBody>
          <a:bodyPr/>
          <a:lstStyle/>
          <a:p>
            <a:endParaRPr lang="lv-LV" dirty="0"/>
          </a:p>
        </p:txBody>
      </p:sp>
      <p:pic>
        <p:nvPicPr>
          <p:cNvPr id="12290" name="Picture 2" descr="C:\Users\User\Documents\indulis\gatavojami raksti\Bērzkalns\LU-LVU darbinieks\DSC030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0649"/>
            <a:ext cx="7422731" cy="542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1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260648"/>
            <a:ext cx="3394720" cy="6408712"/>
          </a:xfrm>
        </p:spPr>
        <p:txBody>
          <a:bodyPr>
            <a:normAutofit/>
          </a:bodyPr>
          <a:lstStyle/>
          <a:p>
            <a:r>
              <a:rPr lang="lv-LV" sz="3200" dirty="0"/>
              <a:t>Pēteris Bērzkalns</a:t>
            </a:r>
            <a:br>
              <a:rPr lang="lv-LV" sz="3200" dirty="0"/>
            </a:br>
            <a:r>
              <a:rPr lang="lv-LV" sz="3200" dirty="0"/>
              <a:t>1899.g. 19.marts – 1958.g. 19.februāris</a:t>
            </a:r>
          </a:p>
        </p:txBody>
      </p:sp>
      <p:pic>
        <p:nvPicPr>
          <p:cNvPr id="2050" name="Picture 2" descr="C:\Users\User\Documents\indulis\gatavojami raksti\Bērzkalns\LU-LVU darbinieks\DSC0298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4517961" cy="633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7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237312"/>
            <a:ext cx="8219256" cy="620688"/>
          </a:xfrm>
        </p:spPr>
        <p:txBody>
          <a:bodyPr>
            <a:normAutofit fontScale="90000"/>
          </a:bodyPr>
          <a:lstStyle/>
          <a:p>
            <a:r>
              <a:rPr lang="lv-LV" dirty="0"/>
              <a:t>No 1948.gada raksturojuma</a:t>
            </a:r>
          </a:p>
        </p:txBody>
      </p:sp>
      <p:pic>
        <p:nvPicPr>
          <p:cNvPr id="2050" name="Picture 2" descr="C:\Users\User\Documents\indulis\gatavojami raksti\Bērzkalns\LU-LVU darbinieks\DSC03066 - Copy.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18122" y="160335"/>
            <a:ext cx="7107385" cy="326866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ocuments\indulis\gatavojami raksti\Bērzkalns\LU-LVU darbinieks\DSC03067 - Copy.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429000"/>
            <a:ext cx="72385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33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61248"/>
            <a:ext cx="8219256" cy="1008112"/>
          </a:xfrm>
        </p:spPr>
        <p:txBody>
          <a:bodyPr>
            <a:normAutofit fontScale="90000"/>
          </a:bodyPr>
          <a:lstStyle/>
          <a:p>
            <a:r>
              <a:rPr lang="lv-LV" sz="3200" dirty="0"/>
              <a:t>P. </a:t>
            </a:r>
            <a:r>
              <a:rPr lang="lv-LV" sz="3200" dirty="0" err="1"/>
              <a:t>Bērzkalna</a:t>
            </a:r>
            <a:r>
              <a:rPr lang="lv-LV" sz="3200" dirty="0"/>
              <a:t> doktora disertācijas apspriešana</a:t>
            </a:r>
          </a:p>
        </p:txBody>
      </p:sp>
      <p:sp>
        <p:nvSpPr>
          <p:cNvPr id="3" name="Content Placeholder 2"/>
          <p:cNvSpPr>
            <a:spLocks noGrp="1"/>
          </p:cNvSpPr>
          <p:nvPr>
            <p:ph idx="1"/>
          </p:nvPr>
        </p:nvSpPr>
        <p:spPr>
          <a:xfrm>
            <a:off x="2298700" y="1412776"/>
            <a:ext cx="4577556" cy="3888432"/>
          </a:xfrm>
        </p:spPr>
        <p:txBody>
          <a:bodyPr/>
          <a:lstStyle/>
          <a:p>
            <a:endParaRPr lang="lv-LV" dirty="0"/>
          </a:p>
        </p:txBody>
      </p:sp>
      <p:pic>
        <p:nvPicPr>
          <p:cNvPr id="6146" name="Picture 2" descr="C:\Users\User\Documents\indulis\gatavojami raksti\Bērzkalns\LU-LVU darbinieks\DSC03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99" y="260648"/>
            <a:ext cx="6998563" cy="523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7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548680"/>
            <a:ext cx="3034680" cy="6048672"/>
          </a:xfrm>
        </p:spPr>
        <p:txBody>
          <a:bodyPr>
            <a:normAutofit/>
          </a:bodyPr>
          <a:lstStyle/>
          <a:p>
            <a:r>
              <a:rPr lang="lv-LV" sz="3200" dirty="0"/>
              <a:t>Iespēju meklēšana disertācijas aizstāvēšanai</a:t>
            </a:r>
          </a:p>
        </p:txBody>
      </p:sp>
      <p:sp>
        <p:nvSpPr>
          <p:cNvPr id="3" name="Content Placeholder 2"/>
          <p:cNvSpPr>
            <a:spLocks noGrp="1"/>
          </p:cNvSpPr>
          <p:nvPr>
            <p:ph idx="1"/>
          </p:nvPr>
        </p:nvSpPr>
        <p:spPr>
          <a:xfrm>
            <a:off x="467544" y="1052735"/>
            <a:ext cx="4752528" cy="4248473"/>
          </a:xfrm>
        </p:spPr>
        <p:txBody>
          <a:bodyPr/>
          <a:lstStyle/>
          <a:p>
            <a:endParaRPr lang="lv-LV" dirty="0"/>
          </a:p>
        </p:txBody>
      </p:sp>
      <p:pic>
        <p:nvPicPr>
          <p:cNvPr id="7170" name="Picture 2" descr="C:\Users\User\Documents\indulis\gatavojami raksti\Bērzkalns\LU-LVU darbinieks\DSC030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5256584" cy="644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4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02634"/>
          </a:xfrm>
        </p:spPr>
        <p:txBody>
          <a:bodyPr/>
          <a:lstStyle/>
          <a:p>
            <a:r>
              <a:rPr lang="lv-LV" dirty="0"/>
              <a:t>Paldies par uzmanību!</a:t>
            </a:r>
          </a:p>
        </p:txBody>
      </p:sp>
    </p:spTree>
    <p:extLst>
      <p:ext uri="{BB962C8B-B14F-4D97-AF65-F5344CB8AC3E}">
        <p14:creationId xmlns:p14="http://schemas.microsoft.com/office/powerpoint/2010/main" val="168817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61248"/>
            <a:ext cx="8219256" cy="1008112"/>
          </a:xfrm>
        </p:spPr>
        <p:txBody>
          <a:bodyPr>
            <a:normAutofit/>
          </a:bodyPr>
          <a:lstStyle/>
          <a:p>
            <a:r>
              <a:rPr lang="lv-LV" sz="3200" dirty="0"/>
              <a:t>Dzimtā māja </a:t>
            </a:r>
            <a:r>
              <a:rPr lang="lv-LV" sz="3200" dirty="0" err="1"/>
              <a:t>Viesienas</a:t>
            </a:r>
            <a:r>
              <a:rPr lang="lv-LV" sz="3200" dirty="0"/>
              <a:t> «</a:t>
            </a:r>
            <a:r>
              <a:rPr lang="lv-LV" sz="3200" dirty="0" err="1"/>
              <a:t>Čiglas</a:t>
            </a:r>
            <a:r>
              <a:rPr lang="lv-LV" sz="3200" dirty="0"/>
              <a:t>»</a:t>
            </a:r>
          </a:p>
        </p:txBody>
      </p:sp>
      <p:pic>
        <p:nvPicPr>
          <p:cNvPr id="1026" name="Picture 2" descr="C:\Users\User\Documents\indulis\gatavojami raksti\Bērzkalns\LU-LVU darbinieks\MNM18216_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1327"/>
            <a:ext cx="7416824" cy="529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64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61248"/>
            <a:ext cx="8219256" cy="1008112"/>
          </a:xfrm>
        </p:spPr>
        <p:txBody>
          <a:bodyPr>
            <a:normAutofit fontScale="90000"/>
          </a:bodyPr>
          <a:lstStyle/>
          <a:p>
            <a:r>
              <a:rPr lang="lv-LV" sz="3200" dirty="0"/>
              <a:t>Rīgas Garīgā semināra absolventi, 1918.gada marts, </a:t>
            </a:r>
            <a:r>
              <a:rPr lang="lv-LV" sz="3200" dirty="0" err="1"/>
              <a:t>Ņižņij</a:t>
            </a:r>
            <a:r>
              <a:rPr lang="lv-LV" sz="3200" dirty="0"/>
              <a:t> Novgoroda. Stāv 2. no kreisās P. </a:t>
            </a:r>
            <a:r>
              <a:rPr lang="lv-LV" sz="3200" dirty="0" err="1"/>
              <a:t>Bērzkalns</a:t>
            </a:r>
            <a:endParaRPr lang="lv-LV" sz="3200" dirty="0"/>
          </a:p>
        </p:txBody>
      </p:sp>
      <p:pic>
        <p:nvPicPr>
          <p:cNvPr id="2050" name="Picture 2" descr="C:\Users\User\Documents\indulis\gatavojami raksti\Bērzkalns\bērzkalns Pēteris\MNM14663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2640" y="260350"/>
            <a:ext cx="6749833" cy="504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2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32656"/>
            <a:ext cx="2890664" cy="6336704"/>
          </a:xfrm>
        </p:spPr>
        <p:txBody>
          <a:bodyPr>
            <a:normAutofit/>
          </a:bodyPr>
          <a:lstStyle/>
          <a:p>
            <a:r>
              <a:rPr lang="lv-LV" sz="3200" dirty="0"/>
              <a:t>Iesniegums par uzņemšanu augstskolā</a:t>
            </a:r>
          </a:p>
        </p:txBody>
      </p:sp>
      <p:pic>
        <p:nvPicPr>
          <p:cNvPr id="1027" name="Picture 3" descr="C:\Users\User\Documents\indulis\gatavojami raksti\Bērzkalns\bērzkalns Pēteris\students\DSC0285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640"/>
            <a:ext cx="4785345" cy="634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7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8" y="260648"/>
            <a:ext cx="2962672" cy="6408712"/>
          </a:xfrm>
        </p:spPr>
        <p:txBody>
          <a:bodyPr>
            <a:normAutofit/>
          </a:bodyPr>
          <a:lstStyle/>
          <a:p>
            <a:r>
              <a:rPr lang="lv-LV" sz="3200" dirty="0"/>
              <a:t>LU Arhitektūras fakultāte beigta 1930.gadā</a:t>
            </a:r>
          </a:p>
        </p:txBody>
      </p:sp>
      <p:sp>
        <p:nvSpPr>
          <p:cNvPr id="3" name="Content Placeholder 2"/>
          <p:cNvSpPr>
            <a:spLocks noGrp="1"/>
          </p:cNvSpPr>
          <p:nvPr>
            <p:ph idx="1"/>
          </p:nvPr>
        </p:nvSpPr>
        <p:spPr>
          <a:xfrm>
            <a:off x="467544" y="1196751"/>
            <a:ext cx="4464496" cy="4104457"/>
          </a:xfrm>
        </p:spPr>
        <p:txBody>
          <a:bodyPr/>
          <a:lstStyle/>
          <a:p>
            <a:endParaRPr lang="lv-LV" dirty="0"/>
          </a:p>
        </p:txBody>
      </p:sp>
      <p:pic>
        <p:nvPicPr>
          <p:cNvPr id="1026" name="Picture 2" descr="C:\Users\User\Documents\indulis\gatavojami raksti\Bērzkalns\bērzkalns Pēteris\students\DSC028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188640"/>
            <a:ext cx="4978221"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7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188640"/>
            <a:ext cx="3610744" cy="6480720"/>
          </a:xfrm>
        </p:spPr>
        <p:txBody>
          <a:bodyPr>
            <a:normAutofit/>
          </a:bodyPr>
          <a:lstStyle/>
          <a:p>
            <a:r>
              <a:rPr lang="lv-LV" sz="3200" dirty="0"/>
              <a:t>LVU darbinieka lieta aptver Bērzkalna darbu universitātē gan pirms, gan pēc Otrā pasaules kara</a:t>
            </a:r>
          </a:p>
        </p:txBody>
      </p:sp>
      <p:pic>
        <p:nvPicPr>
          <p:cNvPr id="1026" name="Picture 2" descr="C:\Users\User\Documents\indulis\gatavojami raksti\Bērzkalns\LU-LVU darbinieks\DSC0298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4392488" cy="651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2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260648"/>
            <a:ext cx="3466728" cy="6408712"/>
          </a:xfrm>
        </p:spPr>
        <p:txBody>
          <a:bodyPr>
            <a:normAutofit/>
          </a:bodyPr>
          <a:lstStyle/>
          <a:p>
            <a:r>
              <a:rPr lang="lv-LV" sz="3200" dirty="0"/>
              <a:t>LU </a:t>
            </a:r>
            <a:r>
              <a:rPr lang="lv-LV" sz="3200" dirty="0" err="1"/>
              <a:t>subasistents</a:t>
            </a:r>
            <a:r>
              <a:rPr lang="lv-LV" sz="3200" dirty="0"/>
              <a:t> – no 1924.gada</a:t>
            </a:r>
          </a:p>
        </p:txBody>
      </p:sp>
      <p:sp>
        <p:nvSpPr>
          <p:cNvPr id="3" name="Content Placeholder 2"/>
          <p:cNvSpPr>
            <a:spLocks noGrp="1"/>
          </p:cNvSpPr>
          <p:nvPr>
            <p:ph idx="1"/>
          </p:nvPr>
        </p:nvSpPr>
        <p:spPr>
          <a:xfrm>
            <a:off x="1691680" y="1916832"/>
            <a:ext cx="2376264" cy="3384376"/>
          </a:xfrm>
        </p:spPr>
        <p:txBody>
          <a:bodyPr/>
          <a:lstStyle/>
          <a:p>
            <a:endParaRPr lang="lv-LV" dirty="0"/>
          </a:p>
        </p:txBody>
      </p:sp>
      <p:pic>
        <p:nvPicPr>
          <p:cNvPr id="9218" name="Picture 2" descr="C:\Users\User\Documents\indulis\gatavojami raksti\Bērzkalns\LU-LVU darbinieks\DSC030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39"/>
            <a:ext cx="4752528" cy="6590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2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260648"/>
            <a:ext cx="3096344" cy="6408712"/>
          </a:xfrm>
        </p:spPr>
        <p:txBody>
          <a:bodyPr>
            <a:normAutofit/>
          </a:bodyPr>
          <a:lstStyle/>
          <a:p>
            <a:r>
              <a:rPr lang="lv-LV" sz="3200" dirty="0"/>
              <a:t>No </a:t>
            </a:r>
            <a:r>
              <a:rPr lang="lv-LV" sz="3200" dirty="0" err="1"/>
              <a:t>subasistenta</a:t>
            </a:r>
            <a:r>
              <a:rPr lang="lv-LV" sz="3200" dirty="0"/>
              <a:t> par jaunāko asistentu</a:t>
            </a:r>
          </a:p>
        </p:txBody>
      </p:sp>
      <p:sp>
        <p:nvSpPr>
          <p:cNvPr id="3" name="Content Placeholder 2"/>
          <p:cNvSpPr>
            <a:spLocks noGrp="1"/>
          </p:cNvSpPr>
          <p:nvPr>
            <p:ph idx="1"/>
          </p:nvPr>
        </p:nvSpPr>
        <p:spPr>
          <a:xfrm>
            <a:off x="2771800" y="1700808"/>
            <a:ext cx="1872208" cy="3600400"/>
          </a:xfrm>
        </p:spPr>
        <p:txBody>
          <a:bodyPr/>
          <a:lstStyle/>
          <a:p>
            <a:endParaRPr lang="lv-LV" dirty="0"/>
          </a:p>
        </p:txBody>
      </p:sp>
      <p:pic>
        <p:nvPicPr>
          <p:cNvPr id="16386" name="Picture 2" descr="C:\Users\User\Documents\indulis\gatavojami raksti\Bērzkalns\LU-LVU darbinieks\DSC030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7"/>
            <a:ext cx="5400600" cy="639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74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691</TotalTime>
  <Words>170</Words>
  <Application>Microsoft Office PowerPoint</Application>
  <PresentationFormat>On-screen Show (4:3)</PresentationFormat>
  <Paragraphs>26</Paragraphs>
  <Slides>23</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Book Antiqua</vt:lpstr>
      <vt:lpstr>Lucida Sans</vt:lpstr>
      <vt:lpstr>Wingdings</vt:lpstr>
      <vt:lpstr>Wingdings 2</vt:lpstr>
      <vt:lpstr>Wingdings 3</vt:lpstr>
      <vt:lpstr>Apex</vt:lpstr>
      <vt:lpstr>LU un LVU mācībspēks arhitekts Pēteris Bērzkalns (1899-1958)                                                                                Indulis Zvirgzdiņš</vt:lpstr>
      <vt:lpstr>Pēteris Bērzkalns 1899.g. 19.marts – 1958.g. 19.februāris</vt:lpstr>
      <vt:lpstr>Dzimtā māja Viesienas «Čiglas»</vt:lpstr>
      <vt:lpstr>Rīgas Garīgā semināra absolventi, 1918.gada marts, Ņižņij Novgoroda. Stāv 2. no kreisās P. Bērzkalns</vt:lpstr>
      <vt:lpstr>Iesniegums par uzņemšanu augstskolā</vt:lpstr>
      <vt:lpstr>LU Arhitektūras fakultāte beigta 1930.gadā</vt:lpstr>
      <vt:lpstr>LVU darbinieka lieta aptver Bērzkalna darbu universitātē gan pirms, gan pēc Otrā pasaules kara</vt:lpstr>
      <vt:lpstr>LU subasistents – no 1924.gada</vt:lpstr>
      <vt:lpstr>No subasistenta par jaunāko asistentu</vt:lpstr>
      <vt:lpstr>Vizītkarte ceļojumiem</vt:lpstr>
      <vt:lpstr>Tiesības lasīt lekcijas – 1936.gada oktobris</vt:lpstr>
      <vt:lpstr>1937.gada 13.aprīlī   Jau puse mūža nodzīvota. Skolas laikā domāts – tagad skola, pēc tam būs dzīve. Tad karš, revolūcija. Atbraucis Rīgā mēģināju mācīties kautko praktisku un izvēlējos arhitektūras studijas. Centos strādāt kā pulkstenis, lai ietaupītu laiku. Vienmēr bija bailes, ka kāda nejaušība nesabojā studiju gaitu un iesāktais darbs paliks pusceļā. Pati studēšana tomēr bija kautkur tālu no reālās dzīves un Universitāte nav devusi līdz īsti pareizas aroda izpratnes un pārliecības.   Vispār itkā ir darbs, ienākumi, stāvoklis sabiedrībā, tomēr vēl arvienu nomāc tukšuma sajūta.   Augsti amati ar man liekas tukši, pat Universitātes profesora stāvoklis man neizsauc iekārošanas. Arods nav noteicošs, man tiktu, ja ikviens, ardams tīrumu, nejustos zemāks, mazāk nozīmīgs kā profesors, kas šķirsta vecos rakstus, kā valsts prezidents, kas pieņem parādes un ārvalstu sūtņus </vt:lpstr>
      <vt:lpstr>Darbs kara laikā, no privātdocenta par docentu</vt:lpstr>
      <vt:lpstr>Atsauksme par arhitektūras doktora pētījumu,  1943.gads</vt:lpstr>
      <vt:lpstr>Doktora disertācija aizstāvēta 12.2.1944.</vt:lpstr>
      <vt:lpstr>P. Bērzkalns – LVU profesors,  1944.gada decembris</vt:lpstr>
      <vt:lpstr>P. Bērzkalns - docents</vt:lpstr>
      <vt:lpstr>Doktora grāds un profesora nosaukums nav apstiprināti, 1946.gada augusts</vt:lpstr>
      <vt:lpstr>Darbs ZA Arhitektūras un celtniecības institūtā</vt:lpstr>
      <vt:lpstr>No 1948.gada raksturojuma</vt:lpstr>
      <vt:lpstr>P. Bērzkalna doktora disertācijas apspriešana</vt:lpstr>
      <vt:lpstr>Iespēju meklēšana disertācijas aizstāvēšanai</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 un LVU mācībspēks arhitekts Pēteris Bērzkalns (1899-1958)                                                                                Indulis Zvirgzdiņš</dc:title>
  <dc:creator>User</dc:creator>
  <cp:lastModifiedBy> </cp:lastModifiedBy>
  <cp:revision>36</cp:revision>
  <dcterms:created xsi:type="dcterms:W3CDTF">2019-02-12T09:18:18Z</dcterms:created>
  <dcterms:modified xsi:type="dcterms:W3CDTF">2019-02-23T12:48:29Z</dcterms:modified>
</cp:coreProperties>
</file>