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0"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32" autoAdjust="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1A1AF-14F2-4CE5-87C7-DD5DC33D4C64}" type="doc">
      <dgm:prSet loTypeId="urn:microsoft.com/office/officeart/2005/8/layout/process1" loCatId="process" qsTypeId="urn:microsoft.com/office/officeart/2005/8/quickstyle/simple1" qsCatId="simple" csTypeId="urn:microsoft.com/office/officeart/2005/8/colors/accent1_2" csCatId="accent1" phldr="1"/>
      <dgm:spPr/>
    </dgm:pt>
    <dgm:pt modelId="{A1269F71-91FA-43C4-B76D-5F5151A15D9C}">
      <dgm:prSet phldrT="[Text]" custT="1"/>
      <dgm:spPr/>
      <dgm:t>
        <a:bodyPr/>
        <a:lstStyle/>
        <a:p>
          <a:r>
            <a:rPr lang="lv-LV" sz="4000" dirty="0"/>
            <a:t>Sabiedriskās kārtības vienības</a:t>
          </a:r>
          <a:endParaRPr lang="en-GB" sz="4000" dirty="0"/>
        </a:p>
      </dgm:t>
    </dgm:pt>
    <dgm:pt modelId="{81667393-E7EB-4C7B-AA06-D3E0218CB6B3}" type="parTrans" cxnId="{3DE6511C-1BB2-4559-A8B5-944A4929CB82}">
      <dgm:prSet/>
      <dgm:spPr/>
      <dgm:t>
        <a:bodyPr/>
        <a:lstStyle/>
        <a:p>
          <a:endParaRPr lang="en-GB" sz="4000"/>
        </a:p>
      </dgm:t>
    </dgm:pt>
    <dgm:pt modelId="{703A16B2-3FEE-428A-82FA-9C0C1FE61256}" type="sibTrans" cxnId="{3DE6511C-1BB2-4559-A8B5-944A4929CB82}">
      <dgm:prSet custT="1"/>
      <dgm:spPr/>
      <dgm:t>
        <a:bodyPr/>
        <a:lstStyle/>
        <a:p>
          <a:endParaRPr lang="en-GB" sz="4000"/>
        </a:p>
      </dgm:t>
    </dgm:pt>
    <dgm:pt modelId="{A2EF7528-7A7A-4EA5-91A6-CFD2F1BAEC89}">
      <dgm:prSet phldrT="[Text]" custT="1"/>
      <dgm:spPr/>
      <dgm:t>
        <a:bodyPr/>
        <a:lstStyle/>
        <a:p>
          <a:r>
            <a:rPr lang="lv-LV" sz="4000" dirty="0"/>
            <a:t>Atsevišķā Studentu rota</a:t>
          </a:r>
          <a:endParaRPr lang="en-GB" sz="4000" dirty="0"/>
        </a:p>
      </dgm:t>
    </dgm:pt>
    <dgm:pt modelId="{08EB43C2-3851-49DF-B04C-DF9D02674DD2}" type="parTrans" cxnId="{2FB97E58-B5B9-43BD-BE95-FFBC7C5CF09B}">
      <dgm:prSet/>
      <dgm:spPr/>
      <dgm:t>
        <a:bodyPr/>
        <a:lstStyle/>
        <a:p>
          <a:endParaRPr lang="en-GB" sz="4000"/>
        </a:p>
      </dgm:t>
    </dgm:pt>
    <dgm:pt modelId="{A4647293-42FC-402E-8328-5411EC5738F6}" type="sibTrans" cxnId="{2FB97E58-B5B9-43BD-BE95-FFBC7C5CF09B}">
      <dgm:prSet custT="1"/>
      <dgm:spPr/>
      <dgm:t>
        <a:bodyPr/>
        <a:lstStyle/>
        <a:p>
          <a:endParaRPr lang="en-GB" sz="4000"/>
        </a:p>
      </dgm:t>
    </dgm:pt>
    <dgm:pt modelId="{5A679319-084B-4645-BBD4-4CA8C51516FA}">
      <dgm:prSet phldrT="[Text]" custT="1"/>
      <dgm:spPr/>
      <dgm:t>
        <a:bodyPr/>
        <a:lstStyle/>
        <a:p>
          <a:r>
            <a:rPr lang="lv-LV" sz="4000" dirty="0"/>
            <a:t>Atsevišķais Studentu bataljons</a:t>
          </a:r>
          <a:endParaRPr lang="en-GB" sz="4000" dirty="0"/>
        </a:p>
      </dgm:t>
    </dgm:pt>
    <dgm:pt modelId="{3964D925-4A59-4F32-B569-61817DEBD253}" type="parTrans" cxnId="{151EAFAE-2589-408A-BBAD-00FDBBC7DE1B}">
      <dgm:prSet/>
      <dgm:spPr/>
      <dgm:t>
        <a:bodyPr/>
        <a:lstStyle/>
        <a:p>
          <a:endParaRPr lang="en-GB" sz="4000"/>
        </a:p>
      </dgm:t>
    </dgm:pt>
    <dgm:pt modelId="{F7E64439-C037-48A8-A04B-3D109E9F4DD6}" type="sibTrans" cxnId="{151EAFAE-2589-408A-BBAD-00FDBBC7DE1B}">
      <dgm:prSet/>
      <dgm:spPr/>
      <dgm:t>
        <a:bodyPr/>
        <a:lstStyle/>
        <a:p>
          <a:endParaRPr lang="en-GB" sz="4000"/>
        </a:p>
      </dgm:t>
    </dgm:pt>
    <dgm:pt modelId="{B12641DD-96A7-4D25-8650-13BE08B00E4D}" type="pres">
      <dgm:prSet presAssocID="{2831A1AF-14F2-4CE5-87C7-DD5DC33D4C64}" presName="Name0" presStyleCnt="0">
        <dgm:presLayoutVars>
          <dgm:dir/>
          <dgm:resizeHandles val="exact"/>
        </dgm:presLayoutVars>
      </dgm:prSet>
      <dgm:spPr/>
    </dgm:pt>
    <dgm:pt modelId="{90B6C462-0E2B-450B-8867-68F6C991BCC5}" type="pres">
      <dgm:prSet presAssocID="{A1269F71-91FA-43C4-B76D-5F5151A15D9C}" presName="node" presStyleLbl="node1" presStyleIdx="0" presStyleCnt="3" custScaleX="115137" custScaleY="95112">
        <dgm:presLayoutVars>
          <dgm:bulletEnabled val="1"/>
        </dgm:presLayoutVars>
      </dgm:prSet>
      <dgm:spPr/>
    </dgm:pt>
    <dgm:pt modelId="{1E850837-F25E-411D-B60D-E6DD66B9F5D7}" type="pres">
      <dgm:prSet presAssocID="{703A16B2-3FEE-428A-82FA-9C0C1FE61256}" presName="sibTrans" presStyleLbl="sibTrans2D1" presStyleIdx="0" presStyleCnt="2"/>
      <dgm:spPr/>
    </dgm:pt>
    <dgm:pt modelId="{DACB38FE-9F10-45B6-83F7-D2B872029D12}" type="pres">
      <dgm:prSet presAssocID="{703A16B2-3FEE-428A-82FA-9C0C1FE61256}" presName="connectorText" presStyleLbl="sibTrans2D1" presStyleIdx="0" presStyleCnt="2"/>
      <dgm:spPr/>
    </dgm:pt>
    <dgm:pt modelId="{816B1C82-0613-454C-B515-90A88756CDAD}" type="pres">
      <dgm:prSet presAssocID="{A2EF7528-7A7A-4EA5-91A6-CFD2F1BAEC89}" presName="node" presStyleLbl="node1" presStyleIdx="1" presStyleCnt="3">
        <dgm:presLayoutVars>
          <dgm:bulletEnabled val="1"/>
        </dgm:presLayoutVars>
      </dgm:prSet>
      <dgm:spPr/>
    </dgm:pt>
    <dgm:pt modelId="{6CE4D188-1F05-47CB-821E-46EF0ED24A35}" type="pres">
      <dgm:prSet presAssocID="{A4647293-42FC-402E-8328-5411EC5738F6}" presName="sibTrans" presStyleLbl="sibTrans2D1" presStyleIdx="1" presStyleCnt="2"/>
      <dgm:spPr/>
    </dgm:pt>
    <dgm:pt modelId="{ADCB1E4A-6F5C-4AE5-AE13-6CD8D85B0C55}" type="pres">
      <dgm:prSet presAssocID="{A4647293-42FC-402E-8328-5411EC5738F6}" presName="connectorText" presStyleLbl="sibTrans2D1" presStyleIdx="1" presStyleCnt="2"/>
      <dgm:spPr/>
    </dgm:pt>
    <dgm:pt modelId="{323FB09F-94E6-4EF4-8FE0-72722ACFED6D}" type="pres">
      <dgm:prSet presAssocID="{5A679319-084B-4645-BBD4-4CA8C51516FA}" presName="node" presStyleLbl="node1" presStyleIdx="2" presStyleCnt="3">
        <dgm:presLayoutVars>
          <dgm:bulletEnabled val="1"/>
        </dgm:presLayoutVars>
      </dgm:prSet>
      <dgm:spPr/>
    </dgm:pt>
  </dgm:ptLst>
  <dgm:cxnLst>
    <dgm:cxn modelId="{96087513-ADAF-4257-A3C7-5153FD661184}" type="presOf" srcId="{A2EF7528-7A7A-4EA5-91A6-CFD2F1BAEC89}" destId="{816B1C82-0613-454C-B515-90A88756CDAD}" srcOrd="0" destOrd="0" presId="urn:microsoft.com/office/officeart/2005/8/layout/process1"/>
    <dgm:cxn modelId="{D1376515-67A1-408B-A8DB-FF1BB1B3A1E7}" type="presOf" srcId="{5A679319-084B-4645-BBD4-4CA8C51516FA}" destId="{323FB09F-94E6-4EF4-8FE0-72722ACFED6D}" srcOrd="0" destOrd="0" presId="urn:microsoft.com/office/officeart/2005/8/layout/process1"/>
    <dgm:cxn modelId="{6BEB371A-23E1-4A67-92CE-EA5BD7D8FAA7}" type="presOf" srcId="{703A16B2-3FEE-428A-82FA-9C0C1FE61256}" destId="{DACB38FE-9F10-45B6-83F7-D2B872029D12}" srcOrd="1" destOrd="0" presId="urn:microsoft.com/office/officeart/2005/8/layout/process1"/>
    <dgm:cxn modelId="{3DE6511C-1BB2-4559-A8B5-944A4929CB82}" srcId="{2831A1AF-14F2-4CE5-87C7-DD5DC33D4C64}" destId="{A1269F71-91FA-43C4-B76D-5F5151A15D9C}" srcOrd="0" destOrd="0" parTransId="{81667393-E7EB-4C7B-AA06-D3E0218CB6B3}" sibTransId="{703A16B2-3FEE-428A-82FA-9C0C1FE61256}"/>
    <dgm:cxn modelId="{6F26C95F-AE5C-4148-A5F0-8E32F84CCC62}" type="presOf" srcId="{A4647293-42FC-402E-8328-5411EC5738F6}" destId="{ADCB1E4A-6F5C-4AE5-AE13-6CD8D85B0C55}" srcOrd="1" destOrd="0" presId="urn:microsoft.com/office/officeart/2005/8/layout/process1"/>
    <dgm:cxn modelId="{2FB97E58-B5B9-43BD-BE95-FFBC7C5CF09B}" srcId="{2831A1AF-14F2-4CE5-87C7-DD5DC33D4C64}" destId="{A2EF7528-7A7A-4EA5-91A6-CFD2F1BAEC89}" srcOrd="1" destOrd="0" parTransId="{08EB43C2-3851-49DF-B04C-DF9D02674DD2}" sibTransId="{A4647293-42FC-402E-8328-5411EC5738F6}"/>
    <dgm:cxn modelId="{6D4F4582-538B-4F2E-A84B-B93DF889D972}" type="presOf" srcId="{2831A1AF-14F2-4CE5-87C7-DD5DC33D4C64}" destId="{B12641DD-96A7-4D25-8650-13BE08B00E4D}" srcOrd="0" destOrd="0" presId="urn:microsoft.com/office/officeart/2005/8/layout/process1"/>
    <dgm:cxn modelId="{ABE8EE84-DFD8-4350-AB8B-F59E35BF70BB}" type="presOf" srcId="{A4647293-42FC-402E-8328-5411EC5738F6}" destId="{6CE4D188-1F05-47CB-821E-46EF0ED24A35}" srcOrd="0" destOrd="0" presId="urn:microsoft.com/office/officeart/2005/8/layout/process1"/>
    <dgm:cxn modelId="{151EAFAE-2589-408A-BBAD-00FDBBC7DE1B}" srcId="{2831A1AF-14F2-4CE5-87C7-DD5DC33D4C64}" destId="{5A679319-084B-4645-BBD4-4CA8C51516FA}" srcOrd="2" destOrd="0" parTransId="{3964D925-4A59-4F32-B569-61817DEBD253}" sibTransId="{F7E64439-C037-48A8-A04B-3D109E9F4DD6}"/>
    <dgm:cxn modelId="{603FC7E6-2FC9-4949-94C4-9D0719DA7BDB}" type="presOf" srcId="{703A16B2-3FEE-428A-82FA-9C0C1FE61256}" destId="{1E850837-F25E-411D-B60D-E6DD66B9F5D7}" srcOrd="0" destOrd="0" presId="urn:microsoft.com/office/officeart/2005/8/layout/process1"/>
    <dgm:cxn modelId="{BBF8F4FB-BC78-4F11-814E-12B70A3C1593}" type="presOf" srcId="{A1269F71-91FA-43C4-B76D-5F5151A15D9C}" destId="{90B6C462-0E2B-450B-8867-68F6C991BCC5}" srcOrd="0" destOrd="0" presId="urn:microsoft.com/office/officeart/2005/8/layout/process1"/>
    <dgm:cxn modelId="{4AB44056-FD39-470F-8400-677749E5171B}" type="presParOf" srcId="{B12641DD-96A7-4D25-8650-13BE08B00E4D}" destId="{90B6C462-0E2B-450B-8867-68F6C991BCC5}" srcOrd="0" destOrd="0" presId="urn:microsoft.com/office/officeart/2005/8/layout/process1"/>
    <dgm:cxn modelId="{BFACF4A0-604A-4DE3-BA52-72AFDB3C10BA}" type="presParOf" srcId="{B12641DD-96A7-4D25-8650-13BE08B00E4D}" destId="{1E850837-F25E-411D-B60D-E6DD66B9F5D7}" srcOrd="1" destOrd="0" presId="urn:microsoft.com/office/officeart/2005/8/layout/process1"/>
    <dgm:cxn modelId="{BC728F77-BCB7-49B2-A5D7-62FDA3E87A80}" type="presParOf" srcId="{1E850837-F25E-411D-B60D-E6DD66B9F5D7}" destId="{DACB38FE-9F10-45B6-83F7-D2B872029D12}" srcOrd="0" destOrd="0" presId="urn:microsoft.com/office/officeart/2005/8/layout/process1"/>
    <dgm:cxn modelId="{5701046E-CB3F-490B-A685-50DE1849689A}" type="presParOf" srcId="{B12641DD-96A7-4D25-8650-13BE08B00E4D}" destId="{816B1C82-0613-454C-B515-90A88756CDAD}" srcOrd="2" destOrd="0" presId="urn:microsoft.com/office/officeart/2005/8/layout/process1"/>
    <dgm:cxn modelId="{362AF8E6-1A8D-4ABE-8887-60A17280DB76}" type="presParOf" srcId="{B12641DD-96A7-4D25-8650-13BE08B00E4D}" destId="{6CE4D188-1F05-47CB-821E-46EF0ED24A35}" srcOrd="3" destOrd="0" presId="urn:microsoft.com/office/officeart/2005/8/layout/process1"/>
    <dgm:cxn modelId="{2E2FE942-1853-4EEC-922E-26D3A1FCC874}" type="presParOf" srcId="{6CE4D188-1F05-47CB-821E-46EF0ED24A35}" destId="{ADCB1E4A-6F5C-4AE5-AE13-6CD8D85B0C55}" srcOrd="0" destOrd="0" presId="urn:microsoft.com/office/officeart/2005/8/layout/process1"/>
    <dgm:cxn modelId="{745C8865-8566-412E-A725-85225DDD0C67}" type="presParOf" srcId="{B12641DD-96A7-4D25-8650-13BE08B00E4D}" destId="{323FB09F-94E6-4EF4-8FE0-72722ACFED6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C462-0E2B-450B-8867-68F6C991BCC5}">
      <dsp:nvSpPr>
        <dsp:cNvPr id="0" name=""/>
        <dsp:cNvSpPr/>
      </dsp:nvSpPr>
      <dsp:spPr>
        <a:xfrm>
          <a:off x="8187" y="1164952"/>
          <a:ext cx="3059316" cy="20214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v-LV" sz="4000" kern="1200" dirty="0"/>
            <a:t>Sabiedriskās kārtības vienības</a:t>
          </a:r>
          <a:endParaRPr lang="en-GB" sz="4000" kern="1200" dirty="0"/>
        </a:p>
      </dsp:txBody>
      <dsp:txXfrm>
        <a:off x="67393" y="1224158"/>
        <a:ext cx="2940904" cy="1903021"/>
      </dsp:txXfrm>
    </dsp:sp>
    <dsp:sp modelId="{1E850837-F25E-411D-B60D-E6DD66B9F5D7}">
      <dsp:nvSpPr>
        <dsp:cNvPr id="0" name=""/>
        <dsp:cNvSpPr/>
      </dsp:nvSpPr>
      <dsp:spPr>
        <a:xfrm>
          <a:off x="3333215" y="1846187"/>
          <a:ext cx="563307" cy="6589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3333215" y="1977980"/>
        <a:ext cx="394315" cy="395377"/>
      </dsp:txXfrm>
    </dsp:sp>
    <dsp:sp modelId="{816B1C82-0613-454C-B515-90A88756CDAD}">
      <dsp:nvSpPr>
        <dsp:cNvPr id="0" name=""/>
        <dsp:cNvSpPr/>
      </dsp:nvSpPr>
      <dsp:spPr>
        <a:xfrm>
          <a:off x="4130348" y="1113009"/>
          <a:ext cx="2657110" cy="21253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v-LV" sz="4000" kern="1200" dirty="0"/>
            <a:t>Atsevišķā Studentu rota</a:t>
          </a:r>
          <a:endParaRPr lang="en-GB" sz="4000" kern="1200" dirty="0"/>
        </a:p>
      </dsp:txBody>
      <dsp:txXfrm>
        <a:off x="4192596" y="1175257"/>
        <a:ext cx="2532614" cy="2000823"/>
      </dsp:txXfrm>
    </dsp:sp>
    <dsp:sp modelId="{6CE4D188-1F05-47CB-821E-46EF0ED24A35}">
      <dsp:nvSpPr>
        <dsp:cNvPr id="0" name=""/>
        <dsp:cNvSpPr/>
      </dsp:nvSpPr>
      <dsp:spPr>
        <a:xfrm>
          <a:off x="7053169" y="1846187"/>
          <a:ext cx="563307" cy="6589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7053169" y="1977980"/>
        <a:ext cx="394315" cy="395377"/>
      </dsp:txXfrm>
    </dsp:sp>
    <dsp:sp modelId="{323FB09F-94E6-4EF4-8FE0-72722ACFED6D}">
      <dsp:nvSpPr>
        <dsp:cNvPr id="0" name=""/>
        <dsp:cNvSpPr/>
      </dsp:nvSpPr>
      <dsp:spPr>
        <a:xfrm>
          <a:off x="7850302" y="1113009"/>
          <a:ext cx="2657110" cy="21253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v-LV" sz="4000" kern="1200" dirty="0"/>
            <a:t>Atsevišķais Studentu bataljons</a:t>
          </a:r>
          <a:endParaRPr lang="en-GB" sz="4000" kern="1200" dirty="0"/>
        </a:p>
      </dsp:txBody>
      <dsp:txXfrm>
        <a:off x="7912550" y="1175257"/>
        <a:ext cx="2532614" cy="2000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1DB7-2D0B-4D00-8F1B-EE7E14F68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17F0FA-E491-4B5F-9E36-4F598F647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A59960-8B13-4607-A740-BA2DB517AE33}"/>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C4DE09E1-42E9-4A65-A0EB-54C9ABB7C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9AA706-0F8E-4D8C-8AFD-9FE9C486EF6F}"/>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375131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7ACB-1AED-4AAE-BD59-0787467A9C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463ADF-A39D-4007-99B8-3D76AD54AE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3F9B6B-A6BC-407F-8F1E-2D6F0CD0A891}"/>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842B8EDD-6109-425D-A52B-FC5BFA5356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54FF0-7038-456A-977A-71ADBB284162}"/>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29899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426BC-B5B2-4BD5-BFA7-2BA54E6C12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3BD9A3-6606-406E-B27B-482EE3A620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07713-9520-44B3-8BA6-62DEF0308083}"/>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22408430-1330-4E54-84F2-810E6BBF2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9EEB1-CEB9-45CC-801F-68EC852FD7A0}"/>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394589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884C-1D56-4AB6-8B79-CF17A68613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6B19AB-98CB-44E7-B577-4001A0F0A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FCF6E-5D6F-463D-8C3E-F2B74D89CDAE}"/>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E89C15F6-E1D3-43F8-A34F-8A629E58C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995DD-AC4E-4768-9F24-3757E168F546}"/>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115804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ECC0-BFB4-427D-B748-BA083819D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B4486B-4D70-4A1F-8A06-A478654CC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1E8671-3880-42EF-967F-644C18342B5C}"/>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1850B25D-F51D-43EF-A0C8-9A475F2C37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F2C9B9-B50D-4D33-9FAD-6365D531D72E}"/>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261568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FCB5-64B4-4E69-AA84-1D8DD396BD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90F17D-C6CE-4564-8CDA-DDDF086339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AD7914-3909-428D-9DDF-222F77E61D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12AF8E-51AD-4AA4-94C0-C53F32EE8B96}"/>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6" name="Footer Placeholder 5">
            <a:extLst>
              <a:ext uri="{FF2B5EF4-FFF2-40B4-BE49-F238E27FC236}">
                <a16:creationId xmlns:a16="http://schemas.microsoft.com/office/drawing/2014/main" id="{AF90C3A5-5A3E-4589-A4D1-EDBF998EF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69468-345B-4088-B622-2064D8E6EAE3}"/>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231909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9056-092F-4E1D-93F2-C7B01E8E47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09C200-F753-4586-AB58-7812C1333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C07561-FA26-4E4F-A7D6-B5476C44F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4F4DF3-972A-4E86-B558-AE0E160FC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3CCE27-A787-4D5E-9ABE-95B0065F0E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D672A8-721C-4BC1-A5EC-978E1D18BCD8}"/>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8" name="Footer Placeholder 7">
            <a:extLst>
              <a:ext uri="{FF2B5EF4-FFF2-40B4-BE49-F238E27FC236}">
                <a16:creationId xmlns:a16="http://schemas.microsoft.com/office/drawing/2014/main" id="{F9FCF737-3703-4E88-8E2D-E496887F23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D6DB4F-EDAA-4CD6-8024-85B197C0E430}"/>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69245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13FE-778A-41D5-988D-0AFF5B9210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77B9CA-400A-4512-9E26-13EBF3C919CC}"/>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4" name="Footer Placeholder 3">
            <a:extLst>
              <a:ext uri="{FF2B5EF4-FFF2-40B4-BE49-F238E27FC236}">
                <a16:creationId xmlns:a16="http://schemas.microsoft.com/office/drawing/2014/main" id="{BCC3519E-E55D-4E78-988E-0A94C796C5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4FCACB-4541-4385-86CA-972B52969D09}"/>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164133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AFB8D-5798-4314-9B1B-EB076E892F0A}"/>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3" name="Footer Placeholder 2">
            <a:extLst>
              <a:ext uri="{FF2B5EF4-FFF2-40B4-BE49-F238E27FC236}">
                <a16:creationId xmlns:a16="http://schemas.microsoft.com/office/drawing/2014/main" id="{6380A908-6909-40FB-9DF2-F8D18ED8FB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8DB637-7AFE-443B-BAD8-2380A3D1DB54}"/>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364435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1B1F-EF09-4EE9-BB97-A3129719A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EFC544-D7DD-4040-AF8D-2C9EC6001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E4F989-D257-446D-9065-E591F9120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92EA77-9279-47AD-A413-FC3F807046DC}"/>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6" name="Footer Placeholder 5">
            <a:extLst>
              <a:ext uri="{FF2B5EF4-FFF2-40B4-BE49-F238E27FC236}">
                <a16:creationId xmlns:a16="http://schemas.microsoft.com/office/drawing/2014/main" id="{BC378A39-8E63-4757-9D28-724BB382DC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893EC8-B334-4F9E-B30C-6F834EC1B087}"/>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375601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2503-B4D0-4587-BE3A-AA3877D21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6CE46E-28DC-4EA1-866A-DCFF33A8E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E802DA-A341-4D77-BAE6-4FBA00EFA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35B8AD-A7FC-4D6F-94C6-DEF9DCDBD49F}"/>
              </a:ext>
            </a:extLst>
          </p:cNvPr>
          <p:cNvSpPr>
            <a:spLocks noGrp="1"/>
          </p:cNvSpPr>
          <p:nvPr>
            <p:ph type="dt" sz="half" idx="10"/>
          </p:nvPr>
        </p:nvSpPr>
        <p:spPr/>
        <p:txBody>
          <a:bodyPr/>
          <a:lstStyle/>
          <a:p>
            <a:fld id="{0330B6EB-2881-4BF2-BCBA-CFAA85DC874F}" type="datetimeFigureOut">
              <a:rPr lang="en-GB" smtClean="0"/>
              <a:t>23/02/2019</a:t>
            </a:fld>
            <a:endParaRPr lang="en-GB"/>
          </a:p>
        </p:txBody>
      </p:sp>
      <p:sp>
        <p:nvSpPr>
          <p:cNvPr id="6" name="Footer Placeholder 5">
            <a:extLst>
              <a:ext uri="{FF2B5EF4-FFF2-40B4-BE49-F238E27FC236}">
                <a16:creationId xmlns:a16="http://schemas.microsoft.com/office/drawing/2014/main" id="{9A65D11D-1E0A-4391-8337-124CC355E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160AF2-8DC2-41C8-8725-D1C813AA5843}"/>
              </a:ext>
            </a:extLst>
          </p:cNvPr>
          <p:cNvSpPr>
            <a:spLocks noGrp="1"/>
          </p:cNvSpPr>
          <p:nvPr>
            <p:ph type="sldNum" sz="quarter" idx="12"/>
          </p:nvPr>
        </p:nvSpPr>
        <p:spPr/>
        <p:txBody>
          <a:bodyPr/>
          <a:lstStyle/>
          <a:p>
            <a:fld id="{D558217E-60F2-4E10-B902-7DCC010EBDB8}" type="slidenum">
              <a:rPr lang="en-GB" smtClean="0"/>
              <a:t>‹#›</a:t>
            </a:fld>
            <a:endParaRPr lang="en-GB"/>
          </a:p>
        </p:txBody>
      </p:sp>
    </p:spTree>
    <p:extLst>
      <p:ext uri="{BB962C8B-B14F-4D97-AF65-F5344CB8AC3E}">
        <p14:creationId xmlns:p14="http://schemas.microsoft.com/office/powerpoint/2010/main" val="118300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79111-48F5-4B5F-A55B-3BEDF0FDC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C88B05-FCB3-4F0B-9772-1A782A937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997D8C-39A6-4BD9-8DD1-13340E144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0B6EB-2881-4BF2-BCBA-CFAA85DC874F}" type="datetimeFigureOut">
              <a:rPr lang="en-GB" smtClean="0"/>
              <a:t>23/02/2019</a:t>
            </a:fld>
            <a:endParaRPr lang="en-GB"/>
          </a:p>
        </p:txBody>
      </p:sp>
      <p:sp>
        <p:nvSpPr>
          <p:cNvPr id="5" name="Footer Placeholder 4">
            <a:extLst>
              <a:ext uri="{FF2B5EF4-FFF2-40B4-BE49-F238E27FC236}">
                <a16:creationId xmlns:a16="http://schemas.microsoft.com/office/drawing/2014/main" id="{E6153381-EC75-4BC2-8A9D-236414F66D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9C4C5D-23C2-444E-94A6-A48BA5F93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8217E-60F2-4E10-B902-7DCC010EBDB8}" type="slidenum">
              <a:rPr lang="en-GB" smtClean="0"/>
              <a:t>‹#›</a:t>
            </a:fld>
            <a:endParaRPr lang="en-GB"/>
          </a:p>
        </p:txBody>
      </p:sp>
    </p:spTree>
    <p:extLst>
      <p:ext uri="{BB962C8B-B14F-4D97-AF65-F5344CB8AC3E}">
        <p14:creationId xmlns:p14="http://schemas.microsoft.com/office/powerpoint/2010/main" val="400646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C6CB-39CD-4DA5-BCC8-F4468FECC70C}"/>
              </a:ext>
            </a:extLst>
          </p:cNvPr>
          <p:cNvSpPr>
            <a:spLocks noGrp="1"/>
          </p:cNvSpPr>
          <p:nvPr>
            <p:ph type="ctrTitle"/>
          </p:nvPr>
        </p:nvSpPr>
        <p:spPr/>
        <p:txBody>
          <a:bodyPr>
            <a:normAutofit fontScale="90000"/>
          </a:bodyPr>
          <a:lstStyle/>
          <a:p>
            <a:pPr>
              <a:lnSpc>
                <a:spcPct val="150000"/>
              </a:lnSpc>
            </a:pPr>
            <a:r>
              <a:rPr lang="lv-LV" sz="4000" dirty="0"/>
              <a:t>LU studenti-</a:t>
            </a:r>
            <a:r>
              <a:rPr lang="lv-LV" sz="4000" dirty="0" err="1"/>
              <a:t>korporanti</a:t>
            </a:r>
            <a:r>
              <a:rPr lang="lv-LV" sz="4000" dirty="0"/>
              <a:t> Atsevišķajā Studentu rotā (1918-1919): atspoguļojums studentu korporāciju jubilejas albumos</a:t>
            </a:r>
            <a:endParaRPr lang="en-GB" sz="4000" dirty="0"/>
          </a:p>
        </p:txBody>
      </p:sp>
      <p:sp>
        <p:nvSpPr>
          <p:cNvPr id="3" name="Subtitle 2">
            <a:extLst>
              <a:ext uri="{FF2B5EF4-FFF2-40B4-BE49-F238E27FC236}">
                <a16:creationId xmlns:a16="http://schemas.microsoft.com/office/drawing/2014/main" id="{F18CBCB6-C560-49B9-8AAF-63F7C540F926}"/>
              </a:ext>
            </a:extLst>
          </p:cNvPr>
          <p:cNvSpPr>
            <a:spLocks noGrp="1"/>
          </p:cNvSpPr>
          <p:nvPr>
            <p:ph type="subTitle" idx="1"/>
          </p:nvPr>
        </p:nvSpPr>
        <p:spPr/>
        <p:txBody>
          <a:bodyPr/>
          <a:lstStyle/>
          <a:p>
            <a:pPr algn="r">
              <a:lnSpc>
                <a:spcPct val="150000"/>
              </a:lnSpc>
            </a:pPr>
            <a:r>
              <a:rPr lang="lv-LV" dirty="0"/>
              <a:t>LU Muzeja vēstures kolekcija</a:t>
            </a:r>
          </a:p>
          <a:p>
            <a:pPr algn="r">
              <a:lnSpc>
                <a:spcPct val="150000"/>
              </a:lnSpc>
            </a:pPr>
            <a:r>
              <a:rPr lang="lv-LV" dirty="0"/>
              <a:t>Rūdolfs Rubenis, krājuma glabātājs</a:t>
            </a:r>
          </a:p>
          <a:p>
            <a:pPr algn="r"/>
            <a:endParaRPr lang="en-GB" dirty="0"/>
          </a:p>
        </p:txBody>
      </p:sp>
      <p:pic>
        <p:nvPicPr>
          <p:cNvPr id="4" name="Picture 3"/>
          <p:cNvPicPr>
            <a:picLocks noChangeAspect="1"/>
          </p:cNvPicPr>
          <p:nvPr/>
        </p:nvPicPr>
        <p:blipFill>
          <a:blip r:embed="rId2"/>
          <a:stretch>
            <a:fillRect/>
          </a:stretch>
        </p:blipFill>
        <p:spPr>
          <a:xfrm>
            <a:off x="0" y="11113"/>
            <a:ext cx="4505325" cy="1019175"/>
          </a:xfrm>
          <a:prstGeom prst="rect">
            <a:avLst/>
          </a:prstGeom>
        </p:spPr>
      </p:pic>
    </p:spTree>
    <p:extLst>
      <p:ext uri="{BB962C8B-B14F-4D97-AF65-F5344CB8AC3E}">
        <p14:creationId xmlns:p14="http://schemas.microsoft.com/office/powerpoint/2010/main" val="28650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FF4B-D537-47A4-A66A-A23B5ECCE4E8}"/>
              </a:ext>
            </a:extLst>
          </p:cNvPr>
          <p:cNvSpPr>
            <a:spLocks noGrp="1"/>
          </p:cNvSpPr>
          <p:nvPr>
            <p:ph type="title"/>
          </p:nvPr>
        </p:nvSpPr>
        <p:spPr/>
        <p:txBody>
          <a:bodyPr/>
          <a:lstStyle/>
          <a:p>
            <a:r>
              <a:rPr lang="lv-LV" dirty="0"/>
              <a:t>Paldies par uzmanību!</a:t>
            </a:r>
            <a:endParaRPr lang="en-GB" dirty="0"/>
          </a:p>
        </p:txBody>
      </p:sp>
      <p:sp>
        <p:nvSpPr>
          <p:cNvPr id="3" name="Text Placeholder 2">
            <a:extLst>
              <a:ext uri="{FF2B5EF4-FFF2-40B4-BE49-F238E27FC236}">
                <a16:creationId xmlns:a16="http://schemas.microsoft.com/office/drawing/2014/main" id="{5DFD9EA4-29E7-4AC9-BA6F-E27A25EE579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992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AAC7-751B-4BB4-81EB-221FC5CE4DF2}"/>
              </a:ext>
            </a:extLst>
          </p:cNvPr>
          <p:cNvSpPr>
            <a:spLocks noGrp="1"/>
          </p:cNvSpPr>
          <p:nvPr>
            <p:ph type="title"/>
          </p:nvPr>
        </p:nvSpPr>
        <p:spPr/>
        <p:txBody>
          <a:bodyPr/>
          <a:lstStyle/>
          <a:p>
            <a:r>
              <a:rPr lang="lv-LV" dirty="0"/>
              <a:t>Referāta mērķis un uzdevumi</a:t>
            </a:r>
            <a:endParaRPr lang="en-GB" dirty="0"/>
          </a:p>
        </p:txBody>
      </p:sp>
      <p:sp>
        <p:nvSpPr>
          <p:cNvPr id="3" name="Content Placeholder 2">
            <a:extLst>
              <a:ext uri="{FF2B5EF4-FFF2-40B4-BE49-F238E27FC236}">
                <a16:creationId xmlns:a16="http://schemas.microsoft.com/office/drawing/2014/main" id="{03DBF257-FD8B-48E0-A79F-EEAECDF9784A}"/>
              </a:ext>
            </a:extLst>
          </p:cNvPr>
          <p:cNvSpPr>
            <a:spLocks noGrp="1"/>
          </p:cNvSpPr>
          <p:nvPr>
            <p:ph idx="1"/>
          </p:nvPr>
        </p:nvSpPr>
        <p:spPr/>
        <p:txBody>
          <a:bodyPr/>
          <a:lstStyle/>
          <a:p>
            <a:pPr marL="0" indent="0">
              <a:lnSpc>
                <a:spcPct val="150000"/>
              </a:lnSpc>
              <a:buNone/>
            </a:pPr>
            <a:r>
              <a:rPr lang="lv-LV" b="1" dirty="0"/>
              <a:t>Referāta mērķis: </a:t>
            </a:r>
            <a:r>
              <a:rPr lang="lv-LV" dirty="0"/>
              <a:t>balstoties uz studentu korporāciju jubilejas albumiem, izveidot kritisku analīzi par Atsevišķās Studentu rotas studentu korporāciju lomu Latvijas Neatkarības karā. </a:t>
            </a:r>
          </a:p>
          <a:p>
            <a:pPr marL="0" indent="0">
              <a:buNone/>
            </a:pPr>
            <a:endParaRPr lang="en-GB" dirty="0"/>
          </a:p>
        </p:txBody>
      </p:sp>
    </p:spTree>
    <p:extLst>
      <p:ext uri="{BB962C8B-B14F-4D97-AF65-F5344CB8AC3E}">
        <p14:creationId xmlns:p14="http://schemas.microsoft.com/office/powerpoint/2010/main" val="40207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9EC2-BE48-4FC6-8A90-C510D0602C65}"/>
              </a:ext>
            </a:extLst>
          </p:cNvPr>
          <p:cNvSpPr>
            <a:spLocks noGrp="1"/>
          </p:cNvSpPr>
          <p:nvPr>
            <p:ph type="title"/>
          </p:nvPr>
        </p:nvSpPr>
        <p:spPr/>
        <p:txBody>
          <a:bodyPr/>
          <a:lstStyle/>
          <a:p>
            <a:r>
              <a:rPr lang="lv-LV" dirty="0"/>
              <a:t>Referāta struktūra</a:t>
            </a:r>
            <a:endParaRPr lang="en-GB" dirty="0"/>
          </a:p>
        </p:txBody>
      </p:sp>
      <p:sp>
        <p:nvSpPr>
          <p:cNvPr id="3" name="Content Placeholder 2">
            <a:extLst>
              <a:ext uri="{FF2B5EF4-FFF2-40B4-BE49-F238E27FC236}">
                <a16:creationId xmlns:a16="http://schemas.microsoft.com/office/drawing/2014/main" id="{6287C9EA-1D03-4565-80FE-53CE7A82A494}"/>
              </a:ext>
            </a:extLst>
          </p:cNvPr>
          <p:cNvSpPr>
            <a:spLocks noGrp="1"/>
          </p:cNvSpPr>
          <p:nvPr>
            <p:ph idx="1"/>
          </p:nvPr>
        </p:nvSpPr>
        <p:spPr/>
        <p:txBody>
          <a:bodyPr/>
          <a:lstStyle/>
          <a:p>
            <a:pPr>
              <a:lnSpc>
                <a:spcPct val="150000"/>
              </a:lnSpc>
            </a:pPr>
            <a:r>
              <a:rPr lang="en-GB" dirty="0" err="1"/>
              <a:t>Īss</a:t>
            </a:r>
            <a:r>
              <a:rPr lang="en-GB" dirty="0"/>
              <a:t> </a:t>
            </a:r>
            <a:r>
              <a:rPr lang="en-GB" dirty="0" err="1"/>
              <a:t>ieskats</a:t>
            </a:r>
            <a:r>
              <a:rPr lang="en-GB" dirty="0"/>
              <a:t> par </a:t>
            </a:r>
            <a:r>
              <a:rPr lang="en-GB" dirty="0" err="1"/>
              <a:t>stāvokli</a:t>
            </a:r>
            <a:r>
              <a:rPr lang="en-GB" dirty="0"/>
              <a:t> </a:t>
            </a:r>
            <a:r>
              <a:rPr lang="en-GB" dirty="0" err="1"/>
              <a:t>pēc</a:t>
            </a:r>
            <a:r>
              <a:rPr lang="en-GB" dirty="0"/>
              <a:t> </a:t>
            </a:r>
            <a:r>
              <a:rPr lang="en-GB" dirty="0" err="1"/>
              <a:t>Pirmā</a:t>
            </a:r>
            <a:r>
              <a:rPr lang="en-GB" dirty="0"/>
              <a:t> </a:t>
            </a:r>
            <a:r>
              <a:rPr lang="en-GB" dirty="0" err="1"/>
              <a:t>pasaules</a:t>
            </a:r>
            <a:r>
              <a:rPr lang="en-GB" dirty="0"/>
              <a:t> </a:t>
            </a:r>
            <a:r>
              <a:rPr lang="en-GB" dirty="0" err="1"/>
              <a:t>kara</a:t>
            </a:r>
            <a:r>
              <a:rPr lang="lv-LV" dirty="0"/>
              <a:t>;</a:t>
            </a:r>
          </a:p>
          <a:p>
            <a:pPr>
              <a:lnSpc>
                <a:spcPct val="150000"/>
              </a:lnSpc>
            </a:pPr>
            <a:r>
              <a:rPr lang="lv-LV" dirty="0"/>
              <a:t>Atsevišķās Studentu rotas idejas rašanās;</a:t>
            </a:r>
          </a:p>
          <a:p>
            <a:pPr>
              <a:lnSpc>
                <a:spcPct val="150000"/>
              </a:lnSpc>
            </a:pPr>
            <a:r>
              <a:rPr lang="en-GB" dirty="0" err="1"/>
              <a:t>Ietekmīgāko</a:t>
            </a:r>
            <a:r>
              <a:rPr lang="en-GB" dirty="0"/>
              <a:t> </a:t>
            </a:r>
            <a:r>
              <a:rPr lang="en-GB" dirty="0" err="1"/>
              <a:t>korporantu</a:t>
            </a:r>
            <a:r>
              <a:rPr lang="en-GB" dirty="0"/>
              <a:t> </a:t>
            </a:r>
            <a:r>
              <a:rPr lang="en-GB" dirty="0" err="1"/>
              <a:t>vērtējums</a:t>
            </a:r>
            <a:r>
              <a:rPr lang="lv-LV" dirty="0"/>
              <a:t>;</a:t>
            </a:r>
          </a:p>
          <a:p>
            <a:pPr>
              <a:lnSpc>
                <a:spcPct val="150000"/>
              </a:lnSpc>
            </a:pPr>
            <a:r>
              <a:rPr lang="lv-LV" dirty="0"/>
              <a:t>Atsevišķās Studentu rotas izveidošanās un sastāvs.</a:t>
            </a:r>
            <a:endParaRPr lang="en-GB" dirty="0"/>
          </a:p>
        </p:txBody>
      </p:sp>
    </p:spTree>
    <p:extLst>
      <p:ext uri="{BB962C8B-B14F-4D97-AF65-F5344CB8AC3E}">
        <p14:creationId xmlns:p14="http://schemas.microsoft.com/office/powerpoint/2010/main" val="409379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C868-CEB3-4D92-9827-7992185C3C18}"/>
              </a:ext>
            </a:extLst>
          </p:cNvPr>
          <p:cNvSpPr>
            <a:spLocks noGrp="1"/>
          </p:cNvSpPr>
          <p:nvPr>
            <p:ph type="title"/>
          </p:nvPr>
        </p:nvSpPr>
        <p:spPr/>
        <p:txBody>
          <a:bodyPr/>
          <a:lstStyle/>
          <a:p>
            <a:pPr algn="ctr"/>
            <a:r>
              <a:rPr lang="en-GB" dirty="0" err="1"/>
              <a:t>Īss</a:t>
            </a:r>
            <a:r>
              <a:rPr lang="en-GB" dirty="0"/>
              <a:t> </a:t>
            </a:r>
            <a:r>
              <a:rPr lang="en-GB" dirty="0" err="1"/>
              <a:t>ieskats</a:t>
            </a:r>
            <a:r>
              <a:rPr lang="en-GB" dirty="0"/>
              <a:t> par </a:t>
            </a:r>
            <a:r>
              <a:rPr lang="en-GB" dirty="0" err="1"/>
              <a:t>stāvokli</a:t>
            </a:r>
            <a:r>
              <a:rPr lang="en-GB" dirty="0"/>
              <a:t> </a:t>
            </a:r>
            <a:r>
              <a:rPr lang="en-GB" dirty="0" err="1"/>
              <a:t>pēc</a:t>
            </a:r>
            <a:r>
              <a:rPr lang="en-GB" dirty="0"/>
              <a:t> </a:t>
            </a:r>
            <a:r>
              <a:rPr lang="en-GB" dirty="0" err="1"/>
              <a:t>Pirmā</a:t>
            </a:r>
            <a:r>
              <a:rPr lang="en-GB" dirty="0"/>
              <a:t> </a:t>
            </a:r>
            <a:r>
              <a:rPr lang="en-GB" dirty="0" err="1"/>
              <a:t>pasaules</a:t>
            </a:r>
            <a:r>
              <a:rPr lang="en-GB" dirty="0"/>
              <a:t> </a:t>
            </a:r>
            <a:r>
              <a:rPr lang="en-GB" dirty="0" err="1"/>
              <a:t>kara</a:t>
            </a:r>
            <a:endParaRPr lang="en-GB" dirty="0"/>
          </a:p>
        </p:txBody>
      </p:sp>
      <p:pic>
        <p:nvPicPr>
          <p:cNvPr id="4" name="Content Placeholder 3">
            <a:extLst>
              <a:ext uri="{FF2B5EF4-FFF2-40B4-BE49-F238E27FC236}">
                <a16:creationId xmlns:a16="http://schemas.microsoft.com/office/drawing/2014/main" id="{5F21ED28-4F1B-4B56-B64F-BB1520E16A6F}"/>
              </a:ext>
            </a:extLst>
          </p:cNvPr>
          <p:cNvPicPr>
            <a:picLocks noGrp="1" noChangeAspect="1"/>
          </p:cNvPicPr>
          <p:nvPr>
            <p:ph idx="1"/>
          </p:nvPr>
        </p:nvPicPr>
        <p:blipFill>
          <a:blip r:embed="rId2"/>
          <a:stretch>
            <a:fillRect/>
          </a:stretch>
        </p:blipFill>
        <p:spPr>
          <a:xfrm>
            <a:off x="1924051" y="1549399"/>
            <a:ext cx="8020050" cy="4786629"/>
          </a:xfrm>
          <a:prstGeom prst="rect">
            <a:avLst/>
          </a:prstGeom>
        </p:spPr>
      </p:pic>
      <p:sp>
        <p:nvSpPr>
          <p:cNvPr id="5" name="Rectangle 4">
            <a:extLst>
              <a:ext uri="{FF2B5EF4-FFF2-40B4-BE49-F238E27FC236}">
                <a16:creationId xmlns:a16="http://schemas.microsoft.com/office/drawing/2014/main" id="{C06F77FC-E2FE-47EB-973C-3536B193EFEC}"/>
              </a:ext>
            </a:extLst>
          </p:cNvPr>
          <p:cNvSpPr/>
          <p:nvPr/>
        </p:nvSpPr>
        <p:spPr>
          <a:xfrm>
            <a:off x="1838325" y="6336028"/>
            <a:ext cx="8667750" cy="369332"/>
          </a:xfrm>
          <a:prstGeom prst="rect">
            <a:avLst/>
          </a:prstGeom>
        </p:spPr>
        <p:txBody>
          <a:bodyPr wrap="square">
            <a:spAutoFit/>
          </a:bodyPr>
          <a:lstStyle/>
          <a:p>
            <a:r>
              <a:rPr lang="en-GB" dirty="0"/>
              <a:t>https://cdn1.vox-cdn.com/assets/4620775/postwar_europe.png</a:t>
            </a:r>
          </a:p>
        </p:txBody>
      </p:sp>
    </p:spTree>
    <p:extLst>
      <p:ext uri="{BB962C8B-B14F-4D97-AF65-F5344CB8AC3E}">
        <p14:creationId xmlns:p14="http://schemas.microsoft.com/office/powerpoint/2010/main" val="33654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2503-DEBD-4941-BD82-3AA9F16F4475}"/>
              </a:ext>
            </a:extLst>
          </p:cNvPr>
          <p:cNvSpPr>
            <a:spLocks noGrp="1"/>
          </p:cNvSpPr>
          <p:nvPr>
            <p:ph type="title"/>
          </p:nvPr>
        </p:nvSpPr>
        <p:spPr/>
        <p:txBody>
          <a:bodyPr/>
          <a:lstStyle/>
          <a:p>
            <a:r>
              <a:rPr lang="lv-LV" dirty="0"/>
              <a:t>Atsevišķās Studentu rotas idejas rašanās</a:t>
            </a:r>
            <a:endParaRPr lang="en-GB" dirty="0"/>
          </a:p>
        </p:txBody>
      </p:sp>
      <p:sp>
        <p:nvSpPr>
          <p:cNvPr id="3" name="Content Placeholder 2">
            <a:extLst>
              <a:ext uri="{FF2B5EF4-FFF2-40B4-BE49-F238E27FC236}">
                <a16:creationId xmlns:a16="http://schemas.microsoft.com/office/drawing/2014/main" id="{B88415BA-95C6-4DC8-AB26-F774DF0A68A3}"/>
              </a:ext>
            </a:extLst>
          </p:cNvPr>
          <p:cNvSpPr>
            <a:spLocks noGrp="1"/>
          </p:cNvSpPr>
          <p:nvPr>
            <p:ph sz="half" idx="1"/>
          </p:nvPr>
        </p:nvSpPr>
        <p:spPr/>
        <p:txBody>
          <a:bodyPr/>
          <a:lstStyle/>
          <a:p>
            <a:r>
              <a:rPr lang="lv-LV" dirty="0"/>
              <a:t>Atbalsts Latvijas Pagaidu valdībai no studentu puses;</a:t>
            </a:r>
          </a:p>
          <a:p>
            <a:r>
              <a:rPr lang="lv-LV" dirty="0"/>
              <a:t>Studentu korporāciju iniciatīva izcīnīt Latvijas Republikas neatkarību, kas realizētu arī nacionālas Latvijas Universitātes izveidošanu;</a:t>
            </a:r>
          </a:p>
          <a:p>
            <a:r>
              <a:rPr lang="lv-LV" dirty="0"/>
              <a:t>Pretstatīšanās komunisma un vācu ietekmei.</a:t>
            </a:r>
            <a:endParaRPr lang="en-GB" dirty="0"/>
          </a:p>
        </p:txBody>
      </p:sp>
      <p:pic>
        <p:nvPicPr>
          <p:cNvPr id="5" name="Content Placeholder 4">
            <a:extLst>
              <a:ext uri="{FF2B5EF4-FFF2-40B4-BE49-F238E27FC236}">
                <a16:creationId xmlns:a16="http://schemas.microsoft.com/office/drawing/2014/main" id="{17F786C4-A302-4309-9C34-A766080FE514}"/>
              </a:ext>
            </a:extLst>
          </p:cNvPr>
          <p:cNvPicPr>
            <a:picLocks noGrp="1" noChangeAspect="1"/>
          </p:cNvPicPr>
          <p:nvPr>
            <p:ph sz="half" idx="2"/>
          </p:nvPr>
        </p:nvPicPr>
        <p:blipFill>
          <a:blip r:embed="rId2"/>
          <a:stretch>
            <a:fillRect/>
          </a:stretch>
        </p:blipFill>
        <p:spPr>
          <a:xfrm>
            <a:off x="6215159" y="1825625"/>
            <a:ext cx="5095682" cy="4351338"/>
          </a:xfrm>
          <a:prstGeom prst="rect">
            <a:avLst/>
          </a:prstGeom>
        </p:spPr>
      </p:pic>
      <p:sp>
        <p:nvSpPr>
          <p:cNvPr id="4" name="TextBox 3"/>
          <p:cNvSpPr txBox="1"/>
          <p:nvPr/>
        </p:nvSpPr>
        <p:spPr>
          <a:xfrm>
            <a:off x="6215159" y="6417892"/>
            <a:ext cx="5095682" cy="369332"/>
          </a:xfrm>
          <a:prstGeom prst="rect">
            <a:avLst/>
          </a:prstGeom>
          <a:noFill/>
        </p:spPr>
        <p:txBody>
          <a:bodyPr wrap="square" rtlCol="0">
            <a:spAutoFit/>
          </a:bodyPr>
          <a:lstStyle/>
          <a:p>
            <a:r>
              <a:rPr lang="lv-LV" dirty="0"/>
              <a:t>ASR karogs (no Talavija (1900-1925) albuma)</a:t>
            </a:r>
          </a:p>
        </p:txBody>
      </p:sp>
    </p:spTree>
    <p:extLst>
      <p:ext uri="{BB962C8B-B14F-4D97-AF65-F5344CB8AC3E}">
        <p14:creationId xmlns:p14="http://schemas.microsoft.com/office/powerpoint/2010/main" val="374190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78E8-8E7B-430A-B18C-CD8DAC14ED00}"/>
              </a:ext>
            </a:extLst>
          </p:cNvPr>
          <p:cNvSpPr>
            <a:spLocks noGrp="1"/>
          </p:cNvSpPr>
          <p:nvPr>
            <p:ph type="title"/>
          </p:nvPr>
        </p:nvSpPr>
        <p:spPr/>
        <p:txBody>
          <a:bodyPr/>
          <a:lstStyle/>
          <a:p>
            <a:r>
              <a:rPr lang="lv-LV" dirty="0"/>
              <a:t>Ietekmīgāko </a:t>
            </a:r>
            <a:r>
              <a:rPr lang="lv-LV" dirty="0" err="1"/>
              <a:t>korporantu</a:t>
            </a:r>
            <a:r>
              <a:rPr lang="lv-LV" dirty="0"/>
              <a:t> vērtējums</a:t>
            </a:r>
          </a:p>
        </p:txBody>
      </p:sp>
      <p:pic>
        <p:nvPicPr>
          <p:cNvPr id="5" name="Content Placeholder 4">
            <a:extLst>
              <a:ext uri="{FF2B5EF4-FFF2-40B4-BE49-F238E27FC236}">
                <a16:creationId xmlns:a16="http://schemas.microsoft.com/office/drawing/2014/main" id="{8FBBD7AC-12B0-4C7E-AA37-478DD001C856}"/>
              </a:ext>
            </a:extLst>
          </p:cNvPr>
          <p:cNvPicPr>
            <a:picLocks noGrp="1" noChangeAspect="1"/>
          </p:cNvPicPr>
          <p:nvPr>
            <p:ph sz="half" idx="1"/>
          </p:nvPr>
        </p:nvPicPr>
        <p:blipFill>
          <a:blip r:embed="rId2"/>
          <a:stretch>
            <a:fillRect/>
          </a:stretch>
        </p:blipFill>
        <p:spPr>
          <a:xfrm>
            <a:off x="1476375" y="1480979"/>
            <a:ext cx="3305175" cy="4226292"/>
          </a:xfrm>
          <a:prstGeom prst="rect">
            <a:avLst/>
          </a:prstGeom>
        </p:spPr>
      </p:pic>
      <p:sp>
        <p:nvSpPr>
          <p:cNvPr id="6" name="Rectangle 5">
            <a:extLst>
              <a:ext uri="{FF2B5EF4-FFF2-40B4-BE49-F238E27FC236}">
                <a16:creationId xmlns:a16="http://schemas.microsoft.com/office/drawing/2014/main" id="{1DD0C7DC-5D7B-45B1-99A3-70E4C21F73BE}"/>
              </a:ext>
            </a:extLst>
          </p:cNvPr>
          <p:cNvSpPr/>
          <p:nvPr/>
        </p:nvSpPr>
        <p:spPr>
          <a:xfrm>
            <a:off x="1169141" y="6308209"/>
            <a:ext cx="4081567" cy="369332"/>
          </a:xfrm>
          <a:prstGeom prst="rect">
            <a:avLst/>
          </a:prstGeom>
        </p:spPr>
        <p:txBody>
          <a:bodyPr wrap="none">
            <a:spAutoFit/>
          </a:bodyPr>
          <a:lstStyle/>
          <a:p>
            <a:r>
              <a:rPr lang="en-GB" dirty="0"/>
              <a:t>http://www.lkok.com/detail1.asp?ID=513</a:t>
            </a:r>
          </a:p>
        </p:txBody>
      </p:sp>
      <p:pic>
        <p:nvPicPr>
          <p:cNvPr id="1028" name="Picture 4" descr="LKOK nr 3/787: GustavsÂ CelmiÅÅ¡ ">
            <a:extLst>
              <a:ext uri="{FF2B5EF4-FFF2-40B4-BE49-F238E27FC236}">
                <a16:creationId xmlns:a16="http://schemas.microsoft.com/office/drawing/2014/main" id="{22FC882D-CE2E-4658-B251-4DF2B4BB2D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97225" y="1480978"/>
            <a:ext cx="3370725" cy="42262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6A2DB52-D632-4230-B4FE-E84DC3BE0E6A}"/>
              </a:ext>
            </a:extLst>
          </p:cNvPr>
          <p:cNvSpPr/>
          <p:nvPr/>
        </p:nvSpPr>
        <p:spPr>
          <a:xfrm>
            <a:off x="6541803" y="6308209"/>
            <a:ext cx="4081567" cy="369332"/>
          </a:xfrm>
          <a:prstGeom prst="rect">
            <a:avLst/>
          </a:prstGeom>
        </p:spPr>
        <p:txBody>
          <a:bodyPr wrap="none">
            <a:spAutoFit/>
          </a:bodyPr>
          <a:lstStyle/>
          <a:p>
            <a:r>
              <a:rPr lang="en-GB" dirty="0"/>
              <a:t>http://www.lkok.com/detail1.asp?ID=292</a:t>
            </a:r>
          </a:p>
        </p:txBody>
      </p:sp>
      <p:sp>
        <p:nvSpPr>
          <p:cNvPr id="10" name="TextBox 9">
            <a:extLst>
              <a:ext uri="{FF2B5EF4-FFF2-40B4-BE49-F238E27FC236}">
                <a16:creationId xmlns:a16="http://schemas.microsoft.com/office/drawing/2014/main" id="{B6DD4EEB-F62E-4867-9575-03833A9CD371}"/>
              </a:ext>
            </a:extLst>
          </p:cNvPr>
          <p:cNvSpPr txBox="1"/>
          <p:nvPr/>
        </p:nvSpPr>
        <p:spPr>
          <a:xfrm>
            <a:off x="1169141" y="5953125"/>
            <a:ext cx="4241060" cy="369332"/>
          </a:xfrm>
          <a:prstGeom prst="rect">
            <a:avLst/>
          </a:prstGeom>
          <a:noFill/>
        </p:spPr>
        <p:txBody>
          <a:bodyPr wrap="square" rtlCol="0">
            <a:spAutoFit/>
          </a:bodyPr>
          <a:lstStyle/>
          <a:p>
            <a:r>
              <a:rPr lang="lv-LV" dirty="0"/>
              <a:t>Nikolajs Grundmanis (1896-1919), </a:t>
            </a:r>
            <a:r>
              <a:rPr lang="lv-LV" dirty="0" err="1"/>
              <a:t>Selonija</a:t>
            </a:r>
            <a:endParaRPr lang="en-GB" dirty="0"/>
          </a:p>
        </p:txBody>
      </p:sp>
      <p:sp>
        <p:nvSpPr>
          <p:cNvPr id="11" name="TextBox 10">
            <a:extLst>
              <a:ext uri="{FF2B5EF4-FFF2-40B4-BE49-F238E27FC236}">
                <a16:creationId xmlns:a16="http://schemas.microsoft.com/office/drawing/2014/main" id="{AED01FA7-3312-4A67-B4C7-0AAB074FE232}"/>
              </a:ext>
            </a:extLst>
          </p:cNvPr>
          <p:cNvSpPr txBox="1"/>
          <p:nvPr/>
        </p:nvSpPr>
        <p:spPr>
          <a:xfrm>
            <a:off x="6781800" y="5953125"/>
            <a:ext cx="3841570" cy="369332"/>
          </a:xfrm>
          <a:prstGeom prst="rect">
            <a:avLst/>
          </a:prstGeom>
          <a:noFill/>
        </p:spPr>
        <p:txBody>
          <a:bodyPr wrap="square" rtlCol="0">
            <a:spAutoFit/>
          </a:bodyPr>
          <a:lstStyle/>
          <a:p>
            <a:r>
              <a:rPr lang="lv-LV" dirty="0"/>
              <a:t>Gustavs Celmiņš (1899-1968), </a:t>
            </a:r>
            <a:r>
              <a:rPr lang="lv-LV" dirty="0" err="1"/>
              <a:t>Selonija</a:t>
            </a:r>
            <a:endParaRPr lang="en-GB" dirty="0"/>
          </a:p>
        </p:txBody>
      </p:sp>
    </p:spTree>
    <p:extLst>
      <p:ext uri="{BB962C8B-B14F-4D97-AF65-F5344CB8AC3E}">
        <p14:creationId xmlns:p14="http://schemas.microsoft.com/office/powerpoint/2010/main" val="77362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4CAA-3049-4991-A64D-E54BE2D74BEC}"/>
              </a:ext>
            </a:extLst>
          </p:cNvPr>
          <p:cNvSpPr>
            <a:spLocks noGrp="1"/>
          </p:cNvSpPr>
          <p:nvPr>
            <p:ph type="title"/>
          </p:nvPr>
        </p:nvSpPr>
        <p:spPr/>
        <p:txBody>
          <a:bodyPr/>
          <a:lstStyle/>
          <a:p>
            <a:r>
              <a:rPr lang="lv-LV" dirty="0"/>
              <a:t>Atsevišķās Studentu rotas izveidošanās</a:t>
            </a:r>
            <a:endParaRPr lang="en-GB" dirty="0"/>
          </a:p>
        </p:txBody>
      </p:sp>
      <p:graphicFrame>
        <p:nvGraphicFramePr>
          <p:cNvPr id="4" name="Content Placeholder 3">
            <a:extLst>
              <a:ext uri="{FF2B5EF4-FFF2-40B4-BE49-F238E27FC236}">
                <a16:creationId xmlns:a16="http://schemas.microsoft.com/office/drawing/2014/main" id="{FE7D1443-A69F-43A6-9920-7EB2E937B564}"/>
              </a:ext>
            </a:extLst>
          </p:cNvPr>
          <p:cNvGraphicFramePr>
            <a:graphicFrameLocks noGrp="1"/>
          </p:cNvGraphicFramePr>
          <p:nvPr>
            <p:ph idx="1"/>
            <p:extLst>
              <p:ext uri="{D42A27DB-BD31-4B8C-83A1-F6EECF244321}">
                <p14:modId xmlns:p14="http://schemas.microsoft.com/office/powerpoint/2010/main" val="2435074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5152-8F4C-4104-9244-808013D63341}"/>
              </a:ext>
            </a:extLst>
          </p:cNvPr>
          <p:cNvSpPr>
            <a:spLocks noGrp="1"/>
          </p:cNvSpPr>
          <p:nvPr>
            <p:ph type="title"/>
          </p:nvPr>
        </p:nvSpPr>
        <p:spPr/>
        <p:txBody>
          <a:bodyPr/>
          <a:lstStyle/>
          <a:p>
            <a:r>
              <a:rPr lang="lv-LV" dirty="0"/>
              <a:t>Atsevišķās Studentu rotas sastāvs</a:t>
            </a:r>
            <a:endParaRPr lang="en-GB" dirty="0"/>
          </a:p>
        </p:txBody>
      </p:sp>
      <p:sp>
        <p:nvSpPr>
          <p:cNvPr id="3" name="Content Placeholder 2">
            <a:extLst>
              <a:ext uri="{FF2B5EF4-FFF2-40B4-BE49-F238E27FC236}">
                <a16:creationId xmlns:a16="http://schemas.microsoft.com/office/drawing/2014/main" id="{E15E8F45-690F-48B8-90E5-9F48615E6414}"/>
              </a:ext>
            </a:extLst>
          </p:cNvPr>
          <p:cNvSpPr>
            <a:spLocks noGrp="1"/>
          </p:cNvSpPr>
          <p:nvPr>
            <p:ph idx="1"/>
          </p:nvPr>
        </p:nvSpPr>
        <p:spPr>
          <a:xfrm>
            <a:off x="507590" y="1333501"/>
            <a:ext cx="11176820" cy="5524499"/>
          </a:xfrm>
        </p:spPr>
        <p:txBody>
          <a:bodyPr>
            <a:normAutofit/>
          </a:bodyPr>
          <a:lstStyle/>
          <a:p>
            <a:r>
              <a:rPr lang="lv-LV" b="1" dirty="0"/>
              <a:t>Atsevišķo Studentu rotu </a:t>
            </a:r>
            <a:r>
              <a:rPr lang="lv-LV" dirty="0"/>
              <a:t>veidojuši 117 toreizējie studentu korporāciju locekļi un 99 </a:t>
            </a:r>
            <a:r>
              <a:rPr lang="lv-LV" dirty="0" err="1"/>
              <a:t>nekorporanti</a:t>
            </a:r>
            <a:r>
              <a:rPr lang="lv-LV" dirty="0"/>
              <a:t>. </a:t>
            </a:r>
          </a:p>
          <a:p>
            <a:r>
              <a:rPr lang="lv-LV" dirty="0"/>
              <a:t>Studentu korporāciju locekļi sadalījās šādi: </a:t>
            </a:r>
          </a:p>
          <a:p>
            <a:r>
              <a:rPr lang="lv-LV" dirty="0"/>
              <a:t>53 no </a:t>
            </a:r>
            <a:r>
              <a:rPr lang="lv-LV" dirty="0" err="1"/>
              <a:t>Selonijas</a:t>
            </a:r>
            <a:r>
              <a:rPr lang="lv-LV" dirty="0"/>
              <a:t>; </a:t>
            </a:r>
          </a:p>
          <a:p>
            <a:r>
              <a:rPr lang="lv-LV" dirty="0"/>
              <a:t>43 no Talavijas; 11 no </a:t>
            </a:r>
            <a:r>
              <a:rPr lang="lv-LV" dirty="0" err="1"/>
              <a:t>Fraternitas</a:t>
            </a:r>
            <a:r>
              <a:rPr lang="lv-LV" dirty="0"/>
              <a:t> </a:t>
            </a:r>
            <a:r>
              <a:rPr lang="lv-LV" dirty="0" err="1"/>
              <a:t>Moscoviensis</a:t>
            </a:r>
            <a:r>
              <a:rPr lang="lv-LV" dirty="0"/>
              <a:t> (tagad </a:t>
            </a:r>
            <a:r>
              <a:rPr lang="lv-LV" dirty="0" err="1"/>
              <a:t>Fraternitas</a:t>
            </a:r>
            <a:r>
              <a:rPr lang="lv-LV" dirty="0"/>
              <a:t> </a:t>
            </a:r>
            <a:r>
              <a:rPr lang="lv-LV" dirty="0" err="1"/>
              <a:t>Lettica</a:t>
            </a:r>
            <a:r>
              <a:rPr lang="lv-LV" dirty="0"/>
              <a:t>);</a:t>
            </a:r>
          </a:p>
          <a:p>
            <a:r>
              <a:rPr lang="lv-LV" dirty="0"/>
              <a:t> 6 no </a:t>
            </a:r>
            <a:r>
              <a:rPr lang="lv-LV" dirty="0" err="1"/>
              <a:t>Lettonia</a:t>
            </a:r>
            <a:r>
              <a:rPr lang="lv-LV" dirty="0"/>
              <a:t>;</a:t>
            </a:r>
          </a:p>
          <a:p>
            <a:r>
              <a:rPr lang="lv-LV" dirty="0"/>
              <a:t> 1 no </a:t>
            </a:r>
            <a:r>
              <a:rPr lang="lv-LV" dirty="0" err="1"/>
              <a:t>Lettgallia</a:t>
            </a:r>
            <a:r>
              <a:rPr lang="lv-LV" dirty="0"/>
              <a:t>;</a:t>
            </a:r>
          </a:p>
          <a:p>
            <a:r>
              <a:rPr lang="lv-LV" dirty="0"/>
              <a:t> 1 no </a:t>
            </a:r>
            <a:r>
              <a:rPr lang="lv-LV" dirty="0" err="1"/>
              <a:t>Fraternitas</a:t>
            </a:r>
            <a:r>
              <a:rPr lang="lv-LV" dirty="0"/>
              <a:t> </a:t>
            </a:r>
            <a:r>
              <a:rPr lang="lv-LV" dirty="0" err="1"/>
              <a:t>Metropolitana</a:t>
            </a:r>
            <a:r>
              <a:rPr lang="lv-LV" dirty="0"/>
              <a:t> (?); </a:t>
            </a:r>
          </a:p>
          <a:p>
            <a:r>
              <a:rPr lang="lv-LV" dirty="0"/>
              <a:t> 1 no Latvia (?);</a:t>
            </a:r>
          </a:p>
          <a:p>
            <a:r>
              <a:rPr lang="lv-LV" dirty="0"/>
              <a:t> 1 no Patria (?).</a:t>
            </a:r>
            <a:endParaRPr lang="en-GB" dirty="0"/>
          </a:p>
        </p:txBody>
      </p:sp>
    </p:spTree>
    <p:extLst>
      <p:ext uri="{BB962C8B-B14F-4D97-AF65-F5344CB8AC3E}">
        <p14:creationId xmlns:p14="http://schemas.microsoft.com/office/powerpoint/2010/main" val="264396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D92B-F166-45BA-AFF5-CA861D5EAE57}"/>
              </a:ext>
            </a:extLst>
          </p:cNvPr>
          <p:cNvSpPr>
            <a:spLocks noGrp="1"/>
          </p:cNvSpPr>
          <p:nvPr>
            <p:ph type="title"/>
          </p:nvPr>
        </p:nvSpPr>
        <p:spPr>
          <a:xfrm>
            <a:off x="838200" y="365125"/>
            <a:ext cx="10515600" cy="1325563"/>
          </a:xfrm>
        </p:spPr>
        <p:txBody>
          <a:bodyPr/>
          <a:lstStyle/>
          <a:p>
            <a:r>
              <a:rPr lang="lv-LV" dirty="0"/>
              <a:t>Secinājumi</a:t>
            </a:r>
            <a:endParaRPr lang="en-GB" dirty="0"/>
          </a:p>
        </p:txBody>
      </p:sp>
      <p:sp>
        <p:nvSpPr>
          <p:cNvPr id="3" name="Content Placeholder 2">
            <a:extLst>
              <a:ext uri="{FF2B5EF4-FFF2-40B4-BE49-F238E27FC236}">
                <a16:creationId xmlns:a16="http://schemas.microsoft.com/office/drawing/2014/main" id="{71F8941E-B0B8-448E-BA5A-C6DAD3AE67DD}"/>
              </a:ext>
            </a:extLst>
          </p:cNvPr>
          <p:cNvSpPr>
            <a:spLocks noGrp="1"/>
          </p:cNvSpPr>
          <p:nvPr>
            <p:ph idx="1"/>
          </p:nvPr>
        </p:nvSpPr>
        <p:spPr>
          <a:xfrm>
            <a:off x="0" y="1476376"/>
            <a:ext cx="12001500" cy="5381624"/>
          </a:xfrm>
        </p:spPr>
        <p:txBody>
          <a:bodyPr>
            <a:normAutofit fontScale="85000" lnSpcReduction="10000"/>
          </a:bodyPr>
          <a:lstStyle/>
          <a:p>
            <a:pPr>
              <a:lnSpc>
                <a:spcPct val="160000"/>
              </a:lnSpc>
            </a:pPr>
            <a:r>
              <a:rPr lang="lv-LV" dirty="0"/>
              <a:t>Atsevišķās Studentu rotas vēsture studentu korporāciju jubilejas albumos tiek rakstīta pēc Latvijas Neatkarības kara uzvarētāju interpretācijas, kur Latvijas Neatkarības karš tiek skaidrots kā karš pret padomju un vācu kundzību ar mērķi panākt neatkarīgas Latvijas Republikas izveidošanu.</a:t>
            </a:r>
          </a:p>
          <a:p>
            <a:pPr>
              <a:lnSpc>
                <a:spcPct val="160000"/>
              </a:lnSpc>
            </a:pPr>
            <a:r>
              <a:rPr lang="lv-LV" dirty="0"/>
              <a:t>Par Atsevišķās Studentu rotas mantiniekiem atzīst studentu korporāciju </a:t>
            </a:r>
            <a:r>
              <a:rPr lang="lv-LV" dirty="0" err="1"/>
              <a:t>Seloniju</a:t>
            </a:r>
            <a:r>
              <a:rPr lang="lv-LV" dirty="0"/>
              <a:t>, Talaviju, </a:t>
            </a:r>
            <a:r>
              <a:rPr lang="lv-LV" dirty="0" err="1"/>
              <a:t>Lettonia</a:t>
            </a:r>
            <a:r>
              <a:rPr lang="lv-LV" dirty="0"/>
              <a:t>, </a:t>
            </a:r>
            <a:r>
              <a:rPr lang="lv-LV" dirty="0" err="1"/>
              <a:t>Lettgalia</a:t>
            </a:r>
            <a:r>
              <a:rPr lang="lv-LV" dirty="0"/>
              <a:t> un </a:t>
            </a:r>
            <a:r>
              <a:rPr lang="lv-LV" dirty="0" err="1"/>
              <a:t>Fraternitas</a:t>
            </a:r>
            <a:r>
              <a:rPr lang="lv-LV" dirty="0"/>
              <a:t> </a:t>
            </a:r>
            <a:r>
              <a:rPr lang="lv-LV" dirty="0" err="1"/>
              <a:t>Lettica</a:t>
            </a:r>
            <a:r>
              <a:rPr lang="lv-LV" dirty="0"/>
              <a:t>, bet pārējās studentu korporācija, piemēram, Latvia neatzīst, pamatojoties uz principiālu jautājumu. Sevišķi svarīgāko lomu albumos piešķir  </a:t>
            </a:r>
            <a:r>
              <a:rPr lang="lv-LV" dirty="0" err="1"/>
              <a:t>Selonijai</a:t>
            </a:r>
            <a:r>
              <a:rPr lang="lv-LV" dirty="0"/>
              <a:t> un Talavijai, kuras atzīst par vienu no Latvijas Nacionālo Bruņoto spēku pamatlicējiem – no sabiedriskās kārtības sargiem līdz Atsevišķajai Studentu rotai.</a:t>
            </a:r>
            <a:endParaRPr lang="en-GB" dirty="0"/>
          </a:p>
        </p:txBody>
      </p:sp>
    </p:spTree>
    <p:extLst>
      <p:ext uri="{BB962C8B-B14F-4D97-AF65-F5344CB8AC3E}">
        <p14:creationId xmlns:p14="http://schemas.microsoft.com/office/powerpoint/2010/main" val="2226231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378</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LU studenti-korporanti Atsevišķajā Studentu rotā (1918-1919): atspoguļojums studentu korporāciju jubilejas albumos</vt:lpstr>
      <vt:lpstr>Referāta mērķis un uzdevumi</vt:lpstr>
      <vt:lpstr>Referāta struktūra</vt:lpstr>
      <vt:lpstr>Īss ieskats par stāvokli pēc Pirmā pasaules kara</vt:lpstr>
      <vt:lpstr>Atsevišķās Studentu rotas idejas rašanās</vt:lpstr>
      <vt:lpstr>Ietekmīgāko korporantu vērtējums</vt:lpstr>
      <vt:lpstr>Atsevišķās Studentu rotas izveidošanās</vt:lpstr>
      <vt:lpstr>Atsevišķās Studentu rotas sastāvs</vt:lpstr>
      <vt:lpstr>Secinājumi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 studenti-korporanti Atsevišķajā Studentu rotā (1918-1919): atspoguļojums studentu korporāciju jubilejas albumos</dc:title>
  <dc:creator>Rūdolfs Rubenis</dc:creator>
  <cp:lastModifiedBy> </cp:lastModifiedBy>
  <cp:revision>24</cp:revision>
  <dcterms:created xsi:type="dcterms:W3CDTF">2019-02-20T18:44:55Z</dcterms:created>
  <dcterms:modified xsi:type="dcterms:W3CDTF">2019-02-23T12:46:19Z</dcterms:modified>
</cp:coreProperties>
</file>