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275" r:id="rId4"/>
    <p:sldId id="277" r:id="rId5"/>
    <p:sldId id="265" r:id="rId6"/>
    <p:sldId id="280" r:id="rId7"/>
    <p:sldId id="258" r:id="rId8"/>
    <p:sldId id="278" r:id="rId9"/>
    <p:sldId id="273" r:id="rId10"/>
    <p:sldId id="274" r:id="rId11"/>
    <p:sldId id="259" r:id="rId12"/>
    <p:sldId id="284" r:id="rId13"/>
    <p:sldId id="270" r:id="rId14"/>
    <p:sldId id="283" r:id="rId15"/>
    <p:sldId id="262" r:id="rId16"/>
    <p:sldId id="282" r:id="rId17"/>
    <p:sldId id="268" r:id="rId18"/>
    <p:sldId id="281" r:id="rId19"/>
    <p:sldId id="271" r:id="rId20"/>
    <p:sldId id="264" r:id="rId21"/>
    <p:sldId id="266" r:id="rId22"/>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2" autoAdjust="0"/>
  </p:normalViewPr>
  <p:slideViewPr>
    <p:cSldViewPr>
      <p:cViewPr varScale="1">
        <p:scale>
          <a:sx n="78" d="100"/>
          <a:sy n="78" d="100"/>
        </p:scale>
        <p:origin x="1522"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20T17:09:59.644" idx="1">
    <p:pos x="1807" y="3679"/>
    <p:text/>
    <p:extLst mod="1">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97BB41-50A0-41D7-9D34-E22CEEB9BE37}" type="datetimeFigureOut">
              <a:rPr lang="lv-LV" smtClean="0"/>
              <a:t>23.02.2019</a:t>
            </a:fld>
            <a:endParaRPr lang="lv-LV"/>
          </a:p>
        </p:txBody>
      </p:sp>
      <p:sp>
        <p:nvSpPr>
          <p:cNvPr id="4" name="Kājenes vietturis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46E43A-8630-4891-AD44-0EAEF7BC0CBB}" type="slidenum">
              <a:rPr lang="lv-LV" smtClean="0"/>
              <a:t>‹#›</a:t>
            </a:fld>
            <a:endParaRPr lang="lv-LV"/>
          </a:p>
        </p:txBody>
      </p:sp>
    </p:spTree>
    <p:extLst>
      <p:ext uri="{BB962C8B-B14F-4D97-AF65-F5344CB8AC3E}">
        <p14:creationId xmlns:p14="http://schemas.microsoft.com/office/powerpoint/2010/main" val="3667717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8F295D8F-18CA-4395-BE68-D033473719C1}"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256023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F295D8F-18CA-4395-BE68-D033473719C1}"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161690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F295D8F-18CA-4395-BE68-D033473719C1}"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254742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F295D8F-18CA-4395-BE68-D033473719C1}"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21645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295D8F-18CA-4395-BE68-D033473719C1}"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59628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8F295D8F-18CA-4395-BE68-D033473719C1}" type="datetimeFigureOut">
              <a:rPr lang="lv-LV" smtClean="0"/>
              <a:t>23.02.2019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310844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8F295D8F-18CA-4395-BE68-D033473719C1}" type="datetimeFigureOut">
              <a:rPr lang="lv-LV" smtClean="0"/>
              <a:t>23.02.2019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197354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8F295D8F-18CA-4395-BE68-D033473719C1}" type="datetimeFigureOut">
              <a:rPr lang="lv-LV" smtClean="0"/>
              <a:t>23.02.2019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24070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95D8F-18CA-4395-BE68-D033473719C1}" type="datetimeFigureOut">
              <a:rPr lang="lv-LV" smtClean="0"/>
              <a:t>23.02.2019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17749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295D8F-18CA-4395-BE68-D033473719C1}" type="datetimeFigureOut">
              <a:rPr lang="lv-LV" smtClean="0"/>
              <a:t>23.02.2019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327512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295D8F-18CA-4395-BE68-D033473719C1}" type="datetimeFigureOut">
              <a:rPr lang="lv-LV" smtClean="0"/>
              <a:t>23.02.2019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9DC2C0F-AAA4-489C-A7F3-C161FF72CA11}" type="slidenum">
              <a:rPr lang="lv-LV" smtClean="0"/>
              <a:t>‹#›</a:t>
            </a:fld>
            <a:endParaRPr lang="lv-LV"/>
          </a:p>
        </p:txBody>
      </p:sp>
    </p:spTree>
    <p:extLst>
      <p:ext uri="{BB962C8B-B14F-4D97-AF65-F5344CB8AC3E}">
        <p14:creationId xmlns:p14="http://schemas.microsoft.com/office/powerpoint/2010/main" val="246639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95D8F-18CA-4395-BE68-D033473719C1}" type="datetimeFigureOut">
              <a:rPr lang="lv-LV" smtClean="0"/>
              <a:t>23.02.2019</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C2C0F-AAA4-489C-A7F3-C161FF72CA11}" type="slidenum">
              <a:rPr lang="lv-LV" smtClean="0"/>
              <a:t>‹#›</a:t>
            </a:fld>
            <a:endParaRPr lang="lv-LV"/>
          </a:p>
        </p:txBody>
      </p:sp>
    </p:spTree>
    <p:extLst>
      <p:ext uri="{BB962C8B-B14F-4D97-AF65-F5344CB8AC3E}">
        <p14:creationId xmlns:p14="http://schemas.microsoft.com/office/powerpoint/2010/main" val="2909177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5"/>
            <a:ext cx="7772400" cy="1872209"/>
          </a:xfrm>
        </p:spPr>
        <p:txBody>
          <a:bodyPr>
            <a:normAutofit/>
          </a:bodyPr>
          <a:lstStyle/>
          <a:p>
            <a:r>
              <a:rPr lang="lv-LV" altLang="lv-LV" sz="3200" b="1" dirty="0">
                <a:solidFill>
                  <a:srgbClr val="000000"/>
                </a:solidFill>
                <a:latin typeface="Times New Roman" pitchFamily="18" charset="0"/>
                <a:ea typeface="+mn-ea"/>
                <a:cs typeface="+mn-cs"/>
              </a:rPr>
              <a:t>Interaktīvo izglītojošo programmu realizācijas iespējas izmantojot </a:t>
            </a:r>
            <a:br>
              <a:rPr lang="lv-LV" altLang="lv-LV" sz="3200" b="1" dirty="0">
                <a:solidFill>
                  <a:srgbClr val="000000"/>
                </a:solidFill>
                <a:latin typeface="Times New Roman" pitchFamily="18" charset="0"/>
                <a:ea typeface="+mn-ea"/>
                <a:cs typeface="+mn-cs"/>
              </a:rPr>
            </a:br>
            <a:r>
              <a:rPr lang="lv-LV" altLang="lv-LV" sz="3200" b="1" dirty="0">
                <a:solidFill>
                  <a:srgbClr val="000000"/>
                </a:solidFill>
                <a:latin typeface="Times New Roman" pitchFamily="18" charset="0"/>
                <a:ea typeface="+mn-ea"/>
                <a:cs typeface="+mn-cs"/>
              </a:rPr>
              <a:t>Ģeoloģijas kolekcijas LU Muzejā</a:t>
            </a:r>
            <a:endParaRPr lang="lv-LV" dirty="0"/>
          </a:p>
        </p:txBody>
      </p:sp>
      <p:sp>
        <p:nvSpPr>
          <p:cNvPr id="3" name="Subtitle 2"/>
          <p:cNvSpPr>
            <a:spLocks noGrp="1"/>
          </p:cNvSpPr>
          <p:nvPr>
            <p:ph type="subTitle" idx="1"/>
          </p:nvPr>
        </p:nvSpPr>
        <p:spPr>
          <a:xfrm>
            <a:off x="395536" y="4149080"/>
            <a:ext cx="8352928" cy="2448272"/>
          </a:xfrm>
        </p:spPr>
        <p:txBody>
          <a:bodyPr/>
          <a:lstStyle/>
          <a:p>
            <a:pPr algn="r"/>
            <a:r>
              <a:rPr lang="lv-LV" dirty="0"/>
              <a:t>Vija </a:t>
            </a:r>
            <a:r>
              <a:rPr lang="lv-LV" dirty="0" err="1"/>
              <a:t>Hodireva</a:t>
            </a:r>
            <a:endParaRPr lang="lv-LV" dirty="0"/>
          </a:p>
          <a:p>
            <a:endParaRPr lang="lv-LV" dirty="0"/>
          </a:p>
          <a:p>
            <a:r>
              <a:rPr lang="lv-LV" sz="2400" dirty="0"/>
              <a:t>Latvijas Universitātes 77. starptautiskā zinātniskā konference</a:t>
            </a:r>
            <a:br>
              <a:rPr lang="lv-LV" sz="2400" dirty="0"/>
            </a:br>
            <a:r>
              <a:rPr lang="lv-LV" sz="2400" dirty="0"/>
              <a:t>sekcija „Zinātņu vēsture un </a:t>
            </a:r>
            <a:r>
              <a:rPr lang="lv-LV" sz="2400" dirty="0" err="1"/>
              <a:t>muzeoloģija</a:t>
            </a:r>
            <a:r>
              <a:rPr lang="lv-LV" sz="2400" dirty="0"/>
              <a:t>“</a:t>
            </a:r>
          </a:p>
          <a:p>
            <a:r>
              <a:rPr lang="lv-LV" sz="2400" dirty="0"/>
              <a:t>Rīga, 2019.gada 21.februārī </a:t>
            </a:r>
          </a:p>
        </p:txBody>
      </p:sp>
    </p:spTree>
    <p:extLst>
      <p:ext uri="{BB962C8B-B14F-4D97-AF65-F5344CB8AC3E}">
        <p14:creationId xmlns:p14="http://schemas.microsoft.com/office/powerpoint/2010/main" val="81559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418058"/>
          </a:xfrm>
        </p:spPr>
        <p:txBody>
          <a:bodyPr>
            <a:noAutofit/>
          </a:bodyPr>
          <a:lstStyle/>
          <a:p>
            <a:r>
              <a:rPr lang="en-GB" altLang="lv-LV" sz="2800" b="1" dirty="0" err="1">
                <a:cs typeface="Times New Roman" pitchFamily="18" charset="0"/>
              </a:rPr>
              <a:t>Mācību</a:t>
            </a:r>
            <a:r>
              <a:rPr lang="en-GB" altLang="lv-LV" sz="2800" b="1" dirty="0">
                <a:cs typeface="Times New Roman" pitchFamily="18" charset="0"/>
              </a:rPr>
              <a:t> </a:t>
            </a:r>
            <a:r>
              <a:rPr lang="en-GB" altLang="lv-LV" sz="2800" b="1" dirty="0" err="1">
                <a:cs typeface="Times New Roman" pitchFamily="18" charset="0"/>
              </a:rPr>
              <a:t>stunda</a:t>
            </a:r>
            <a:r>
              <a:rPr lang="en-GB" altLang="lv-LV" sz="2800" b="1" dirty="0">
                <a:cs typeface="Times New Roman" pitchFamily="18" charset="0"/>
              </a:rPr>
              <a:t> </a:t>
            </a:r>
            <a:r>
              <a:rPr lang="en-GB" altLang="lv-LV" sz="2800" b="1" dirty="0" err="1">
                <a:cs typeface="Times New Roman" pitchFamily="18" charset="0"/>
              </a:rPr>
              <a:t>muzejā</a:t>
            </a:r>
            <a:endParaRPr lang="lv-LV" sz="2800" dirty="0"/>
          </a:p>
        </p:txBody>
      </p:sp>
      <p:sp>
        <p:nvSpPr>
          <p:cNvPr id="3" name="Satura vietturis 2"/>
          <p:cNvSpPr>
            <a:spLocks noGrp="1"/>
          </p:cNvSpPr>
          <p:nvPr>
            <p:ph idx="1"/>
          </p:nvPr>
        </p:nvSpPr>
        <p:spPr>
          <a:xfrm>
            <a:off x="457200" y="908721"/>
            <a:ext cx="8435280" cy="1512167"/>
          </a:xfrm>
        </p:spPr>
        <p:txBody>
          <a:bodyPr>
            <a:normAutofit fontScale="92500"/>
          </a:bodyPr>
          <a:lstStyle/>
          <a:p>
            <a:pPr marL="0" indent="0">
              <a:buNone/>
            </a:pPr>
            <a:r>
              <a:rPr lang="lv-LV" altLang="lv-LV" dirty="0">
                <a:cs typeface="Times New Roman" pitchFamily="18" charset="0"/>
              </a:rPr>
              <a:t>T</a:t>
            </a:r>
            <a:r>
              <a:rPr lang="en-GB" altLang="lv-LV" dirty="0" err="1">
                <a:cs typeface="Times New Roman" pitchFamily="18" charset="0"/>
              </a:rPr>
              <a:t>ematiskā</a:t>
            </a:r>
            <a:r>
              <a:rPr lang="en-GB" altLang="lv-LV" dirty="0">
                <a:cs typeface="Times New Roman" pitchFamily="18" charset="0"/>
              </a:rPr>
              <a:t> </a:t>
            </a:r>
            <a:r>
              <a:rPr lang="lv-LV" altLang="lv-LV" dirty="0">
                <a:cs typeface="Times New Roman" pitchFamily="18" charset="0"/>
              </a:rPr>
              <a:t>m</a:t>
            </a:r>
            <a:r>
              <a:rPr lang="en-GB" altLang="lv-LV" dirty="0" err="1">
                <a:cs typeface="Times New Roman" pitchFamily="18" charset="0"/>
              </a:rPr>
              <a:t>ācību</a:t>
            </a:r>
            <a:r>
              <a:rPr lang="en-GB" altLang="lv-LV" dirty="0">
                <a:cs typeface="Times New Roman" pitchFamily="18" charset="0"/>
              </a:rPr>
              <a:t> </a:t>
            </a:r>
            <a:r>
              <a:rPr lang="en-GB" altLang="lv-LV" dirty="0" err="1">
                <a:cs typeface="Times New Roman" pitchFamily="18" charset="0"/>
              </a:rPr>
              <a:t>stunda</a:t>
            </a:r>
            <a:r>
              <a:rPr lang="en-GB" altLang="lv-LV" dirty="0">
                <a:cs typeface="Times New Roman" pitchFamily="18" charset="0"/>
              </a:rPr>
              <a:t> </a:t>
            </a:r>
            <a:r>
              <a:rPr lang="en-GB" altLang="lv-LV" dirty="0" err="1">
                <a:cs typeface="Times New Roman" pitchFamily="18" charset="0"/>
              </a:rPr>
              <a:t>muzejā</a:t>
            </a:r>
            <a:r>
              <a:rPr lang="en-GB" altLang="lv-LV" dirty="0">
                <a:cs typeface="Times New Roman" pitchFamily="18" charset="0"/>
              </a:rPr>
              <a:t> </a:t>
            </a:r>
            <a:r>
              <a:rPr lang="en-GB" altLang="lv-LV" dirty="0" err="1">
                <a:cs typeface="Times New Roman" pitchFamily="18" charset="0"/>
              </a:rPr>
              <a:t>papildina</a:t>
            </a:r>
            <a:r>
              <a:rPr lang="en-GB" altLang="lv-LV" dirty="0">
                <a:cs typeface="Times New Roman" pitchFamily="18" charset="0"/>
              </a:rPr>
              <a:t> </a:t>
            </a:r>
            <a:r>
              <a:rPr lang="lv-LV" altLang="lv-LV" dirty="0">
                <a:cs typeface="Times New Roman" pitchFamily="18" charset="0"/>
              </a:rPr>
              <a:t>skolas </a:t>
            </a:r>
            <a:r>
              <a:rPr lang="en-GB" altLang="lv-LV" dirty="0" err="1">
                <a:cs typeface="Times New Roman" pitchFamily="18" charset="0"/>
              </a:rPr>
              <a:t>mācību</a:t>
            </a:r>
            <a:r>
              <a:rPr lang="en-GB" altLang="lv-LV" dirty="0">
                <a:cs typeface="Times New Roman" pitchFamily="18" charset="0"/>
              </a:rPr>
              <a:t> </a:t>
            </a:r>
            <a:r>
              <a:rPr lang="en-GB" altLang="lv-LV" dirty="0" err="1">
                <a:cs typeface="Times New Roman" pitchFamily="18" charset="0"/>
              </a:rPr>
              <a:t>programmu</a:t>
            </a:r>
            <a:r>
              <a:rPr lang="en-GB" altLang="lv-LV" dirty="0">
                <a:cs typeface="Times New Roman" pitchFamily="18" charset="0"/>
              </a:rPr>
              <a:t> </a:t>
            </a:r>
            <a:r>
              <a:rPr lang="en-GB" altLang="lv-LV" dirty="0" err="1">
                <a:cs typeface="Times New Roman" pitchFamily="18" charset="0"/>
              </a:rPr>
              <a:t>ģeogrāfijā</a:t>
            </a:r>
            <a:r>
              <a:rPr lang="lv-LV" altLang="lv-LV" dirty="0">
                <a:cs typeface="Times New Roman" pitchFamily="18" charset="0"/>
              </a:rPr>
              <a:t>,</a:t>
            </a:r>
            <a:r>
              <a:rPr lang="en-GB" altLang="lv-LV" dirty="0">
                <a:cs typeface="Times New Roman" pitchFamily="18" charset="0"/>
              </a:rPr>
              <a:t> </a:t>
            </a:r>
            <a:r>
              <a:rPr lang="lv-LV" altLang="lv-LV" dirty="0">
                <a:cs typeface="Times New Roman" pitchFamily="18" charset="0"/>
              </a:rPr>
              <a:t>vides zinībās, </a:t>
            </a:r>
            <a:r>
              <a:rPr lang="en-GB" altLang="lv-LV" dirty="0" err="1">
                <a:cs typeface="Times New Roman" pitchFamily="18" charset="0"/>
              </a:rPr>
              <a:t>ķīmijā</a:t>
            </a:r>
            <a:r>
              <a:rPr lang="en-GB" altLang="lv-LV" dirty="0">
                <a:cs typeface="Times New Roman" pitchFamily="18" charset="0"/>
              </a:rPr>
              <a:t>, </a:t>
            </a:r>
            <a:r>
              <a:rPr lang="en-GB" altLang="lv-LV" dirty="0" err="1">
                <a:cs typeface="Times New Roman" pitchFamily="18" charset="0"/>
              </a:rPr>
              <a:t>bioloģijā</a:t>
            </a:r>
            <a:r>
              <a:rPr lang="lv-LV" altLang="lv-LV" dirty="0">
                <a:cs typeface="Times New Roman" pitchFamily="18" charset="0"/>
              </a:rPr>
              <a:t>, fizikā</a:t>
            </a:r>
            <a:r>
              <a:rPr lang="en-GB" altLang="lv-LV" dirty="0">
                <a:cs typeface="Times New Roman" pitchFamily="18" charset="0"/>
              </a:rPr>
              <a:t> un </a:t>
            </a:r>
            <a:r>
              <a:rPr lang="en-GB" altLang="lv-LV" dirty="0" err="1">
                <a:cs typeface="Times New Roman" pitchFamily="18" charset="0"/>
              </a:rPr>
              <a:t>citos</a:t>
            </a:r>
            <a:r>
              <a:rPr lang="en-GB" altLang="lv-LV" dirty="0">
                <a:cs typeface="Times New Roman" pitchFamily="18" charset="0"/>
              </a:rPr>
              <a:t> </a:t>
            </a:r>
            <a:r>
              <a:rPr lang="en-GB" altLang="lv-LV" dirty="0" err="1">
                <a:cs typeface="Times New Roman" pitchFamily="18" charset="0"/>
              </a:rPr>
              <a:t>dabas</a:t>
            </a:r>
            <a:r>
              <a:rPr lang="lv-LV" altLang="lv-LV" dirty="0">
                <a:cs typeface="Times New Roman" pitchFamily="18" charset="0"/>
              </a:rPr>
              <a:t> </a:t>
            </a:r>
            <a:r>
              <a:rPr lang="en-GB" altLang="lv-LV" dirty="0" err="1">
                <a:cs typeface="Times New Roman" pitchFamily="18" charset="0"/>
              </a:rPr>
              <a:t>zinību</a:t>
            </a:r>
            <a:r>
              <a:rPr lang="en-GB" altLang="lv-LV" dirty="0">
                <a:cs typeface="Times New Roman" pitchFamily="18" charset="0"/>
              </a:rPr>
              <a:t> </a:t>
            </a:r>
            <a:r>
              <a:rPr lang="lv-LV" altLang="lv-LV" dirty="0">
                <a:cs typeface="Times New Roman" pitchFamily="18" charset="0"/>
              </a:rPr>
              <a:t>priekšmetos</a:t>
            </a:r>
            <a:endParaRPr lang="lv-LV" dirty="0"/>
          </a:p>
        </p:txBody>
      </p:sp>
      <p:sp>
        <p:nvSpPr>
          <p:cNvPr id="4" name="TextBox 3"/>
          <p:cNvSpPr txBox="1"/>
          <p:nvPr/>
        </p:nvSpPr>
        <p:spPr>
          <a:xfrm>
            <a:off x="6156176" y="2636913"/>
            <a:ext cx="2530624" cy="2246769"/>
          </a:xfrm>
          <a:prstGeom prst="rect">
            <a:avLst/>
          </a:prstGeom>
          <a:noFill/>
        </p:spPr>
        <p:txBody>
          <a:bodyPr wrap="square" rtlCol="0">
            <a:spAutoFit/>
          </a:bodyPr>
          <a:lstStyle/>
          <a:p>
            <a:r>
              <a:rPr lang="lv-LV" sz="2000" dirty="0"/>
              <a:t>LU Ģeoloģijas muzeja ikdiena pirms 20 gadiem: nelielas dalībnieku grupas veic iežu izpētes darbu skolēnu zinātnisko projektu ietvaros</a:t>
            </a:r>
          </a:p>
        </p:txBody>
      </p:sp>
      <p:pic>
        <p:nvPicPr>
          <p:cNvPr id="5" name="Picture 7" descr="P1150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425824"/>
            <a:ext cx="5691338" cy="437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1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64488" cy="864096"/>
          </a:xfrm>
        </p:spPr>
        <p:txBody>
          <a:bodyPr>
            <a:noAutofit/>
          </a:bodyPr>
          <a:lstStyle/>
          <a:p>
            <a:r>
              <a:rPr lang="lv-LV" altLang="lv-LV" sz="2800" b="1" dirty="0">
                <a:cs typeface="Times New Roman" pitchFamily="18" charset="0"/>
              </a:rPr>
              <a:t>S</a:t>
            </a:r>
            <a:r>
              <a:rPr lang="en-GB" altLang="lv-LV" sz="2800" b="1" dirty="0" err="1">
                <a:cs typeface="Times New Roman" pitchFamily="18" charset="0"/>
              </a:rPr>
              <a:t>arun</a:t>
            </a:r>
            <a:r>
              <a:rPr lang="lv-LV" altLang="lv-LV" sz="2800" b="1" dirty="0">
                <a:cs typeface="Times New Roman" pitchFamily="18" charset="0"/>
              </a:rPr>
              <a:t>u</a:t>
            </a:r>
            <a:r>
              <a:rPr lang="en-GB" altLang="lv-LV" sz="2800" b="1" dirty="0">
                <a:cs typeface="Times New Roman" pitchFamily="18" charset="0"/>
              </a:rPr>
              <a:t> </a:t>
            </a:r>
            <a:r>
              <a:rPr lang="lv-LV" altLang="lv-LV" sz="2800" b="1" dirty="0">
                <a:cs typeface="Times New Roman" pitchFamily="18" charset="0"/>
              </a:rPr>
              <a:t>un diskusiju </a:t>
            </a:r>
            <a:r>
              <a:rPr lang="en-GB" altLang="lv-LV" sz="2800" b="1" dirty="0" err="1">
                <a:cs typeface="Times New Roman" pitchFamily="18" charset="0"/>
              </a:rPr>
              <a:t>tēmas</a:t>
            </a:r>
            <a:r>
              <a:rPr lang="lv-LV" altLang="lv-LV" sz="2800" b="1" dirty="0">
                <a:cs typeface="Times New Roman" pitchFamily="18" charset="0"/>
              </a:rPr>
              <a:t> </a:t>
            </a:r>
            <a:br>
              <a:rPr lang="lv-LV" altLang="lv-LV" sz="2800" b="1" dirty="0">
                <a:cs typeface="Times New Roman" pitchFamily="18" charset="0"/>
              </a:rPr>
            </a:br>
            <a:r>
              <a:rPr lang="lv-LV" altLang="lv-LV" sz="2800" b="1" dirty="0">
                <a:cs typeface="Times New Roman" pitchFamily="18" charset="0"/>
              </a:rPr>
              <a:t>Ģeoloģijas ekspozīcijā LU Muzejā</a:t>
            </a:r>
            <a:endParaRPr lang="lv-LV" sz="2800" dirty="0"/>
          </a:p>
        </p:txBody>
      </p:sp>
      <p:sp>
        <p:nvSpPr>
          <p:cNvPr id="3" name="Content Placeholder 2"/>
          <p:cNvSpPr>
            <a:spLocks noGrp="1"/>
          </p:cNvSpPr>
          <p:nvPr>
            <p:ph idx="1"/>
          </p:nvPr>
        </p:nvSpPr>
        <p:spPr>
          <a:xfrm>
            <a:off x="395536" y="1268761"/>
            <a:ext cx="8363272" cy="1728191"/>
          </a:xfrm>
        </p:spPr>
        <p:txBody>
          <a:bodyPr>
            <a:normAutofit fontScale="70000" lnSpcReduction="20000"/>
          </a:bodyPr>
          <a:lstStyle/>
          <a:p>
            <a:pPr marL="381000" indent="-381000" algn="just">
              <a:lnSpc>
                <a:spcPct val="80000"/>
              </a:lnSpc>
              <a:buFontTx/>
              <a:buNone/>
            </a:pPr>
            <a:r>
              <a:rPr lang="lv-LV" altLang="lv-LV" b="1" dirty="0"/>
              <a:t>Eksponētās kolekcijas jau «pasaka priekšā» realizējamo tematiku</a:t>
            </a:r>
          </a:p>
          <a:p>
            <a:pPr marL="381000" indent="-381000" algn="just">
              <a:lnSpc>
                <a:spcPct val="80000"/>
              </a:lnSpc>
              <a:buFontTx/>
              <a:buNone/>
            </a:pPr>
            <a:endParaRPr lang="lv-LV" altLang="lv-LV" b="1" dirty="0"/>
          </a:p>
          <a:p>
            <a:pPr marL="381000" indent="-381000" algn="just">
              <a:lnSpc>
                <a:spcPct val="80000"/>
              </a:lnSpc>
              <a:buFontTx/>
              <a:buNone/>
            </a:pPr>
            <a:r>
              <a:rPr lang="lv-LV" altLang="lv-LV" b="1" dirty="0"/>
              <a:t>Skolēniem 1.-6.klasē</a:t>
            </a:r>
          </a:p>
          <a:p>
            <a:pPr marL="381000" indent="-381000" algn="just">
              <a:lnSpc>
                <a:spcPct val="80000"/>
              </a:lnSpc>
            </a:pPr>
            <a:r>
              <a:rPr lang="lv-LV" altLang="lv-LV" dirty="0"/>
              <a:t>Minerālu un iežu daudzveidība Zemes garozā</a:t>
            </a:r>
          </a:p>
          <a:p>
            <a:pPr marL="381000" indent="-381000" algn="just">
              <a:lnSpc>
                <a:spcPct val="80000"/>
              </a:lnSpc>
            </a:pPr>
            <a:r>
              <a:rPr lang="lv-LV" altLang="lv-LV" dirty="0"/>
              <a:t>Magmatiskie vai nogulumieži?</a:t>
            </a:r>
          </a:p>
          <a:p>
            <a:pPr marL="381000" indent="-381000" algn="just">
              <a:lnSpc>
                <a:spcPct val="80000"/>
              </a:lnSpc>
            </a:pPr>
            <a:r>
              <a:rPr lang="lv-LV" altLang="lv-LV" dirty="0"/>
              <a:t>Smiltis, smiltis, smiltis…</a:t>
            </a:r>
          </a:p>
          <a:p>
            <a:pPr marL="381000" indent="-381000" algn="just">
              <a:lnSpc>
                <a:spcPct val="80000"/>
              </a:lnSpc>
            </a:pPr>
            <a:endParaRPr lang="lv-LV" altLang="lv-LV" dirty="0"/>
          </a:p>
        </p:txBody>
      </p:sp>
      <p:pic>
        <p:nvPicPr>
          <p:cNvPr id="4" name="Attēls 3"/>
          <p:cNvPicPr>
            <a:picLocks noChangeAspect="1"/>
          </p:cNvPicPr>
          <p:nvPr/>
        </p:nvPicPr>
        <p:blipFill rotWithShape="1">
          <a:blip r:embed="rId2" cstate="print">
            <a:extLst>
              <a:ext uri="{28A0092B-C50C-407E-A947-70E740481C1C}">
                <a14:useLocalDpi xmlns:a14="http://schemas.microsoft.com/office/drawing/2010/main" val="0"/>
              </a:ext>
            </a:extLst>
          </a:blip>
          <a:srcRect l="9838"/>
          <a:stretch/>
        </p:blipFill>
        <p:spPr>
          <a:xfrm>
            <a:off x="389037" y="3022873"/>
            <a:ext cx="6481936" cy="3835127"/>
          </a:xfrm>
          <a:prstGeom prst="rect">
            <a:avLst/>
          </a:prstGeom>
        </p:spPr>
      </p:pic>
      <p:sp>
        <p:nvSpPr>
          <p:cNvPr id="5" name="Taisnstūris 4"/>
          <p:cNvSpPr/>
          <p:nvPr/>
        </p:nvSpPr>
        <p:spPr>
          <a:xfrm>
            <a:off x="6902202" y="2924944"/>
            <a:ext cx="2098054" cy="923330"/>
          </a:xfrm>
          <a:prstGeom prst="rect">
            <a:avLst/>
          </a:prstGeom>
        </p:spPr>
        <p:txBody>
          <a:bodyPr wrap="square">
            <a:spAutoFit/>
          </a:bodyPr>
          <a:lstStyle/>
          <a:p>
            <a:r>
              <a:rPr lang="lv-LV" b="1" dirty="0"/>
              <a:t>Rīgas </a:t>
            </a:r>
            <a:r>
              <a:rPr lang="lv-LV" b="1" dirty="0" err="1"/>
              <a:t>Montesori</a:t>
            </a:r>
            <a:r>
              <a:rPr lang="lv-LV" b="1" dirty="0"/>
              <a:t> sākumskolas audzēkņi muzejā</a:t>
            </a:r>
            <a:endParaRPr lang="lv-LV" dirty="0"/>
          </a:p>
        </p:txBody>
      </p:sp>
    </p:spTree>
    <p:extLst>
      <p:ext uri="{BB962C8B-B14F-4D97-AF65-F5344CB8AC3E}">
        <p14:creationId xmlns:p14="http://schemas.microsoft.com/office/powerpoint/2010/main" val="311363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ltLang="lv-LV" sz="2800" b="1" dirty="0">
                <a:solidFill>
                  <a:prstClr val="black"/>
                </a:solidFill>
                <a:cs typeface="Times New Roman" pitchFamily="18" charset="0"/>
              </a:rPr>
              <a:t>S</a:t>
            </a:r>
            <a:r>
              <a:rPr lang="en-GB" altLang="lv-LV" sz="2800" b="1" dirty="0" err="1">
                <a:solidFill>
                  <a:prstClr val="black"/>
                </a:solidFill>
                <a:cs typeface="Times New Roman" pitchFamily="18" charset="0"/>
              </a:rPr>
              <a:t>arun</a:t>
            </a:r>
            <a:r>
              <a:rPr lang="lv-LV" altLang="lv-LV" sz="2800" b="1" dirty="0">
                <a:solidFill>
                  <a:prstClr val="black"/>
                </a:solidFill>
                <a:cs typeface="Times New Roman" pitchFamily="18" charset="0"/>
              </a:rPr>
              <a:t>u</a:t>
            </a:r>
            <a:r>
              <a:rPr lang="en-GB" altLang="lv-LV" sz="2800" b="1" dirty="0">
                <a:solidFill>
                  <a:prstClr val="black"/>
                </a:solidFill>
                <a:cs typeface="Times New Roman" pitchFamily="18" charset="0"/>
              </a:rPr>
              <a:t> </a:t>
            </a:r>
            <a:r>
              <a:rPr lang="lv-LV" altLang="lv-LV" sz="2800" b="1" dirty="0">
                <a:solidFill>
                  <a:prstClr val="black"/>
                </a:solidFill>
                <a:cs typeface="Times New Roman" pitchFamily="18" charset="0"/>
              </a:rPr>
              <a:t>un diskusiju </a:t>
            </a:r>
            <a:r>
              <a:rPr lang="en-GB" altLang="lv-LV" sz="2800" b="1" dirty="0" err="1">
                <a:solidFill>
                  <a:prstClr val="black"/>
                </a:solidFill>
                <a:cs typeface="Times New Roman" pitchFamily="18" charset="0"/>
              </a:rPr>
              <a:t>tēmas</a:t>
            </a:r>
            <a:r>
              <a:rPr lang="lv-LV" altLang="lv-LV" sz="2800" b="1" dirty="0">
                <a:solidFill>
                  <a:prstClr val="black"/>
                </a:solidFill>
                <a:cs typeface="Times New Roman" pitchFamily="18" charset="0"/>
              </a:rPr>
              <a:t> </a:t>
            </a:r>
            <a:br>
              <a:rPr lang="lv-LV" altLang="lv-LV" sz="2800" b="1" dirty="0">
                <a:solidFill>
                  <a:prstClr val="black"/>
                </a:solidFill>
                <a:cs typeface="Times New Roman" pitchFamily="18" charset="0"/>
              </a:rPr>
            </a:br>
            <a:r>
              <a:rPr lang="lv-LV" altLang="lv-LV" sz="2800" b="1" dirty="0">
                <a:solidFill>
                  <a:prstClr val="black"/>
                </a:solidFill>
                <a:cs typeface="Times New Roman" pitchFamily="18" charset="0"/>
              </a:rPr>
              <a:t>Ģeoloģijas ekspozīcijā LU Muzejā</a:t>
            </a:r>
            <a:endParaRPr lang="lv-LV" dirty="0"/>
          </a:p>
        </p:txBody>
      </p:sp>
      <p:sp>
        <p:nvSpPr>
          <p:cNvPr id="3" name="Satura vietturis 2"/>
          <p:cNvSpPr>
            <a:spLocks noGrp="1"/>
          </p:cNvSpPr>
          <p:nvPr>
            <p:ph idx="1"/>
          </p:nvPr>
        </p:nvSpPr>
        <p:spPr/>
        <p:txBody>
          <a:bodyPr>
            <a:normAutofit fontScale="70000" lnSpcReduction="20000"/>
          </a:bodyPr>
          <a:lstStyle/>
          <a:p>
            <a:pPr marL="0" indent="0" algn="just">
              <a:lnSpc>
                <a:spcPct val="80000"/>
              </a:lnSpc>
              <a:buNone/>
            </a:pPr>
            <a:r>
              <a:rPr lang="lv-LV" altLang="lv-LV" b="1" dirty="0"/>
              <a:t>Skolēniem 7.-9.klasē</a:t>
            </a:r>
          </a:p>
          <a:p>
            <a:pPr marL="381000" indent="-381000" algn="just">
              <a:lnSpc>
                <a:spcPct val="80000"/>
              </a:lnSpc>
            </a:pPr>
            <a:r>
              <a:rPr lang="lv-LV" altLang="lv-LV" dirty="0"/>
              <a:t>Dinamiskā Zeme (ģeoloģiskie procesi arī mūsdienās)</a:t>
            </a:r>
          </a:p>
          <a:p>
            <a:pPr marL="381000" indent="-381000" algn="just">
              <a:lnSpc>
                <a:spcPct val="80000"/>
              </a:lnSpc>
            </a:pPr>
            <a:r>
              <a:rPr lang="lv-LV" altLang="lv-LV" dirty="0"/>
              <a:t>Zemes ģeoloģiskā attīstība un tās galvenie posmi</a:t>
            </a:r>
          </a:p>
          <a:p>
            <a:pPr marL="381000" indent="-381000" algn="just">
              <a:lnSpc>
                <a:spcPct val="80000"/>
              </a:lnSpc>
            </a:pPr>
            <a:r>
              <a:rPr lang="lv-LV" altLang="lv-LV" dirty="0"/>
              <a:t>Pārakmeņojumi un citas </a:t>
            </a:r>
            <a:r>
              <a:rPr lang="lv-LV" altLang="lv-LV" dirty="0" err="1"/>
              <a:t>fosīlijas</a:t>
            </a:r>
            <a:r>
              <a:rPr lang="lv-LV" altLang="lv-LV" dirty="0"/>
              <a:t> </a:t>
            </a:r>
          </a:p>
          <a:p>
            <a:pPr marL="381000" indent="-381000" algn="just">
              <a:lnSpc>
                <a:spcPct val="80000"/>
              </a:lnSpc>
            </a:pPr>
            <a:endParaRPr lang="lv-LV" altLang="lv-LV" b="1" dirty="0"/>
          </a:p>
          <a:p>
            <a:pPr marL="0" indent="0" algn="just">
              <a:lnSpc>
                <a:spcPct val="80000"/>
              </a:lnSpc>
              <a:buNone/>
            </a:pPr>
            <a:r>
              <a:rPr lang="lv-LV" altLang="lv-LV" b="1" dirty="0"/>
              <a:t>Vidusskolēniem, arī augstskolu studentiem</a:t>
            </a:r>
          </a:p>
          <a:p>
            <a:pPr marL="381000" indent="-381000" algn="just">
              <a:lnSpc>
                <a:spcPct val="80000"/>
              </a:lnSpc>
            </a:pPr>
            <a:r>
              <a:rPr lang="lv-LV" altLang="lv-LV" dirty="0"/>
              <a:t>Latvijas ģeoloģiskais griezums, derīgie izrakteņi un dabas resursu izmantošana</a:t>
            </a:r>
          </a:p>
          <a:p>
            <a:pPr marL="381000" indent="-381000" algn="just">
              <a:lnSpc>
                <a:spcPct val="80000"/>
              </a:lnSpc>
            </a:pPr>
            <a:r>
              <a:rPr lang="lv-LV" altLang="lv-LV" dirty="0"/>
              <a:t>Latvijas kristāliskais </a:t>
            </a:r>
            <a:r>
              <a:rPr lang="lv-LV" altLang="lv-LV" dirty="0" err="1"/>
              <a:t>pamatklintājs</a:t>
            </a:r>
            <a:r>
              <a:rPr lang="lv-LV" altLang="lv-LV" dirty="0"/>
              <a:t> un potenciālās Zemes dzīļu bagātības</a:t>
            </a:r>
          </a:p>
          <a:p>
            <a:pPr marL="381000" indent="-381000">
              <a:lnSpc>
                <a:spcPct val="80000"/>
              </a:lnSpc>
            </a:pPr>
            <a:r>
              <a:rPr lang="lv-LV" altLang="lv-LV" dirty="0"/>
              <a:t>Devona periods Latvijā</a:t>
            </a:r>
          </a:p>
          <a:p>
            <a:pPr marL="0" indent="0">
              <a:lnSpc>
                <a:spcPct val="80000"/>
              </a:lnSpc>
              <a:buNone/>
            </a:pPr>
            <a:endParaRPr lang="lv-LV" altLang="lv-LV" dirty="0"/>
          </a:p>
          <a:p>
            <a:pPr marL="0" indent="0">
              <a:lnSpc>
                <a:spcPct val="80000"/>
              </a:lnSpc>
              <a:buNone/>
            </a:pPr>
            <a:r>
              <a:rPr lang="lv-LV" altLang="lv-LV" b="1" dirty="0"/>
              <a:t>Dažādu vecumu vai interešu grupu apmeklētājiem</a:t>
            </a:r>
          </a:p>
          <a:p>
            <a:pPr marL="381000" indent="-381000">
              <a:lnSpc>
                <a:spcPct val="80000"/>
              </a:lnSpc>
            </a:pPr>
            <a:r>
              <a:rPr lang="lv-LV" altLang="lv-LV" dirty="0"/>
              <a:t>Kristālu augšanas process, kristāli un dārgakmeņi</a:t>
            </a:r>
          </a:p>
          <a:p>
            <a:pPr marL="381000" indent="-381000">
              <a:lnSpc>
                <a:spcPct val="80000"/>
              </a:lnSpc>
            </a:pPr>
            <a:r>
              <a:rPr lang="lv-LV" altLang="lv-LV" dirty="0"/>
              <a:t>Kā izskatās </a:t>
            </a:r>
            <a:r>
              <a:rPr lang="lv-LV" altLang="lv-LV" dirty="0" err="1"/>
              <a:t>Mendeļejava</a:t>
            </a:r>
            <a:r>
              <a:rPr lang="lv-LV" altLang="lv-LV" dirty="0"/>
              <a:t> ķīmisko elementu tabula dabā un ko nēsājam savā kabatā</a:t>
            </a:r>
            <a:endParaRPr lang="lv-LV" dirty="0"/>
          </a:p>
          <a:p>
            <a:endParaRPr lang="lv-LV" dirty="0"/>
          </a:p>
        </p:txBody>
      </p:sp>
    </p:spTree>
    <p:extLst>
      <p:ext uri="{BB962C8B-B14F-4D97-AF65-F5344CB8AC3E}">
        <p14:creationId xmlns:p14="http://schemas.microsoft.com/office/powerpoint/2010/main" val="61185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a:bodyPr>
          <a:lstStyle/>
          <a:p>
            <a:r>
              <a:rPr lang="lv-LV" altLang="lv-LV" sz="2800" b="1" dirty="0">
                <a:cs typeface="Times New Roman" pitchFamily="18" charset="0"/>
              </a:rPr>
              <a:t>Ģeoloģijas kolekcijas, kuras nodrošina priekšmetisku atklāsmi</a:t>
            </a:r>
            <a:endParaRPr lang="lv-LV" sz="2800" b="1" dirty="0"/>
          </a:p>
        </p:txBody>
      </p:sp>
      <p:sp>
        <p:nvSpPr>
          <p:cNvPr id="3" name="Content Placeholder 2"/>
          <p:cNvSpPr>
            <a:spLocks noGrp="1"/>
          </p:cNvSpPr>
          <p:nvPr>
            <p:ph idx="1"/>
          </p:nvPr>
        </p:nvSpPr>
        <p:spPr>
          <a:xfrm>
            <a:off x="457200" y="1417638"/>
            <a:ext cx="8435280" cy="4963690"/>
          </a:xfrm>
        </p:spPr>
        <p:txBody>
          <a:bodyPr>
            <a:normAutofit fontScale="92500" lnSpcReduction="10000"/>
          </a:bodyPr>
          <a:lstStyle/>
          <a:p>
            <a:pPr marL="0" indent="0">
              <a:buNone/>
            </a:pPr>
            <a:r>
              <a:rPr lang="lv-LV" altLang="lv-LV" sz="2400" dirty="0">
                <a:cs typeface="Times New Roman" pitchFamily="18" charset="0"/>
              </a:rPr>
              <a:t>Kolekcijas </a:t>
            </a:r>
            <a:r>
              <a:rPr lang="lv-LV" altLang="lv-LV" sz="2400" b="1" dirty="0">
                <a:cs typeface="Times New Roman" pitchFamily="18" charset="0"/>
              </a:rPr>
              <a:t>e</a:t>
            </a:r>
            <a:r>
              <a:rPr lang="en-GB" altLang="lv-LV" sz="2400" b="1" dirty="0" err="1">
                <a:cs typeface="Times New Roman" pitchFamily="18" charset="0"/>
              </a:rPr>
              <a:t>kspozīcijā</a:t>
            </a:r>
            <a:r>
              <a:rPr lang="en-GB" altLang="lv-LV" sz="2400" b="1" dirty="0">
                <a:cs typeface="Times New Roman" pitchFamily="18" charset="0"/>
              </a:rPr>
              <a:t>: </a:t>
            </a:r>
          </a:p>
          <a:p>
            <a:pPr lvl="1">
              <a:buFont typeface="Arial" panose="020B0604020202020204" pitchFamily="34" charset="0"/>
              <a:buChar char="•"/>
            </a:pPr>
            <a:r>
              <a:rPr lang="lv-LV" altLang="lv-LV" sz="2400" dirty="0"/>
              <a:t>muzeja ekspozīcijas jaunā daļa: Latvijas ģeoloģiskais griezums, kurā ir gan Latvijas ģeoloģija, gan Zemes dzīļu resursi jeb derīgie izrakteņi mūsu valstī </a:t>
            </a:r>
            <a:r>
              <a:rPr lang="lv-LV" sz="2400" dirty="0"/>
              <a:t>vai vienkāršāk: ‘’Kas mums zem kājām?’’</a:t>
            </a:r>
            <a:endParaRPr lang="lv-LV" altLang="lv-LV" sz="2400" dirty="0"/>
          </a:p>
          <a:p>
            <a:pPr lvl="1">
              <a:buFont typeface="Arial" panose="020B0604020202020204" pitchFamily="34" charset="0"/>
              <a:buChar char="•"/>
            </a:pPr>
            <a:r>
              <a:rPr lang="lv-LV" altLang="lv-LV" sz="2400" dirty="0">
                <a:cs typeface="Times New Roman" pitchFamily="18" charset="0"/>
              </a:rPr>
              <a:t>m</a:t>
            </a:r>
            <a:r>
              <a:rPr lang="en-GB" altLang="lv-LV" sz="2400" dirty="0" err="1">
                <a:cs typeface="Times New Roman" pitchFamily="18" charset="0"/>
              </a:rPr>
              <a:t>iner</a:t>
            </a:r>
            <a:r>
              <a:rPr lang="lv-LV" altLang="lv-LV" sz="2400" dirty="0" err="1">
                <a:cs typeface="Times New Roman" pitchFamily="18" charset="0"/>
              </a:rPr>
              <a:t>āli</a:t>
            </a:r>
            <a:r>
              <a:rPr lang="lv-LV" altLang="lv-LV" sz="2400" dirty="0">
                <a:cs typeface="Times New Roman" pitchFamily="18" charset="0"/>
              </a:rPr>
              <a:t> un </a:t>
            </a:r>
            <a:r>
              <a:rPr lang="en-GB" altLang="lv-LV" sz="2400" dirty="0">
                <a:cs typeface="Times New Roman" pitchFamily="18" charset="0"/>
              </a:rPr>
              <a:t>krist</a:t>
            </a:r>
            <a:r>
              <a:rPr lang="lv-LV" altLang="lv-LV" sz="2400" dirty="0" err="1">
                <a:cs typeface="Times New Roman" pitchFamily="18" charset="0"/>
              </a:rPr>
              <a:t>āli</a:t>
            </a:r>
            <a:endParaRPr lang="lv-LV" altLang="lv-LV" sz="2400" dirty="0">
              <a:cs typeface="Times New Roman" pitchFamily="18" charset="0"/>
            </a:endParaRPr>
          </a:p>
          <a:p>
            <a:pPr lvl="1">
              <a:buFont typeface="Arial" panose="020B0604020202020204" pitchFamily="34" charset="0"/>
              <a:buChar char="•"/>
            </a:pPr>
            <a:r>
              <a:rPr lang="lv-LV" altLang="lv-LV" sz="2400" dirty="0">
                <a:cs typeface="Times New Roman" pitchFamily="18" charset="0"/>
              </a:rPr>
              <a:t>Latvijas ģeologu memoriālie priekšmeti un ģeoloģijas vēstures liecības</a:t>
            </a:r>
          </a:p>
          <a:p>
            <a:pPr lvl="1">
              <a:buFont typeface="Arial" panose="020B0604020202020204" pitchFamily="34" charset="0"/>
              <a:buChar char="•"/>
            </a:pPr>
            <a:r>
              <a:rPr lang="lv-LV" altLang="lv-LV" sz="2400" dirty="0">
                <a:cs typeface="Times New Roman" pitchFamily="18" charset="0"/>
              </a:rPr>
              <a:t>pašlaik daļēji izstādītas </a:t>
            </a:r>
            <a:r>
              <a:rPr lang="en-GB" altLang="lv-LV" sz="2400" dirty="0" err="1">
                <a:cs typeface="Times New Roman" pitchFamily="18" charset="0"/>
              </a:rPr>
              <a:t>derīg</a:t>
            </a:r>
            <a:r>
              <a:rPr lang="lv-LV" altLang="lv-LV" sz="2400" dirty="0">
                <a:cs typeface="Times New Roman" pitchFamily="18" charset="0"/>
              </a:rPr>
              <a:t>o</a:t>
            </a:r>
            <a:r>
              <a:rPr lang="en-GB" altLang="lv-LV" sz="2400" dirty="0">
                <a:cs typeface="Times New Roman" pitchFamily="18" charset="0"/>
              </a:rPr>
              <a:t> </a:t>
            </a:r>
            <a:r>
              <a:rPr lang="en-GB" altLang="lv-LV" sz="2400" dirty="0" err="1">
                <a:cs typeface="Times New Roman" pitchFamily="18" charset="0"/>
              </a:rPr>
              <a:t>izrakteņ</a:t>
            </a:r>
            <a:r>
              <a:rPr lang="lv-LV" altLang="lv-LV" sz="2400" dirty="0">
                <a:cs typeface="Times New Roman" pitchFamily="18" charset="0"/>
              </a:rPr>
              <a:t>u un p</a:t>
            </a:r>
            <a:r>
              <a:rPr lang="en-GB" altLang="lv-LV" sz="2400" dirty="0" err="1">
                <a:cs typeface="Times New Roman" pitchFamily="18" charset="0"/>
              </a:rPr>
              <a:t>ārakmeņojumu</a:t>
            </a:r>
            <a:r>
              <a:rPr lang="en-GB" altLang="lv-LV" sz="2400" dirty="0">
                <a:cs typeface="Times New Roman" pitchFamily="18" charset="0"/>
              </a:rPr>
              <a:t> </a:t>
            </a:r>
            <a:r>
              <a:rPr lang="en-GB" altLang="lv-LV" sz="2400" dirty="0" err="1">
                <a:cs typeface="Times New Roman" pitchFamily="18" charset="0"/>
              </a:rPr>
              <a:t>kolekcij</a:t>
            </a:r>
            <a:r>
              <a:rPr lang="lv-LV" altLang="lv-LV" sz="2400" dirty="0" err="1">
                <a:cs typeface="Times New Roman" pitchFamily="18" charset="0"/>
              </a:rPr>
              <a:t>as</a:t>
            </a:r>
            <a:endParaRPr lang="lv-LV" altLang="lv-LV" sz="2400" dirty="0">
              <a:cs typeface="Times New Roman" pitchFamily="18" charset="0"/>
            </a:endParaRPr>
          </a:p>
          <a:p>
            <a:pPr marL="0" indent="0">
              <a:buNone/>
            </a:pPr>
            <a:r>
              <a:rPr lang="lv-LV" altLang="lv-LV" sz="2400" dirty="0"/>
              <a:t>Daudzveidīgas </a:t>
            </a:r>
            <a:r>
              <a:rPr lang="lv-LV" altLang="lv-LV" sz="2400" dirty="0">
                <a:cs typeface="Times New Roman" pitchFamily="18" charset="0"/>
              </a:rPr>
              <a:t>kolekcijas </a:t>
            </a:r>
            <a:r>
              <a:rPr lang="lv-LV" altLang="lv-LV" sz="2400" b="1" dirty="0">
                <a:cs typeface="Times New Roman" pitchFamily="18" charset="0"/>
              </a:rPr>
              <a:t>m</a:t>
            </a:r>
            <a:r>
              <a:rPr lang="en-US" altLang="lv-LV" sz="2400" b="1" dirty="0" err="1"/>
              <a:t>uzeja</a:t>
            </a:r>
            <a:r>
              <a:rPr lang="en-US" altLang="lv-LV" sz="2400" b="1" dirty="0"/>
              <a:t> </a:t>
            </a:r>
            <a:r>
              <a:rPr lang="en-US" altLang="lv-LV" sz="2400" b="1" dirty="0" err="1"/>
              <a:t>krājum</a:t>
            </a:r>
            <a:r>
              <a:rPr lang="lv-LV" altLang="lv-LV" sz="2400" b="1" dirty="0"/>
              <a:t>ā</a:t>
            </a:r>
            <a:r>
              <a:rPr lang="en-US" altLang="lv-LV" sz="2400" b="1" dirty="0"/>
              <a:t>:</a:t>
            </a:r>
          </a:p>
          <a:p>
            <a:pPr lvl="1">
              <a:buFont typeface="Arial" panose="020B0604020202020204" pitchFamily="34" charset="0"/>
              <a:buChar char="•"/>
            </a:pPr>
            <a:r>
              <a:rPr lang="en-US" altLang="lv-LV" sz="2400" dirty="0" err="1"/>
              <a:t>ieži</a:t>
            </a:r>
            <a:r>
              <a:rPr lang="lv-LV" altLang="lv-LV" sz="2400" dirty="0"/>
              <a:t>, </a:t>
            </a:r>
            <a:r>
              <a:rPr lang="en-US" altLang="lv-LV" sz="2400" dirty="0" err="1"/>
              <a:t>metālu</a:t>
            </a:r>
            <a:r>
              <a:rPr lang="en-US" altLang="lv-LV" sz="2400" dirty="0"/>
              <a:t> </a:t>
            </a:r>
            <a:r>
              <a:rPr lang="en-US" altLang="lv-LV" sz="2400" dirty="0" err="1"/>
              <a:t>rūdas</a:t>
            </a:r>
            <a:r>
              <a:rPr lang="en-US" altLang="lv-LV" sz="2400" dirty="0"/>
              <a:t>, </a:t>
            </a:r>
            <a:r>
              <a:rPr lang="lv-LV" altLang="lv-LV" sz="2400" dirty="0" err="1"/>
              <a:t>pseidometeorīti</a:t>
            </a:r>
            <a:endParaRPr lang="en-US" altLang="lv-LV" sz="2400" dirty="0"/>
          </a:p>
          <a:p>
            <a:pPr lvl="1">
              <a:buFont typeface="Arial" panose="020B0604020202020204" pitchFamily="34" charset="0"/>
              <a:buChar char="•"/>
            </a:pPr>
            <a:r>
              <a:rPr lang="en-US" altLang="lv-LV" sz="2400" dirty="0" err="1"/>
              <a:t>iežu</a:t>
            </a:r>
            <a:r>
              <a:rPr lang="en-US" altLang="lv-LV" sz="2400" dirty="0"/>
              <a:t> </a:t>
            </a:r>
            <a:r>
              <a:rPr lang="en-US" altLang="lv-LV" sz="2400" dirty="0" err="1"/>
              <a:t>plānslīpējumu</a:t>
            </a:r>
            <a:r>
              <a:rPr lang="en-US" altLang="lv-LV" sz="2400" dirty="0"/>
              <a:t> </a:t>
            </a:r>
            <a:r>
              <a:rPr lang="en-US" altLang="lv-LV" sz="2400" dirty="0" err="1"/>
              <a:t>kolekcija</a:t>
            </a:r>
            <a:endParaRPr lang="lv-LV" altLang="lv-LV" sz="2400" dirty="0"/>
          </a:p>
          <a:p>
            <a:pPr lvl="1">
              <a:buFont typeface="Arial" panose="020B0604020202020204" pitchFamily="34" charset="0"/>
              <a:buChar char="•"/>
            </a:pPr>
            <a:r>
              <a:rPr lang="lv-LV" altLang="lv-LV" sz="2400" dirty="0"/>
              <a:t>bagātas </a:t>
            </a:r>
            <a:r>
              <a:rPr lang="lv-LV" altLang="lv-LV" sz="2400" dirty="0" err="1"/>
              <a:t>fosīliju</a:t>
            </a:r>
            <a:r>
              <a:rPr lang="lv-LV" altLang="lv-LV" sz="2400" dirty="0"/>
              <a:t> kolekcijas</a:t>
            </a:r>
          </a:p>
          <a:p>
            <a:pPr lvl="1"/>
            <a:endParaRPr lang="en-US" altLang="lv-LV" sz="2400" dirty="0"/>
          </a:p>
        </p:txBody>
      </p:sp>
    </p:spTree>
    <p:extLst>
      <p:ext uri="{BB962C8B-B14F-4D97-AF65-F5344CB8AC3E}">
        <p14:creationId xmlns:p14="http://schemas.microsoft.com/office/powerpoint/2010/main" val="395472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7504" y="44624"/>
            <a:ext cx="8928992" cy="504056"/>
          </a:xfrm>
        </p:spPr>
        <p:txBody>
          <a:bodyPr>
            <a:normAutofit fontScale="90000"/>
          </a:bodyPr>
          <a:lstStyle/>
          <a:p>
            <a:r>
              <a:rPr lang="lv-LV" sz="2800" b="1" dirty="0"/>
              <a:t>Ģeoloģijas ekspozīcija un kolekcijas interaktīvajām nodarbībām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8681"/>
            <a:ext cx="5652120" cy="37734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3373009"/>
            <a:ext cx="5148064" cy="3484991"/>
          </a:xfrm>
          <a:prstGeom prst="rect">
            <a:avLst/>
          </a:prstGeom>
        </p:spPr>
      </p:pic>
    </p:spTree>
    <p:extLst>
      <p:ext uri="{BB962C8B-B14F-4D97-AF65-F5344CB8AC3E}">
        <p14:creationId xmlns:p14="http://schemas.microsoft.com/office/powerpoint/2010/main" val="133429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712968" cy="922114"/>
          </a:xfrm>
        </p:spPr>
        <p:txBody>
          <a:bodyPr>
            <a:noAutofit/>
          </a:bodyPr>
          <a:lstStyle/>
          <a:p>
            <a:r>
              <a:rPr lang="lv-LV" sz="2800" b="1" dirty="0"/>
              <a:t>Muzeja apmeklētāju iespējas izmantojot LU Muzeja </a:t>
            </a:r>
            <a:br>
              <a:rPr lang="lv-LV" sz="2800" b="1" dirty="0"/>
            </a:br>
            <a:r>
              <a:rPr lang="lv-LV" sz="2800" b="1" dirty="0"/>
              <a:t>Ģeoloģijas kolekcijas</a:t>
            </a:r>
          </a:p>
        </p:txBody>
      </p:sp>
      <p:sp>
        <p:nvSpPr>
          <p:cNvPr id="3" name="Content Placeholder 2"/>
          <p:cNvSpPr>
            <a:spLocks noGrp="1"/>
          </p:cNvSpPr>
          <p:nvPr>
            <p:ph idx="1"/>
          </p:nvPr>
        </p:nvSpPr>
        <p:spPr>
          <a:xfrm>
            <a:off x="323528" y="1196752"/>
            <a:ext cx="8496944" cy="5472608"/>
          </a:xfrm>
        </p:spPr>
        <p:txBody>
          <a:bodyPr>
            <a:normAutofit fontScale="92500"/>
          </a:bodyPr>
          <a:lstStyle/>
          <a:p>
            <a:r>
              <a:rPr lang="lv-LV" sz="2800" dirty="0"/>
              <a:t>Muzejā šodien ir iespēja apgūt gan prasmes darbā ar minerāliem un iežiem, gan nostiprināt skolā gūtās zināšanas un tās arī papildināt</a:t>
            </a:r>
          </a:p>
          <a:p>
            <a:pPr marL="0" indent="0">
              <a:buNone/>
            </a:pPr>
            <a:r>
              <a:rPr lang="lv-LV" sz="2800" dirty="0"/>
              <a:t> </a:t>
            </a:r>
          </a:p>
          <a:p>
            <a:r>
              <a:rPr lang="lv-LV" sz="2800" dirty="0"/>
              <a:t>Apmeklētāji var iedomāties un iztēloties, daudz ko izprast, turot rokās iežus, pārakmeņojumus vai rūdu gabalus, kas glabā ziņas par miljoniem gadu ilgo Zemes vēsturi</a:t>
            </a:r>
          </a:p>
          <a:p>
            <a:endParaRPr lang="lv-LV" sz="2800" dirty="0"/>
          </a:p>
          <a:p>
            <a:r>
              <a:rPr lang="lv-LV" sz="2800" dirty="0"/>
              <a:t>Mūsu muzeja specifika ļauj realizēt mūsdienu ideju par moderna muzeja iespējām: bērniem ir iespēja izmēģināt un izzināt pašiem, jauniešiem – apgūt un izpētīt, bet pieaugušajiem – vēl arī izprast sarežģīto dabā</a:t>
            </a:r>
          </a:p>
        </p:txBody>
      </p:sp>
    </p:spTree>
    <p:extLst>
      <p:ext uri="{BB962C8B-B14F-4D97-AF65-F5344CB8AC3E}">
        <p14:creationId xmlns:p14="http://schemas.microsoft.com/office/powerpoint/2010/main" val="69690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16632"/>
            <a:ext cx="8229600" cy="712974"/>
          </a:xfrm>
        </p:spPr>
        <p:txBody>
          <a:bodyPr>
            <a:normAutofit/>
          </a:bodyPr>
          <a:lstStyle/>
          <a:p>
            <a:r>
              <a:rPr lang="lv-LV" sz="2800" dirty="0"/>
              <a:t>RTU 1.kursa Vides zinību studenti nodarbībā</a:t>
            </a:r>
          </a:p>
        </p:txBody>
      </p:sp>
      <p:pic>
        <p:nvPicPr>
          <p:cNvPr id="3" name="Attēls 2"/>
          <p:cNvPicPr>
            <a:picLocks noChangeAspect="1"/>
          </p:cNvPicPr>
          <p:nvPr/>
        </p:nvPicPr>
        <p:blipFill rotWithShape="1">
          <a:blip r:embed="rId2" cstate="print">
            <a:extLst>
              <a:ext uri="{28A0092B-C50C-407E-A947-70E740481C1C}">
                <a14:useLocalDpi xmlns:a14="http://schemas.microsoft.com/office/drawing/2010/main" val="0"/>
              </a:ext>
            </a:extLst>
          </a:blip>
          <a:srcRect l="18900" t="-950" r="12588" b="950"/>
          <a:stretch/>
        </p:blipFill>
        <p:spPr>
          <a:xfrm>
            <a:off x="3127" y="1134269"/>
            <a:ext cx="5861952" cy="57237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2166" y="2226171"/>
            <a:ext cx="3277694" cy="21389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2166" y="4365104"/>
            <a:ext cx="3277694" cy="2188233"/>
          </a:xfrm>
          <a:prstGeom prst="rect">
            <a:avLst/>
          </a:prstGeom>
        </p:spPr>
      </p:pic>
    </p:spTree>
    <p:extLst>
      <p:ext uri="{BB962C8B-B14F-4D97-AF65-F5344CB8AC3E}">
        <p14:creationId xmlns:p14="http://schemas.microsoft.com/office/powerpoint/2010/main" val="157721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00-0002_IM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8760"/>
            <a:ext cx="390048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100-0007_IM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8075" y="1268760"/>
            <a:ext cx="388620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title"/>
          </p:nvPr>
        </p:nvSpPr>
        <p:spPr>
          <a:xfrm>
            <a:off x="0" y="274638"/>
            <a:ext cx="9036496" cy="778098"/>
          </a:xfrm>
        </p:spPr>
        <p:txBody>
          <a:bodyPr>
            <a:noAutofit/>
          </a:bodyPr>
          <a:lstStyle/>
          <a:p>
            <a:r>
              <a:rPr lang="lv-LV" sz="2800" b="1" dirty="0"/>
              <a:t>Skolotāju </a:t>
            </a:r>
            <a:r>
              <a:rPr lang="en-GB" altLang="lv-LV" sz="2800" b="1" dirty="0" err="1">
                <a:cs typeface="Times New Roman" pitchFamily="18" charset="0"/>
              </a:rPr>
              <a:t>izglītīb</a:t>
            </a:r>
            <a:r>
              <a:rPr lang="lv-LV" altLang="lv-LV" sz="2800" b="1" dirty="0" err="1">
                <a:cs typeface="Times New Roman" pitchFamily="18" charset="0"/>
              </a:rPr>
              <a:t>as</a:t>
            </a:r>
            <a:r>
              <a:rPr lang="en-GB" altLang="lv-LV" sz="2800" b="1" dirty="0">
                <a:cs typeface="Times New Roman" pitchFamily="18" charset="0"/>
              </a:rPr>
              <a:t> </a:t>
            </a:r>
            <a:r>
              <a:rPr lang="lv-LV" altLang="lv-LV" sz="2800" b="1" dirty="0">
                <a:cs typeface="Times New Roman" pitchFamily="18" charset="0"/>
              </a:rPr>
              <a:t>programmu i</a:t>
            </a:r>
            <a:r>
              <a:rPr lang="lv-LV" sz="2800" b="1" dirty="0"/>
              <a:t>espējas </a:t>
            </a:r>
            <a:br>
              <a:rPr lang="lv-LV" sz="2800" b="1" dirty="0"/>
            </a:br>
            <a:r>
              <a:rPr lang="lv-LV" sz="2800" b="1" dirty="0"/>
              <a:t>izmantojot LU Muzeja Ģeoloģijas kolekcijas</a:t>
            </a:r>
            <a:endParaRPr lang="lv-LV" sz="2800" dirty="0"/>
          </a:p>
        </p:txBody>
      </p:sp>
      <p:sp>
        <p:nvSpPr>
          <p:cNvPr id="3" name="Satura vietturis 2"/>
          <p:cNvSpPr>
            <a:spLocks noGrp="1"/>
          </p:cNvSpPr>
          <p:nvPr>
            <p:ph idx="1"/>
          </p:nvPr>
        </p:nvSpPr>
        <p:spPr>
          <a:xfrm>
            <a:off x="251520" y="4401021"/>
            <a:ext cx="8568952" cy="1908299"/>
          </a:xfrm>
        </p:spPr>
        <p:txBody>
          <a:bodyPr>
            <a:normAutofit fontScale="62500" lnSpcReduction="20000"/>
          </a:bodyPr>
          <a:lstStyle/>
          <a:p>
            <a:pPr algn="just"/>
            <a:r>
              <a:rPr lang="lv-LV" altLang="lv-LV" dirty="0">
                <a:cs typeface="Times New Roman" pitchFamily="18" charset="0"/>
              </a:rPr>
              <a:t>LU 75. </a:t>
            </a:r>
            <a:r>
              <a:rPr lang="lv-LV" altLang="lv-LV" dirty="0" err="1">
                <a:cs typeface="Times New Roman" pitchFamily="18" charset="0"/>
              </a:rPr>
              <a:t>zinatniskās</a:t>
            </a:r>
            <a:r>
              <a:rPr lang="lv-LV" altLang="lv-LV" dirty="0">
                <a:cs typeface="Times New Roman" pitchFamily="18" charset="0"/>
              </a:rPr>
              <a:t> konferences ietvaros dabas zinību, ģeogrāfijas skolotājiem tika organizēta īpaši sagatavota ekskursija - nodarbība muzejā</a:t>
            </a:r>
          </a:p>
          <a:p>
            <a:pPr algn="just"/>
            <a:endParaRPr lang="en-US" altLang="lv-LV" dirty="0"/>
          </a:p>
          <a:p>
            <a:pPr algn="just"/>
            <a:r>
              <a:rPr lang="lv-LV" altLang="lv-LV" dirty="0">
                <a:cs typeface="Times New Roman" pitchFamily="18" charset="0"/>
              </a:rPr>
              <a:t>Agrāk lasītas ne vien</a:t>
            </a:r>
            <a:r>
              <a:rPr lang="en-GB" altLang="lv-LV" dirty="0">
                <a:cs typeface="Times New Roman" pitchFamily="18" charset="0"/>
              </a:rPr>
              <a:t> </a:t>
            </a:r>
            <a:r>
              <a:rPr lang="en-GB" altLang="lv-LV" dirty="0" err="1">
                <a:cs typeface="Times New Roman" pitchFamily="18" charset="0"/>
              </a:rPr>
              <a:t>lekcijas</a:t>
            </a:r>
            <a:r>
              <a:rPr lang="en-GB" altLang="lv-LV" dirty="0">
                <a:cs typeface="Times New Roman" pitchFamily="18" charset="0"/>
              </a:rPr>
              <a:t> un </a:t>
            </a:r>
            <a:r>
              <a:rPr lang="lv-LV" altLang="lv-LV" dirty="0">
                <a:cs typeface="Times New Roman" pitchFamily="18" charset="0"/>
              </a:rPr>
              <a:t>organizētas </a:t>
            </a:r>
            <a:r>
              <a:rPr lang="en-GB" altLang="lv-LV" dirty="0" err="1">
                <a:cs typeface="Times New Roman" pitchFamily="18" charset="0"/>
              </a:rPr>
              <a:t>nodarbības</a:t>
            </a:r>
            <a:r>
              <a:rPr lang="lv-LV" altLang="lv-LV" dirty="0">
                <a:cs typeface="Times New Roman" pitchFamily="18" charset="0"/>
              </a:rPr>
              <a:t> ar kolekcijām</a:t>
            </a:r>
            <a:r>
              <a:rPr lang="en-GB" altLang="lv-LV" dirty="0">
                <a:cs typeface="Times New Roman" pitchFamily="18" charset="0"/>
              </a:rPr>
              <a:t>, bet </a:t>
            </a:r>
            <a:r>
              <a:rPr lang="lv-LV" altLang="lv-LV" dirty="0">
                <a:cs typeface="Times New Roman" pitchFamily="18" charset="0"/>
              </a:rPr>
              <a:t>tika demonstrēts </a:t>
            </a:r>
            <a:r>
              <a:rPr lang="en-GB" altLang="lv-LV" dirty="0" err="1">
                <a:cs typeface="Times New Roman" pitchFamily="18" charset="0"/>
              </a:rPr>
              <a:t>arī</a:t>
            </a:r>
            <a:r>
              <a:rPr lang="en-GB" altLang="lv-LV" dirty="0">
                <a:cs typeface="Times New Roman" pitchFamily="18" charset="0"/>
              </a:rPr>
              <a:t> </a:t>
            </a:r>
            <a:r>
              <a:rPr lang="lv-LV" altLang="lv-LV" dirty="0">
                <a:cs typeface="Times New Roman" pitchFamily="18" charset="0"/>
              </a:rPr>
              <a:t>akmens izmantošanas un pārvērtību </a:t>
            </a:r>
            <a:r>
              <a:rPr lang="en-GB" altLang="lv-LV" dirty="0" err="1">
                <a:cs typeface="Times New Roman" pitchFamily="18" charset="0"/>
              </a:rPr>
              <a:t>proces</a:t>
            </a:r>
            <a:r>
              <a:rPr lang="lv-LV" altLang="lv-LV" dirty="0">
                <a:cs typeface="Times New Roman" pitchFamily="18" charset="0"/>
              </a:rPr>
              <a:t>s</a:t>
            </a:r>
            <a:r>
              <a:rPr lang="en-GB" altLang="lv-LV" dirty="0">
                <a:cs typeface="Times New Roman" pitchFamily="18" charset="0"/>
              </a:rPr>
              <a:t> </a:t>
            </a:r>
            <a:r>
              <a:rPr lang="en-GB" altLang="lv-LV" dirty="0" err="1">
                <a:cs typeface="Times New Roman" pitchFamily="18" charset="0"/>
              </a:rPr>
              <a:t>mūsdienu</a:t>
            </a:r>
            <a:r>
              <a:rPr lang="en-GB" altLang="lv-LV" dirty="0">
                <a:cs typeface="Times New Roman" pitchFamily="18" charset="0"/>
              </a:rPr>
              <a:t> </a:t>
            </a:r>
            <a:r>
              <a:rPr lang="en-GB" altLang="lv-LV" dirty="0" err="1">
                <a:cs typeface="Times New Roman" pitchFamily="18" charset="0"/>
              </a:rPr>
              <a:t>pilsētvidē</a:t>
            </a:r>
            <a:r>
              <a:rPr lang="lv-LV" altLang="lv-LV" dirty="0">
                <a:cs typeface="Times New Roman" pitchFamily="18" charset="0"/>
              </a:rPr>
              <a:t> </a:t>
            </a:r>
            <a:r>
              <a:rPr lang="en-GB" altLang="lv-LV" dirty="0" err="1">
                <a:cs typeface="Times New Roman" pitchFamily="18" charset="0"/>
              </a:rPr>
              <a:t>ekskursijās</a:t>
            </a:r>
            <a:r>
              <a:rPr lang="en-GB" altLang="lv-LV" dirty="0">
                <a:cs typeface="Times New Roman" pitchFamily="18" charset="0"/>
              </a:rPr>
              <a:t> </a:t>
            </a:r>
            <a:r>
              <a:rPr lang="en-GB" altLang="lv-LV" dirty="0" err="1">
                <a:cs typeface="Times New Roman" pitchFamily="18" charset="0"/>
              </a:rPr>
              <a:t>Rīgā</a:t>
            </a:r>
            <a:endParaRPr lang="lv-LV" altLang="lv-LV" b="1" dirty="0">
              <a:cs typeface="Times New Roman" pitchFamily="18" charset="0"/>
            </a:endParaRPr>
          </a:p>
        </p:txBody>
      </p:sp>
    </p:spTree>
    <p:extLst>
      <p:ext uri="{BB962C8B-B14F-4D97-AF65-F5344CB8AC3E}">
        <p14:creationId xmlns:p14="http://schemas.microsoft.com/office/powerpoint/2010/main" val="136877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51520" y="188640"/>
            <a:ext cx="8435280" cy="1143000"/>
          </a:xfrm>
        </p:spPr>
        <p:txBody>
          <a:bodyPr>
            <a:normAutofit fontScale="90000"/>
          </a:bodyPr>
          <a:lstStyle/>
          <a:p>
            <a:r>
              <a:rPr lang="lv-LV" sz="2800" b="1" dirty="0"/>
              <a:t>Ģeoloģijas kolekcijas izmantošana mākslā un zināšanu apguvei pilsētvides objektos: </a:t>
            </a:r>
            <a:br>
              <a:rPr lang="lv-LV" sz="2800" b="1" dirty="0"/>
            </a:br>
            <a:r>
              <a:rPr lang="lv-LV" sz="2800" b="1" dirty="0"/>
              <a:t>Rīgas Franču liceja restaurētais žogs 2018. gada septembrī</a:t>
            </a:r>
          </a:p>
        </p:txBody>
      </p:sp>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1640"/>
            <a:ext cx="9144000" cy="5496272"/>
          </a:xfrm>
          <a:prstGeom prst="rect">
            <a:avLst/>
          </a:prstGeom>
        </p:spPr>
      </p:pic>
    </p:spTree>
    <p:extLst>
      <p:ext uri="{BB962C8B-B14F-4D97-AF65-F5344CB8AC3E}">
        <p14:creationId xmlns:p14="http://schemas.microsoft.com/office/powerpoint/2010/main" val="241977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lv-LV" sz="2800" b="1" dirty="0"/>
              <a:t>Vides izglītības fonda interesentu </a:t>
            </a:r>
            <a:r>
              <a:rPr lang="en-GB" altLang="lv-LV" sz="2800" b="1" dirty="0" err="1">
                <a:cs typeface="Times New Roman" pitchFamily="18" charset="0"/>
              </a:rPr>
              <a:t>izglītīb</a:t>
            </a:r>
            <a:r>
              <a:rPr lang="lv-LV" altLang="lv-LV" sz="2800" b="1" dirty="0" err="1">
                <a:cs typeface="Times New Roman" pitchFamily="18" charset="0"/>
              </a:rPr>
              <a:t>as</a:t>
            </a:r>
            <a:r>
              <a:rPr lang="en-GB" altLang="lv-LV" sz="2800" b="1" dirty="0">
                <a:cs typeface="Times New Roman" pitchFamily="18" charset="0"/>
              </a:rPr>
              <a:t> </a:t>
            </a:r>
            <a:r>
              <a:rPr lang="lv-LV" altLang="lv-LV" sz="2800" b="1" dirty="0">
                <a:cs typeface="Times New Roman" pitchFamily="18" charset="0"/>
              </a:rPr>
              <a:t>programma</a:t>
            </a:r>
            <a:endParaRPr lang="lv-LV" sz="2800" b="1" dirty="0"/>
          </a:p>
        </p:txBody>
      </p:sp>
      <p:pic>
        <p:nvPicPr>
          <p:cNvPr id="4" name="Satura vietturi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8"/>
            <a:ext cx="5435790" cy="3629008"/>
          </a:xfrm>
        </p:spPr>
      </p:pic>
      <p:pic>
        <p:nvPicPr>
          <p:cNvPr id="5" name="Attēl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5838" y="3645024"/>
            <a:ext cx="5004048" cy="3212976"/>
          </a:xfrm>
          <a:prstGeom prst="rect">
            <a:avLst/>
          </a:prstGeom>
        </p:spPr>
      </p:pic>
    </p:spTree>
    <p:extLst>
      <p:ext uri="{BB962C8B-B14F-4D97-AF65-F5344CB8AC3E}">
        <p14:creationId xmlns:p14="http://schemas.microsoft.com/office/powerpoint/2010/main" val="232779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Autofit/>
          </a:bodyPr>
          <a:lstStyle/>
          <a:p>
            <a:r>
              <a:rPr lang="lv-LV" sz="3200" b="1" dirty="0"/>
              <a:t>Ievads </a:t>
            </a:r>
          </a:p>
        </p:txBody>
      </p:sp>
      <p:sp>
        <p:nvSpPr>
          <p:cNvPr id="3" name="Content Placeholder 2"/>
          <p:cNvSpPr>
            <a:spLocks noGrp="1"/>
          </p:cNvSpPr>
          <p:nvPr>
            <p:ph idx="1"/>
          </p:nvPr>
        </p:nvSpPr>
        <p:spPr>
          <a:xfrm>
            <a:off x="287524" y="953344"/>
            <a:ext cx="8568952" cy="5904656"/>
          </a:xfrm>
        </p:spPr>
        <p:txBody>
          <a:bodyPr>
            <a:normAutofit fontScale="62500" lnSpcReduction="20000"/>
          </a:bodyPr>
          <a:lstStyle/>
          <a:p>
            <a:r>
              <a:rPr lang="lv-LV" dirty="0"/>
              <a:t>Muzejs šodien ir arī izglītības un informācijas centrs, arī kā sasaiste starp izglītību un zinātni. Muzeja būtību joprojām nosaka īpašā saikne ar objektiem, kas ir dabas un kultūras materiālās liecības</a:t>
            </a:r>
          </a:p>
          <a:p>
            <a:endParaRPr lang="lv-LV" dirty="0"/>
          </a:p>
          <a:p>
            <a:r>
              <a:rPr lang="lv-LV" dirty="0" err="1"/>
              <a:t>Van</a:t>
            </a:r>
            <a:r>
              <a:rPr lang="lv-LV" dirty="0"/>
              <a:t> Menšu grāmatā ’’Jaunās tendences </a:t>
            </a:r>
            <a:r>
              <a:rPr lang="lv-LV" dirty="0" err="1"/>
              <a:t>muzeoloģijā</a:t>
            </a:r>
            <a:r>
              <a:rPr lang="lv-LV" dirty="0"/>
              <a:t> II’’ (</a:t>
            </a:r>
            <a:r>
              <a:rPr lang="lv-LV" sz="2900" i="1" dirty="0"/>
              <a:t>Tulkojums – Baltijas </a:t>
            </a:r>
            <a:r>
              <a:rPr lang="lv-LV" sz="2900" i="1" dirty="0" err="1"/>
              <a:t>Muzeoloģijas</a:t>
            </a:r>
            <a:r>
              <a:rPr lang="lv-LV" sz="2900" i="1" dirty="0"/>
              <a:t> veicināšanas biedrība </a:t>
            </a:r>
            <a:r>
              <a:rPr lang="lv-LV" sz="2900" dirty="0"/>
              <a:t>BMVB</a:t>
            </a:r>
            <a:r>
              <a:rPr lang="lv-LV" sz="2900" i="1" dirty="0"/>
              <a:t> , </a:t>
            </a:r>
            <a:r>
              <a:rPr lang="lv-LV" sz="2900" dirty="0"/>
              <a:t>2016</a:t>
            </a:r>
            <a:r>
              <a:rPr lang="lv-LV" dirty="0"/>
              <a:t>) jau ievadā tiek uzsvērts, ka daudzas </a:t>
            </a:r>
            <a:r>
              <a:rPr lang="lv-LV" dirty="0" err="1"/>
              <a:t>muzeoloģijas</a:t>
            </a:r>
            <a:r>
              <a:rPr lang="lv-LV" dirty="0"/>
              <a:t> idejas, kas publicētas pirms 2000. gada, praksē nav zaudējušas aktualitāti. Viena no tādām bija: </a:t>
            </a:r>
            <a:br>
              <a:rPr lang="lv-LV" dirty="0"/>
            </a:br>
            <a:r>
              <a:rPr lang="lv-LV" dirty="0"/>
              <a:t> “</a:t>
            </a:r>
            <a:r>
              <a:rPr lang="lv-LV" i="1" dirty="0"/>
              <a:t>Muzejs ir institūcija, kas vāc, aizsargā un dara pieejamus artefaktus un dabas paraugus, ko tam uzticējusi sabiedrība</a:t>
            </a:r>
            <a:r>
              <a:rPr lang="lv-LV" dirty="0"/>
              <a:t>. </a:t>
            </a:r>
            <a:r>
              <a:rPr lang="lv-LV" i="1" dirty="0"/>
              <a:t>Muzejs nodrošina cilvēkiem iespēju pētīt muzeja krājumu, lai sniegtu iedvesmu, zināšanas un prieku.</a:t>
            </a:r>
            <a:r>
              <a:rPr lang="lv-LV" dirty="0"/>
              <a:t>” (</a:t>
            </a:r>
            <a:r>
              <a:rPr lang="lv-LV" sz="2900" i="1" dirty="0"/>
              <a:t>AKMA definīcija, </a:t>
            </a:r>
            <a:r>
              <a:rPr lang="lv-LV" dirty="0"/>
              <a:t>1998)</a:t>
            </a:r>
          </a:p>
          <a:p>
            <a:endParaRPr lang="lv-LV" dirty="0"/>
          </a:p>
          <a:p>
            <a:r>
              <a:rPr lang="lv-LV" dirty="0"/>
              <a:t>Teorētiski pamatojot praksi arī mūsu muzejā un ievērojot arī mūsdienu uzsvarus </a:t>
            </a:r>
            <a:r>
              <a:rPr lang="lv-LV" dirty="0" err="1"/>
              <a:t>muzeoloģijā</a:t>
            </a:r>
            <a:r>
              <a:rPr lang="lv-LV" dirty="0"/>
              <a:t> varam teikt, ka mācīšanās muzejā ir kā “pastarpināta izglītība nozīmīgas pieredzes gūšanai (</a:t>
            </a:r>
            <a:r>
              <a:rPr lang="lv-LV" sz="2900" i="1" dirty="0"/>
              <a:t>BMVB materiāli</a:t>
            </a:r>
            <a:r>
              <a:rPr lang="lv-LV" sz="2900" dirty="0"/>
              <a:t>, </a:t>
            </a:r>
            <a:r>
              <a:rPr lang="lv-LV" dirty="0"/>
              <a:t>2018)</a:t>
            </a:r>
          </a:p>
          <a:p>
            <a:endParaRPr lang="lv-LV" dirty="0"/>
          </a:p>
          <a:p>
            <a:r>
              <a:rPr lang="lv-LV" dirty="0"/>
              <a:t>Izredzes piesaistīt interesentus nosaka muzeju spēja piedāvāt pēc iespējas plašāku programmu visu vecumu apmeklētājiem, cenšoties muzeja piedāvājumu saskaņot ar skolēnu mācību vielu, īpaši, ja reālus dabas priekšmetus </a:t>
            </a:r>
            <a:r>
              <a:rPr lang="lv-LV" dirty="0" err="1"/>
              <a:t>priekšmetus</a:t>
            </a:r>
            <a:r>
              <a:rPr lang="lv-LV" dirty="0"/>
              <a:t> drīkst ņemt rokā, izmēģināt un eksperimentēt (</a:t>
            </a:r>
            <a:r>
              <a:rPr lang="lv-LV" sz="2900" i="1" dirty="0"/>
              <a:t>pārfrazējot Latvijas Muzeju biedrības pārstāvju teikto</a:t>
            </a:r>
            <a:r>
              <a:rPr lang="lv-LV" dirty="0"/>
              <a:t>)</a:t>
            </a:r>
          </a:p>
          <a:p>
            <a:endParaRPr lang="lv-LV" dirty="0"/>
          </a:p>
        </p:txBody>
      </p:sp>
    </p:spTree>
    <p:extLst>
      <p:ext uri="{BB962C8B-B14F-4D97-AF65-F5344CB8AC3E}">
        <p14:creationId xmlns:p14="http://schemas.microsoft.com/office/powerpoint/2010/main" val="70564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lv-LV" sz="2800" b="1" dirty="0"/>
              <a:t>Perspektīvās iespējas interaktīvām programmām izmantojot LU Muzeja Ģeoloģijas kolekcijas</a:t>
            </a:r>
          </a:p>
        </p:txBody>
      </p:sp>
      <p:sp>
        <p:nvSpPr>
          <p:cNvPr id="3" name="Content Placeholder 2"/>
          <p:cNvSpPr>
            <a:spLocks noGrp="1"/>
          </p:cNvSpPr>
          <p:nvPr>
            <p:ph idx="1"/>
          </p:nvPr>
        </p:nvSpPr>
        <p:spPr/>
        <p:txBody>
          <a:bodyPr>
            <a:normAutofit fontScale="77500" lnSpcReduction="20000"/>
          </a:bodyPr>
          <a:lstStyle/>
          <a:p>
            <a:r>
              <a:rPr lang="lv-LV" dirty="0"/>
              <a:t>Ģeogrāfiem, ģeologiem tēmas ir vistuvākās, bet perspektīvā var tikt realizētas arī starpdisciplināras gan dabas zinībās, vides aizsardzībā, gan ķīmijā, fizikā un bioloģijā. Šādu programmu piemēri ir: ‘’No pasaules augstākajiem kalniem līdz </a:t>
            </a:r>
            <a:r>
              <a:rPr lang="lv-LV" dirty="0" err="1"/>
              <a:t>mikropasaules</a:t>
            </a:r>
            <a:r>
              <a:rPr lang="lv-LV" dirty="0"/>
              <a:t> sīkākajām daļiņām’’, ‘’No naftas līdz dzeramajam ūdenim’’, ‘’No bruģakmens līdz dārgakmenim’’</a:t>
            </a:r>
          </a:p>
          <a:p>
            <a:r>
              <a:rPr lang="lv-LV" dirty="0"/>
              <a:t>Ne vienmēr ir iespējams paredzēt tēmas, par kurām var raisīties diskusija LU Muzeja Ģeoloģijas ekspozīcijā, bet noteikti ir iespēja sekot apmeklētāju vēlmēm, kopīgi saskatot dabas likumsakarības un dīvainības, vienreizējo un atšķirīgo</a:t>
            </a:r>
          </a:p>
          <a:p>
            <a:r>
              <a:rPr lang="lv-LV" dirty="0"/>
              <a:t>Tieši universitāšu muzeju piedāvājuma priekšrocības un iespējas nodrošina augsti kvalificēti speciālisti un unikālas kolekcijas ar plašu kontekstu</a:t>
            </a:r>
          </a:p>
        </p:txBody>
      </p:sp>
    </p:spTree>
    <p:extLst>
      <p:ext uri="{BB962C8B-B14F-4D97-AF65-F5344CB8AC3E}">
        <p14:creationId xmlns:p14="http://schemas.microsoft.com/office/powerpoint/2010/main" val="4077118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2590800"/>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lv-LV" sz="3200" b="1" dirty="0" err="1">
                <a:cs typeface="Times New Roman" pitchFamily="18" charset="0"/>
              </a:rPr>
              <a:t>Paldies</a:t>
            </a:r>
            <a:r>
              <a:rPr lang="en-GB" altLang="lv-LV" sz="3200" b="1" dirty="0">
                <a:cs typeface="Times New Roman" pitchFamily="18" charset="0"/>
              </a:rPr>
              <a:t> par </a:t>
            </a:r>
            <a:r>
              <a:rPr lang="en-GB" altLang="lv-LV" sz="3200" b="1" dirty="0" err="1">
                <a:cs typeface="Times New Roman" pitchFamily="18" charset="0"/>
              </a:rPr>
              <a:t>uzmanību</a:t>
            </a:r>
            <a:r>
              <a:rPr lang="en-GB" altLang="lv-LV" sz="3200" b="1" dirty="0">
                <a:cs typeface="Times New Roman" pitchFamily="18" charset="0"/>
              </a:rPr>
              <a:t>!</a:t>
            </a:r>
          </a:p>
          <a:p>
            <a:pPr algn="just" eaLnBrk="0" hangingPunct="0"/>
            <a:r>
              <a:rPr lang="en-GB" altLang="lv-LV" sz="2400" b="1" dirty="0">
                <a:cs typeface="Times New Roman" pitchFamily="18" charset="0"/>
              </a:rPr>
              <a:t> </a:t>
            </a:r>
          </a:p>
          <a:p>
            <a:pPr algn="ctr" eaLnBrk="0" hangingPunct="0"/>
            <a:r>
              <a:rPr lang="en-GB" altLang="lv-LV" sz="2800" b="1" dirty="0" err="1">
                <a:cs typeface="Times New Roman" pitchFamily="18" charset="0"/>
              </a:rPr>
              <a:t>Uz</a:t>
            </a:r>
            <a:r>
              <a:rPr lang="en-GB" altLang="lv-LV" sz="2800" b="1" dirty="0">
                <a:cs typeface="Times New Roman" pitchFamily="18" charset="0"/>
              </a:rPr>
              <a:t> </a:t>
            </a:r>
            <a:r>
              <a:rPr lang="en-GB" altLang="lv-LV" sz="2800" b="1" dirty="0" err="1">
                <a:cs typeface="Times New Roman" pitchFamily="18" charset="0"/>
              </a:rPr>
              <a:t>tikšanos</a:t>
            </a:r>
            <a:r>
              <a:rPr lang="en-GB" altLang="lv-LV" sz="2800" b="1" dirty="0">
                <a:cs typeface="Times New Roman" pitchFamily="18" charset="0"/>
              </a:rPr>
              <a:t> </a:t>
            </a:r>
            <a:r>
              <a:rPr lang="lv-LV" altLang="lv-LV" sz="2800" b="1" dirty="0">
                <a:cs typeface="Times New Roman" pitchFamily="18" charset="0"/>
              </a:rPr>
              <a:t>LU M</a:t>
            </a:r>
            <a:r>
              <a:rPr lang="en-GB" altLang="lv-LV" sz="2800" b="1" dirty="0" err="1">
                <a:cs typeface="Times New Roman" pitchFamily="18" charset="0"/>
              </a:rPr>
              <a:t>uzej</a:t>
            </a:r>
            <a:r>
              <a:rPr lang="lv-LV" altLang="lv-LV" sz="2800" b="1" dirty="0">
                <a:cs typeface="Times New Roman" pitchFamily="18" charset="0"/>
              </a:rPr>
              <a:t>a </a:t>
            </a:r>
            <a:r>
              <a:rPr lang="en-GB" altLang="lv-LV" sz="2800" b="1" dirty="0" err="1">
                <a:cs typeface="Times New Roman" pitchFamily="18" charset="0"/>
              </a:rPr>
              <a:t>Ģeoloģijas</a:t>
            </a:r>
            <a:r>
              <a:rPr lang="lv-LV" altLang="lv-LV" sz="2800" b="1" dirty="0">
                <a:cs typeface="Times New Roman" pitchFamily="18" charset="0"/>
              </a:rPr>
              <a:t> ekspozīcijā</a:t>
            </a:r>
            <a:r>
              <a:rPr lang="en-GB" altLang="lv-LV" sz="2800" b="1" dirty="0">
                <a:cs typeface="Times New Roman" pitchFamily="18" charset="0"/>
              </a:rPr>
              <a:t>!</a:t>
            </a:r>
          </a:p>
          <a:p>
            <a:pPr algn="just" eaLnBrk="0" hangingPunct="0"/>
            <a:endParaRPr lang="en-GB" altLang="lv-LV" sz="2400" b="1" dirty="0">
              <a:cs typeface="Times New Roman" pitchFamily="18" charset="0"/>
            </a:endParaRPr>
          </a:p>
          <a:p>
            <a:pPr eaLnBrk="0" hangingPunct="0"/>
            <a:endParaRPr lang="en-GB" altLang="lv-LV" sz="2400" dirty="0"/>
          </a:p>
        </p:txBody>
      </p:sp>
    </p:spTree>
    <p:extLst>
      <p:ext uri="{BB962C8B-B14F-4D97-AF65-F5344CB8AC3E}">
        <p14:creationId xmlns:p14="http://schemas.microsoft.com/office/powerpoint/2010/main" val="28028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706090"/>
          </a:xfrm>
        </p:spPr>
        <p:txBody>
          <a:bodyPr>
            <a:normAutofit/>
          </a:bodyPr>
          <a:lstStyle/>
          <a:p>
            <a:r>
              <a:rPr lang="lv-LV" sz="3200" dirty="0"/>
              <a:t>Ievads </a:t>
            </a:r>
          </a:p>
        </p:txBody>
      </p:sp>
      <p:sp>
        <p:nvSpPr>
          <p:cNvPr id="3" name="Satura vietturis 2"/>
          <p:cNvSpPr>
            <a:spLocks noGrp="1"/>
          </p:cNvSpPr>
          <p:nvPr>
            <p:ph idx="1"/>
          </p:nvPr>
        </p:nvSpPr>
        <p:spPr>
          <a:xfrm>
            <a:off x="457200" y="1268760"/>
            <a:ext cx="8229600" cy="4857403"/>
          </a:xfrm>
        </p:spPr>
        <p:txBody>
          <a:bodyPr>
            <a:normAutofit fontScale="70000" lnSpcReduction="20000"/>
          </a:bodyPr>
          <a:lstStyle/>
          <a:p>
            <a:r>
              <a:rPr lang="lv-LV" dirty="0"/>
              <a:t>Muzeja krājumam ikdienā jābūt aktīvai dzīvei, un viens no aspektiem ir izglītība caur priekšmetu interpretāciju</a:t>
            </a:r>
          </a:p>
          <a:p>
            <a:endParaRPr lang="lv-LV" dirty="0"/>
          </a:p>
          <a:p>
            <a:r>
              <a:rPr lang="lv-LV" dirty="0"/>
              <a:t>Ģeoloģijas krājumu varētu nosaukt par diezgan specifisku un tādēļ apmeklētāji šeit netiek atstāti vieni, bet katru reizi ir kopā ar profesionālu un pieredzējušu gidu, kurš atbilstoši apmeklētāju vecumam un sagatavotībai uzskatāmi un saprotami skaidro mūsdienu dabas zinātņu jaunākās atziņas</a:t>
            </a:r>
          </a:p>
          <a:p>
            <a:endParaRPr lang="lv-LV" dirty="0"/>
          </a:p>
          <a:p>
            <a:r>
              <a:rPr lang="lv-LV" dirty="0"/>
              <a:t>Ģeoloģijas kolekcijas paradokss – tik sena un mūžīgi pastāvīga vērtībā kā akmens, no otras puses tik strauji mainīga mūsdienu dabas vide, tās ietekme uz cilvēku, kā arī mainīga sabiedrības  pozīcija dabas aizsardzībā un arvien aktīvāka interese par dabā notiekošiem procesiem. Turklāt vēl ļoti spilgtas mūsu apmeklētāju emocijas – izbrīns, </a:t>
            </a:r>
            <a:r>
              <a:rPr lang="lv-LV" dirty="0" err="1"/>
              <a:t>jaunatklājēja</a:t>
            </a:r>
            <a:r>
              <a:rPr lang="lv-LV" dirty="0"/>
              <a:t> prieks, stabilitātes izjūta</a:t>
            </a:r>
          </a:p>
          <a:p>
            <a:endParaRPr lang="lv-LV" dirty="0"/>
          </a:p>
        </p:txBody>
      </p:sp>
    </p:spTree>
    <p:extLst>
      <p:ext uri="{BB962C8B-B14F-4D97-AF65-F5344CB8AC3E}">
        <p14:creationId xmlns:p14="http://schemas.microsoft.com/office/powerpoint/2010/main" val="179164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2800" dirty="0"/>
              <a:t>…apmeklētāju emocijas – izbrīns, </a:t>
            </a:r>
            <a:r>
              <a:rPr lang="lv-LV" sz="2800" dirty="0" err="1"/>
              <a:t>jaunatklājēja</a:t>
            </a:r>
            <a:r>
              <a:rPr lang="lv-LV" sz="2800" dirty="0"/>
              <a:t> prieks…</a:t>
            </a:r>
            <a:br>
              <a:rPr lang="lv-LV" sz="2800" dirty="0"/>
            </a:br>
            <a:r>
              <a:rPr lang="lv-LV" sz="2200" dirty="0"/>
              <a:t>Rīgas Starptautiskās skolas 5. klases skolēnu interaktīvās nodarbības</a:t>
            </a:r>
            <a:endParaRPr lang="lv-LV" sz="2200" b="1" dirty="0"/>
          </a:p>
        </p:txBody>
      </p:sp>
      <p:pic>
        <p:nvPicPr>
          <p:cNvPr id="3" name="Attēl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45" y="1452880"/>
            <a:ext cx="8128000" cy="5405120"/>
          </a:xfrm>
          <a:prstGeom prst="rect">
            <a:avLst/>
          </a:prstGeom>
        </p:spPr>
      </p:pic>
    </p:spTree>
    <p:extLst>
      <p:ext uri="{BB962C8B-B14F-4D97-AF65-F5344CB8AC3E}">
        <p14:creationId xmlns:p14="http://schemas.microsoft.com/office/powerpoint/2010/main" val="333704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116632"/>
            <a:ext cx="8640960" cy="1368152"/>
          </a:xfrm>
        </p:spPr>
        <p:txBody>
          <a:bodyPr>
            <a:normAutofit/>
          </a:bodyPr>
          <a:lstStyle/>
          <a:p>
            <a:r>
              <a:rPr lang="lv-LV" altLang="lv-LV" sz="2800" b="1" dirty="0"/>
              <a:t>Izglītojošā darba iespējas muzejā jeb k</a:t>
            </a:r>
            <a:r>
              <a:rPr lang="lv-LV" sz="2800" b="1" dirty="0"/>
              <a:t>āpēc pavadītais laiks muzejā varētu būt īpaši nozīmīgs</a:t>
            </a:r>
            <a:endParaRPr lang="lv-LV" altLang="lv-LV" sz="2800" b="1" dirty="0"/>
          </a:p>
        </p:txBody>
      </p:sp>
      <p:sp>
        <p:nvSpPr>
          <p:cNvPr id="18435" name="Rectangle 3"/>
          <p:cNvSpPr>
            <a:spLocks noGrp="1" noChangeArrowheads="1"/>
          </p:cNvSpPr>
          <p:nvPr>
            <p:ph type="body" idx="1"/>
          </p:nvPr>
        </p:nvSpPr>
        <p:spPr>
          <a:xfrm>
            <a:off x="251520" y="1484784"/>
            <a:ext cx="8435280" cy="5040560"/>
          </a:xfrm>
        </p:spPr>
        <p:txBody>
          <a:bodyPr>
            <a:normAutofit fontScale="85000" lnSpcReduction="20000"/>
          </a:bodyPr>
          <a:lstStyle/>
          <a:p>
            <a:pPr>
              <a:lnSpc>
                <a:spcPct val="80000"/>
              </a:lnSpc>
            </a:pPr>
            <a:r>
              <a:rPr lang="lv-LV" altLang="lv-LV" sz="2800" dirty="0"/>
              <a:t>Ir iespēja piekļūt oriģināliem materiāliem</a:t>
            </a:r>
          </a:p>
          <a:p>
            <a:pPr>
              <a:lnSpc>
                <a:spcPct val="80000"/>
              </a:lnSpc>
            </a:pPr>
            <a:endParaRPr lang="lv-LV" altLang="lv-LV" sz="2800" dirty="0"/>
          </a:p>
          <a:p>
            <a:pPr>
              <a:lnSpc>
                <a:spcPct val="80000"/>
              </a:lnSpc>
            </a:pPr>
            <a:r>
              <a:rPr lang="lv-LV" altLang="lv-LV" sz="2800" dirty="0"/>
              <a:t>Saikne ar autentiskajiem muzeja priekšmetiem, to konkrētība, pieejamība, estētiskums, unikalitāte, kā arī to atpazīšanas un atklāšanas iespēja</a:t>
            </a:r>
          </a:p>
          <a:p>
            <a:pPr>
              <a:lnSpc>
                <a:spcPct val="80000"/>
              </a:lnSpc>
            </a:pPr>
            <a:endParaRPr lang="lv-LV" altLang="lv-LV" sz="2800" dirty="0"/>
          </a:p>
          <a:p>
            <a:pPr>
              <a:lnSpc>
                <a:spcPct val="80000"/>
              </a:lnSpc>
            </a:pPr>
            <a:r>
              <a:rPr lang="lv-LV" altLang="lv-LV" sz="2800" dirty="0"/>
              <a:t>Ļauj iegūt interesentiem vairāk, jo ir atšķirīgas metodes, aktīvās darbības un izpēte, īpaši jau mācīšanās izmantojot priekšmetus – akmens paraugus</a:t>
            </a:r>
          </a:p>
          <a:p>
            <a:pPr>
              <a:lnSpc>
                <a:spcPct val="80000"/>
              </a:lnSpc>
            </a:pPr>
            <a:endParaRPr lang="lv-LV" altLang="lv-LV" sz="2800" dirty="0"/>
          </a:p>
          <a:p>
            <a:pPr>
              <a:lnSpc>
                <a:spcPct val="80000"/>
              </a:lnSpc>
            </a:pPr>
            <a:r>
              <a:rPr lang="lv-LV" altLang="lv-LV" sz="2800" dirty="0"/>
              <a:t>Īpašā muzeja vide, atmosfēra, kas nerada stresu</a:t>
            </a:r>
          </a:p>
          <a:p>
            <a:pPr>
              <a:lnSpc>
                <a:spcPct val="80000"/>
              </a:lnSpc>
            </a:pPr>
            <a:endParaRPr lang="lv-LV" altLang="lv-LV" sz="2800" dirty="0"/>
          </a:p>
          <a:p>
            <a:pPr>
              <a:lnSpc>
                <a:spcPct val="80000"/>
              </a:lnSpc>
            </a:pPr>
            <a:r>
              <a:rPr lang="lv-LV" altLang="lv-LV" sz="2800" dirty="0"/>
              <a:t>Ir iespēja sastapties ar speciālistiem un izmantot viņu īpašo pieredzi un kompetence ne tikai muzeju jomā , bet arī profesionālās zinātņu nozares jomā. Piemēram, mūsu ģeoloģijas kolekcijas ir tik plašas un daudzveidīgas, ka varam uzskatāmi ilustrēt daudzus mūsdienu Zemes zinātņu aspektus un aktuālo problemātiku</a:t>
            </a:r>
          </a:p>
        </p:txBody>
      </p:sp>
    </p:spTree>
    <p:extLst>
      <p:ext uri="{BB962C8B-B14F-4D97-AF65-F5344CB8AC3E}">
        <p14:creationId xmlns:p14="http://schemas.microsoft.com/office/powerpoint/2010/main" val="279894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55576" y="548680"/>
            <a:ext cx="8229600" cy="1143000"/>
          </a:xfrm>
        </p:spPr>
        <p:txBody>
          <a:bodyPr>
            <a:normAutofit/>
          </a:bodyPr>
          <a:lstStyle/>
          <a:p>
            <a:r>
              <a:rPr lang="lv-LV" sz="2800" dirty="0"/>
              <a:t>Rīgas Starptautiskās skolas 5. klases skolēnu interaktīvās nodarbības</a:t>
            </a:r>
          </a:p>
        </p:txBody>
      </p:sp>
      <p:pic>
        <p:nvPicPr>
          <p:cNvPr id="3" name="Picture 3" descr="D:\Darbam\Vija_3\Muzejam\par muzeju_foto\starp skola muzeja_2016 0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060848"/>
            <a:ext cx="5490334" cy="4021909"/>
          </a:xfrm>
          <a:prstGeom prst="rect">
            <a:avLst/>
          </a:prstGeom>
          <a:noFill/>
          <a:ln>
            <a:noFill/>
          </a:ln>
        </p:spPr>
      </p:pic>
      <p:pic>
        <p:nvPicPr>
          <p:cNvPr id="4" name="Satura viettur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09726" y="2475253"/>
            <a:ext cx="4021906" cy="3193101"/>
          </a:xfrm>
          <a:prstGeom prst="rect">
            <a:avLst/>
          </a:prstGeom>
        </p:spPr>
      </p:pic>
    </p:spTree>
    <p:extLst>
      <p:ext uri="{BB962C8B-B14F-4D97-AF65-F5344CB8AC3E}">
        <p14:creationId xmlns:p14="http://schemas.microsoft.com/office/powerpoint/2010/main" val="322157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12968" cy="706090"/>
          </a:xfrm>
        </p:spPr>
        <p:txBody>
          <a:bodyPr>
            <a:noAutofit/>
          </a:bodyPr>
          <a:lstStyle/>
          <a:p>
            <a:r>
              <a:rPr lang="lv-LV" sz="2800" b="1" dirty="0"/>
              <a:t>Mērķauditorija, kas izmanto Ģeoloģijas kolekcijas</a:t>
            </a:r>
          </a:p>
        </p:txBody>
      </p:sp>
      <p:sp>
        <p:nvSpPr>
          <p:cNvPr id="3" name="Content Placeholder 2"/>
          <p:cNvSpPr>
            <a:spLocks noGrp="1"/>
          </p:cNvSpPr>
          <p:nvPr>
            <p:ph idx="1"/>
          </p:nvPr>
        </p:nvSpPr>
        <p:spPr>
          <a:xfrm>
            <a:off x="457200" y="1124744"/>
            <a:ext cx="8229600" cy="5001419"/>
          </a:xfrm>
        </p:spPr>
        <p:txBody>
          <a:bodyPr>
            <a:normAutofit fontScale="77500" lnSpcReduction="20000"/>
          </a:bodyPr>
          <a:lstStyle/>
          <a:p>
            <a:pPr lvl="0"/>
            <a:r>
              <a:rPr lang="lv-LV" dirty="0"/>
              <a:t>Studenti, apgūstot studiju programmas, tematiskas ar kontekstu sistematizētās ekspozīcijās </a:t>
            </a:r>
            <a:r>
              <a:rPr lang="lv-LV" sz="2600" dirty="0"/>
              <a:t>(2017.gada piedāvājums 17 studiju kursiem LU, realizācija – 3 kursiem LU, 2 kursiem RTU)</a:t>
            </a:r>
          </a:p>
          <a:p>
            <a:pPr lvl="0"/>
            <a:endParaRPr lang="lv-LV" dirty="0"/>
          </a:p>
          <a:p>
            <a:pPr lvl="0"/>
            <a:r>
              <a:rPr lang="lv-LV" dirty="0"/>
              <a:t>Dabas zinību apguvei atšķirīgu vecuma grupu skolēni</a:t>
            </a:r>
          </a:p>
          <a:p>
            <a:pPr lvl="0"/>
            <a:endParaRPr lang="lv-LV" dirty="0"/>
          </a:p>
          <a:p>
            <a:pPr lvl="0"/>
            <a:r>
              <a:rPr lang="lv-LV" dirty="0"/>
              <a:t>Dažādas pieaugušo interešu grupas un tālākizglītība skolotājiem, speciālistiem, visiem interesentiem</a:t>
            </a:r>
          </a:p>
          <a:p>
            <a:pPr lvl="0"/>
            <a:endParaRPr lang="lv-LV" dirty="0"/>
          </a:p>
          <a:p>
            <a:pPr lvl="0"/>
            <a:r>
              <a:rPr lang="lv-LV" dirty="0"/>
              <a:t>Pēc ilggadīgas pieredzes varam apgalvot, ka ekskursija muzejā kļūst par īpašu </a:t>
            </a:r>
            <a:r>
              <a:rPr lang="lv-LV" dirty="0" err="1"/>
              <a:t>muzejisku</a:t>
            </a:r>
            <a:r>
              <a:rPr lang="lv-LV" dirty="0"/>
              <a:t> sarunu vai pat diskusiju, kas ir informatīva, vizuāli savdabīga, aktīva un arī emocionāla</a:t>
            </a:r>
          </a:p>
        </p:txBody>
      </p:sp>
    </p:spTree>
    <p:extLst>
      <p:ext uri="{BB962C8B-B14F-4D97-AF65-F5344CB8AC3E}">
        <p14:creationId xmlns:p14="http://schemas.microsoft.com/office/powerpoint/2010/main" val="151671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562074"/>
          </a:xfrm>
        </p:spPr>
        <p:txBody>
          <a:bodyPr>
            <a:normAutofit/>
          </a:bodyPr>
          <a:lstStyle/>
          <a:p>
            <a:r>
              <a:rPr lang="lv-LV" sz="2800" b="1" dirty="0"/>
              <a:t>Rīgas </a:t>
            </a:r>
            <a:r>
              <a:rPr lang="lv-LV" sz="2800" b="1" dirty="0" err="1"/>
              <a:t>Dabaszinību</a:t>
            </a:r>
            <a:r>
              <a:rPr lang="lv-LV" sz="2800" b="1" dirty="0"/>
              <a:t> skolas audzēkņi muzejā</a:t>
            </a:r>
          </a:p>
        </p:txBody>
      </p:sp>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24744"/>
            <a:ext cx="9144000" cy="5733256"/>
          </a:xfrm>
          <a:prstGeom prst="rect">
            <a:avLst/>
          </a:prstGeom>
        </p:spPr>
      </p:pic>
    </p:spTree>
    <p:extLst>
      <p:ext uri="{BB962C8B-B14F-4D97-AF65-F5344CB8AC3E}">
        <p14:creationId xmlns:p14="http://schemas.microsoft.com/office/powerpoint/2010/main" val="57271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706090"/>
          </a:xfrm>
        </p:spPr>
        <p:txBody>
          <a:bodyPr>
            <a:normAutofit/>
          </a:bodyPr>
          <a:lstStyle/>
          <a:p>
            <a:r>
              <a:rPr lang="lv-LV" sz="2800" b="1" dirty="0"/>
              <a:t>Tēmu atklāsme </a:t>
            </a:r>
          </a:p>
        </p:txBody>
      </p:sp>
      <p:sp>
        <p:nvSpPr>
          <p:cNvPr id="3" name="Satura vietturis 2"/>
          <p:cNvSpPr>
            <a:spLocks noGrp="1"/>
          </p:cNvSpPr>
          <p:nvPr>
            <p:ph idx="1"/>
          </p:nvPr>
        </p:nvSpPr>
        <p:spPr>
          <a:xfrm>
            <a:off x="457200" y="1052736"/>
            <a:ext cx="8229600" cy="5073427"/>
          </a:xfrm>
        </p:spPr>
        <p:txBody>
          <a:bodyPr>
            <a:normAutofit fontScale="92500" lnSpcReduction="10000"/>
          </a:bodyPr>
          <a:lstStyle/>
          <a:p>
            <a:r>
              <a:rPr lang="lv-LV" dirty="0"/>
              <a:t>Realizējas ne tikai ekspozīcijā, bet arī tās pašas tēmas izzināšana turpinās uz galda pieejamajās, specializētajās, īpaši sagatavotajās akmens materiālu kolekcijās: taustāmajās, cilājamajās, aktīvi pētāmajās, apgūstot </a:t>
            </a:r>
            <a:r>
              <a:rPr lang="lv-LV" b="1" dirty="0"/>
              <a:t>prasmi</a:t>
            </a:r>
            <a:r>
              <a:rPr lang="lv-LV" dirty="0"/>
              <a:t> noteikt kristālu formu, optiskās īpašības vai relatīvo cietību pēc visā pasaulē lietojamās minerālu cietības skalas, vērojot objektus lielā palielinājumā utt.</a:t>
            </a:r>
          </a:p>
          <a:p>
            <a:endParaRPr lang="lv-LV" dirty="0"/>
          </a:p>
          <a:p>
            <a:r>
              <a:rPr lang="lv-LV" dirty="0"/>
              <a:t>Plānojam </a:t>
            </a:r>
            <a:r>
              <a:rPr lang="lv-LV" b="1" dirty="0"/>
              <a:t>zināšanu</a:t>
            </a:r>
            <a:r>
              <a:rPr lang="lv-LV" dirty="0"/>
              <a:t> apguvi aktīvi, bez mobilo ierīču lietošanas</a:t>
            </a:r>
          </a:p>
        </p:txBody>
      </p:sp>
    </p:spTree>
    <p:extLst>
      <p:ext uri="{BB962C8B-B14F-4D97-AF65-F5344CB8AC3E}">
        <p14:creationId xmlns:p14="http://schemas.microsoft.com/office/powerpoint/2010/main" val="138221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TotalTime>
  <Words>1059</Words>
  <Application>Microsoft Office PowerPoint</Application>
  <PresentationFormat>On-screen Show (4:3)</PresentationFormat>
  <Paragraphs>100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Interaktīvo izglītojošo programmu realizācijas iespējas izmantojot  Ģeoloģijas kolekcijas LU Muzejā</vt:lpstr>
      <vt:lpstr>Ievads </vt:lpstr>
      <vt:lpstr>Ievads </vt:lpstr>
      <vt:lpstr>…apmeklētāju emocijas – izbrīns, jaunatklājēja prieks… Rīgas Starptautiskās skolas 5. klases skolēnu interaktīvās nodarbības</vt:lpstr>
      <vt:lpstr>Izglītojošā darba iespējas muzejā jeb kāpēc pavadītais laiks muzejā varētu būt īpaši nozīmīgs</vt:lpstr>
      <vt:lpstr>Rīgas Starptautiskās skolas 5. klases skolēnu interaktīvās nodarbības</vt:lpstr>
      <vt:lpstr>Mērķauditorija, kas izmanto Ģeoloģijas kolekcijas</vt:lpstr>
      <vt:lpstr>Rīgas Dabaszinību skolas audzēkņi muzejā</vt:lpstr>
      <vt:lpstr>Tēmu atklāsme </vt:lpstr>
      <vt:lpstr>Mācību stunda muzejā</vt:lpstr>
      <vt:lpstr>Sarunu un diskusiju tēmas  Ģeoloģijas ekspozīcijā LU Muzejā</vt:lpstr>
      <vt:lpstr>Sarunu un diskusiju tēmas  Ģeoloģijas ekspozīcijā LU Muzejā</vt:lpstr>
      <vt:lpstr>Ģeoloģijas kolekcijas, kuras nodrošina priekšmetisku atklāsmi</vt:lpstr>
      <vt:lpstr>Ģeoloģijas ekspozīcija un kolekcijas interaktīvajām nodarbībām</vt:lpstr>
      <vt:lpstr>Muzeja apmeklētāju iespējas izmantojot LU Muzeja  Ģeoloģijas kolekcijas</vt:lpstr>
      <vt:lpstr>RTU 1.kursa Vides zinību studenti nodarbībā</vt:lpstr>
      <vt:lpstr>Skolotāju izglītības programmu iespējas  izmantojot LU Muzeja Ģeoloģijas kolekcijas</vt:lpstr>
      <vt:lpstr>Ģeoloģijas kolekcijas izmantošana mākslā un zināšanu apguvei pilsētvides objektos:  Rīgas Franču liceja restaurētais žogs 2018. gada septembrī</vt:lpstr>
      <vt:lpstr>Vides izglītības fonda interesentu izglītības programma</vt:lpstr>
      <vt:lpstr>Perspektīvās iespējas interaktīvām programmām izmantojot LU Muzeja Ģeoloģijas kolekcijas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Vija</dc:creator>
  <cp:lastModifiedBy> </cp:lastModifiedBy>
  <cp:revision>90</cp:revision>
  <cp:lastPrinted>2019-02-20T14:52:50Z</cp:lastPrinted>
  <dcterms:created xsi:type="dcterms:W3CDTF">2019-02-17T15:47:18Z</dcterms:created>
  <dcterms:modified xsi:type="dcterms:W3CDTF">2019-02-23T12:44:12Z</dcterms:modified>
</cp:coreProperties>
</file>